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34"/>
  </p:notesMasterIdLst>
  <p:sldIdLst>
    <p:sldId id="302" r:id="rId3"/>
    <p:sldId id="339" r:id="rId4"/>
    <p:sldId id="289" r:id="rId5"/>
    <p:sldId id="290" r:id="rId6"/>
    <p:sldId id="257" r:id="rId7"/>
    <p:sldId id="258" r:id="rId8"/>
    <p:sldId id="259" r:id="rId9"/>
    <p:sldId id="260" r:id="rId10"/>
    <p:sldId id="262" r:id="rId11"/>
    <p:sldId id="291" r:id="rId12"/>
    <p:sldId id="296" r:id="rId13"/>
    <p:sldId id="261" r:id="rId14"/>
    <p:sldId id="263" r:id="rId15"/>
    <p:sldId id="264" r:id="rId16"/>
    <p:sldId id="300" r:id="rId17"/>
    <p:sldId id="266" r:id="rId18"/>
    <p:sldId id="265" r:id="rId19"/>
    <p:sldId id="301" r:id="rId20"/>
    <p:sldId id="303" r:id="rId21"/>
    <p:sldId id="406" r:id="rId22"/>
    <p:sldId id="407" r:id="rId23"/>
    <p:sldId id="408" r:id="rId24"/>
    <p:sldId id="409" r:id="rId25"/>
    <p:sldId id="410" r:id="rId26"/>
    <p:sldId id="411" r:id="rId27"/>
    <p:sldId id="412" r:id="rId28"/>
    <p:sldId id="413" r:id="rId29"/>
    <p:sldId id="414" r:id="rId30"/>
    <p:sldId id="415" r:id="rId31"/>
    <p:sldId id="416" r:id="rId32"/>
    <p:sldId id="417" r:id="rId33"/>
    <p:sldId id="418" r:id="rId34"/>
    <p:sldId id="419" r:id="rId35"/>
    <p:sldId id="292" r:id="rId36"/>
    <p:sldId id="298" r:id="rId37"/>
    <p:sldId id="271" r:id="rId38"/>
    <p:sldId id="272" r:id="rId39"/>
    <p:sldId id="377" r:id="rId40"/>
    <p:sldId id="378" r:id="rId41"/>
    <p:sldId id="379" r:id="rId42"/>
    <p:sldId id="380" r:id="rId43"/>
    <p:sldId id="381" r:id="rId44"/>
    <p:sldId id="382" r:id="rId45"/>
    <p:sldId id="383" r:id="rId46"/>
    <p:sldId id="384" r:id="rId47"/>
    <p:sldId id="385" r:id="rId48"/>
    <p:sldId id="386" r:id="rId49"/>
    <p:sldId id="387" r:id="rId50"/>
    <p:sldId id="388" r:id="rId51"/>
    <p:sldId id="389" r:id="rId52"/>
    <p:sldId id="390" r:id="rId53"/>
    <p:sldId id="391" r:id="rId54"/>
    <p:sldId id="392" r:id="rId55"/>
    <p:sldId id="393" r:id="rId56"/>
    <p:sldId id="394" r:id="rId57"/>
    <p:sldId id="325" r:id="rId58"/>
    <p:sldId id="327" r:id="rId59"/>
    <p:sldId id="326" r:id="rId60"/>
    <p:sldId id="273" r:id="rId61"/>
    <p:sldId id="357" r:id="rId62"/>
    <p:sldId id="358" r:id="rId63"/>
    <p:sldId id="359" r:id="rId64"/>
    <p:sldId id="360" r:id="rId65"/>
    <p:sldId id="361" r:id="rId66"/>
    <p:sldId id="420" r:id="rId67"/>
    <p:sldId id="421" r:id="rId68"/>
    <p:sldId id="422" r:id="rId69"/>
    <p:sldId id="423" r:id="rId70"/>
    <p:sldId id="424" r:id="rId71"/>
    <p:sldId id="425" r:id="rId72"/>
    <p:sldId id="426" r:id="rId73"/>
    <p:sldId id="427" r:id="rId74"/>
    <p:sldId id="428" r:id="rId75"/>
    <p:sldId id="429" r:id="rId76"/>
    <p:sldId id="430" r:id="rId77"/>
    <p:sldId id="431" r:id="rId78"/>
    <p:sldId id="432" r:id="rId79"/>
    <p:sldId id="433" r:id="rId80"/>
    <p:sldId id="434" r:id="rId81"/>
    <p:sldId id="435" r:id="rId82"/>
    <p:sldId id="436" r:id="rId83"/>
    <p:sldId id="437" r:id="rId84"/>
    <p:sldId id="440" r:id="rId85"/>
    <p:sldId id="441" r:id="rId86"/>
    <p:sldId id="442" r:id="rId87"/>
    <p:sldId id="443" r:id="rId88"/>
    <p:sldId id="444" r:id="rId89"/>
    <p:sldId id="445" r:id="rId90"/>
    <p:sldId id="446" r:id="rId91"/>
    <p:sldId id="447" r:id="rId92"/>
    <p:sldId id="448" r:id="rId93"/>
    <p:sldId id="449" r:id="rId94"/>
    <p:sldId id="450" r:id="rId95"/>
    <p:sldId id="451" r:id="rId96"/>
    <p:sldId id="452" r:id="rId97"/>
    <p:sldId id="453" r:id="rId98"/>
    <p:sldId id="454" r:id="rId99"/>
    <p:sldId id="455" r:id="rId100"/>
    <p:sldId id="456" r:id="rId101"/>
    <p:sldId id="457" r:id="rId102"/>
    <p:sldId id="458" r:id="rId103"/>
    <p:sldId id="459" r:id="rId104"/>
    <p:sldId id="460" r:id="rId105"/>
    <p:sldId id="461" r:id="rId106"/>
    <p:sldId id="462" r:id="rId107"/>
    <p:sldId id="463" r:id="rId108"/>
    <p:sldId id="464" r:id="rId109"/>
    <p:sldId id="465" r:id="rId110"/>
    <p:sldId id="466" r:id="rId111"/>
    <p:sldId id="467" r:id="rId112"/>
    <p:sldId id="468" r:id="rId113"/>
    <p:sldId id="469" r:id="rId114"/>
    <p:sldId id="470" r:id="rId115"/>
    <p:sldId id="471" r:id="rId116"/>
    <p:sldId id="472" r:id="rId117"/>
    <p:sldId id="473" r:id="rId118"/>
    <p:sldId id="474" r:id="rId119"/>
    <p:sldId id="475" r:id="rId120"/>
    <p:sldId id="476" r:id="rId121"/>
    <p:sldId id="477" r:id="rId122"/>
    <p:sldId id="478" r:id="rId123"/>
    <p:sldId id="479" r:id="rId124"/>
    <p:sldId id="480" r:id="rId125"/>
    <p:sldId id="481" r:id="rId126"/>
    <p:sldId id="482" r:id="rId127"/>
    <p:sldId id="483" r:id="rId128"/>
    <p:sldId id="484" r:id="rId129"/>
    <p:sldId id="485" r:id="rId130"/>
    <p:sldId id="486" r:id="rId131"/>
    <p:sldId id="487" r:id="rId132"/>
    <p:sldId id="338" r:id="rId133"/>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ECFF"/>
    <a:srgbClr val="99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744" autoAdjust="0"/>
    <p:restoredTop sz="93481"/>
  </p:normalViewPr>
  <p:slideViewPr>
    <p:cSldViewPr showGuides="1">
      <p:cViewPr varScale="1">
        <p:scale>
          <a:sx n="73" d="100"/>
          <a:sy n="73" d="100"/>
        </p:scale>
        <p:origin x="91" y="29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33.wmf"/><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5" Type="http://schemas.openxmlformats.org/officeDocument/2006/relationships/image" Target="../media/image12.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0.wmf"/><Relationship Id="rId4"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png"/><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0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468" name="Rectangle 4"/>
          <p:cNvSpPr>
            <a:spLocks noGrp="1" noRot="1" noChangeAspect="1" noTextEdit="1"/>
          </p:cNvSpPr>
          <p:nvPr>
            <p:ph type="sldImg" idx="2"/>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4710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4711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1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fld id="{9A0DB2DC-4C9A-4742-B13C-FB6460FD3503}" type="slidenum">
              <a:rPr lang="en-US" altLang="zh-CN" sz="1200" dirty="0"/>
              <a:t>‹#›</a:t>
            </a:fld>
            <a:endParaRPr lang="en-US" altLang="zh-CN" sz="1200" dirty="0"/>
          </a:p>
        </p:txBody>
      </p:sp>
    </p:spTree>
    <p:extLst>
      <p:ext uri="{BB962C8B-B14F-4D97-AF65-F5344CB8AC3E}">
        <p14:creationId xmlns:p14="http://schemas.microsoft.com/office/powerpoint/2010/main" val="345163071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t>3</a:t>
            </a:fld>
            <a:endParaRPr lang="en-US" altLang="zh-CN" sz="1200" dirty="0"/>
          </a:p>
        </p:txBody>
      </p:sp>
      <p:sp>
        <p:nvSpPr>
          <p:cNvPr id="63491" name="Rectangle 2"/>
          <p:cNvSpPr>
            <a:spLocks noGrp="1" noRot="1" noChangeAspect="1" noTextEdit="1"/>
          </p:cNvSpPr>
          <p:nvPr>
            <p:ph type="sldImg"/>
          </p:nvPr>
        </p:nvSpPr>
        <p:spPr>
          <a:xfrm>
            <a:off x="381000" y="685800"/>
            <a:ext cx="6096000" cy="3429000"/>
          </a:xfrm>
          <a:ln/>
        </p:spPr>
      </p:sp>
      <p:sp>
        <p:nvSpPr>
          <p:cNvPr id="63492" name="Rectangle 3"/>
          <p:cNvSpPr>
            <a:spLocks noGrp="1"/>
          </p:cNvSpPr>
          <p:nvPr>
            <p:ph type="body" idx="1"/>
          </p:nvPr>
        </p:nvSpPr>
        <p:spPr>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A94C07-0800-4C38-B3DE-A5E811267407}" type="slidenum">
              <a:rPr lang="zh-CN" altLang="en-US" smtClean="0"/>
              <a:t>88</a:t>
            </a:fld>
            <a:endParaRPr lang="zh-CN" altLang="en-US"/>
          </a:p>
        </p:txBody>
      </p:sp>
    </p:spTree>
    <p:extLst>
      <p:ext uri="{BB962C8B-B14F-4D97-AF65-F5344CB8AC3E}">
        <p14:creationId xmlns:p14="http://schemas.microsoft.com/office/powerpoint/2010/main" val="1280913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A94C07-0800-4C38-B3DE-A5E811267407}" type="slidenum">
              <a:rPr lang="zh-CN" altLang="en-US" smtClean="0"/>
              <a:t>89</a:t>
            </a:fld>
            <a:endParaRPr lang="zh-CN" altLang="en-US"/>
          </a:p>
        </p:txBody>
      </p:sp>
    </p:spTree>
    <p:extLst>
      <p:ext uri="{BB962C8B-B14F-4D97-AF65-F5344CB8AC3E}">
        <p14:creationId xmlns:p14="http://schemas.microsoft.com/office/powerpoint/2010/main" val="185455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A94C07-0800-4C38-B3DE-A5E811267407}" type="slidenum">
              <a:rPr lang="zh-CN" altLang="en-US" smtClean="0"/>
              <a:t>102</a:t>
            </a:fld>
            <a:endParaRPr lang="zh-CN" altLang="en-US"/>
          </a:p>
        </p:txBody>
      </p:sp>
    </p:spTree>
    <p:extLst>
      <p:ext uri="{BB962C8B-B14F-4D97-AF65-F5344CB8AC3E}">
        <p14:creationId xmlns:p14="http://schemas.microsoft.com/office/powerpoint/2010/main" val="3978844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A94C07-0800-4C38-B3DE-A5E811267407}" type="slidenum">
              <a:rPr lang="zh-CN" altLang="en-US" smtClean="0"/>
              <a:t>103</a:t>
            </a:fld>
            <a:endParaRPr lang="zh-CN" altLang="en-US"/>
          </a:p>
        </p:txBody>
      </p:sp>
    </p:spTree>
    <p:extLst>
      <p:ext uri="{BB962C8B-B14F-4D97-AF65-F5344CB8AC3E}">
        <p14:creationId xmlns:p14="http://schemas.microsoft.com/office/powerpoint/2010/main" val="2226215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A94C07-0800-4C38-B3DE-A5E811267407}" type="slidenum">
              <a:rPr lang="zh-CN" altLang="en-US" smtClean="0"/>
              <a:t>105</a:t>
            </a:fld>
            <a:endParaRPr lang="zh-CN" altLang="en-US"/>
          </a:p>
        </p:txBody>
      </p:sp>
    </p:spTree>
    <p:extLst>
      <p:ext uri="{BB962C8B-B14F-4D97-AF65-F5344CB8AC3E}">
        <p14:creationId xmlns:p14="http://schemas.microsoft.com/office/powerpoint/2010/main" val="3461146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A94C07-0800-4C38-B3DE-A5E811267407}" type="slidenum">
              <a:rPr lang="zh-CN" altLang="en-US" smtClean="0"/>
              <a:t>106</a:t>
            </a:fld>
            <a:endParaRPr lang="zh-CN" altLang="en-US"/>
          </a:p>
        </p:txBody>
      </p:sp>
    </p:spTree>
    <p:extLst>
      <p:ext uri="{BB962C8B-B14F-4D97-AF65-F5344CB8AC3E}">
        <p14:creationId xmlns:p14="http://schemas.microsoft.com/office/powerpoint/2010/main" val="1312611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A94C07-0800-4C38-B3DE-A5E811267407}" type="slidenum">
              <a:rPr lang="zh-CN" altLang="en-US" smtClean="0"/>
              <a:t>107</a:t>
            </a:fld>
            <a:endParaRPr lang="zh-CN" altLang="en-US"/>
          </a:p>
        </p:txBody>
      </p:sp>
    </p:spTree>
    <p:extLst>
      <p:ext uri="{BB962C8B-B14F-4D97-AF65-F5344CB8AC3E}">
        <p14:creationId xmlns:p14="http://schemas.microsoft.com/office/powerpoint/2010/main" val="3052307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A94C07-0800-4C38-B3DE-A5E811267407}" type="slidenum">
              <a:rPr lang="zh-CN" altLang="en-US" smtClean="0"/>
              <a:t>109</a:t>
            </a:fld>
            <a:endParaRPr lang="zh-CN" altLang="en-US"/>
          </a:p>
        </p:txBody>
      </p:sp>
    </p:spTree>
    <p:extLst>
      <p:ext uri="{BB962C8B-B14F-4D97-AF65-F5344CB8AC3E}">
        <p14:creationId xmlns:p14="http://schemas.microsoft.com/office/powerpoint/2010/main" val="2084390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A94C07-0800-4C38-B3DE-A5E811267407}" type="slidenum">
              <a:rPr lang="zh-CN" altLang="en-US" smtClean="0"/>
              <a:t>110</a:t>
            </a:fld>
            <a:endParaRPr lang="zh-CN" altLang="en-US"/>
          </a:p>
        </p:txBody>
      </p:sp>
    </p:spTree>
    <p:extLst>
      <p:ext uri="{BB962C8B-B14F-4D97-AF65-F5344CB8AC3E}">
        <p14:creationId xmlns:p14="http://schemas.microsoft.com/office/powerpoint/2010/main" val="2789583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A94C07-0800-4C38-B3DE-A5E811267407}" type="slidenum">
              <a:rPr lang="zh-CN" altLang="en-US" smtClean="0"/>
              <a:t>112</a:t>
            </a:fld>
            <a:endParaRPr lang="zh-CN" altLang="en-US"/>
          </a:p>
        </p:txBody>
      </p:sp>
    </p:spTree>
    <p:extLst>
      <p:ext uri="{BB962C8B-B14F-4D97-AF65-F5344CB8AC3E}">
        <p14:creationId xmlns:p14="http://schemas.microsoft.com/office/powerpoint/2010/main" val="15957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t>4</a:t>
            </a:fld>
            <a:endParaRPr lang="en-US" altLang="zh-CN" sz="1200" dirty="0"/>
          </a:p>
        </p:txBody>
      </p:sp>
      <p:sp>
        <p:nvSpPr>
          <p:cNvPr id="64515" name="Rectangle 2"/>
          <p:cNvSpPr>
            <a:spLocks noGrp="1" noRot="1" noChangeAspect="1" noTextEdit="1"/>
          </p:cNvSpPr>
          <p:nvPr>
            <p:ph type="sldImg"/>
          </p:nvPr>
        </p:nvSpPr>
        <p:spPr>
          <a:xfrm>
            <a:off x="381000" y="685800"/>
            <a:ext cx="6096000" cy="3429000"/>
          </a:xfrm>
          <a:solidFill>
            <a:srgbClr val="FFFFFF">
              <a:alpha val="100000"/>
            </a:srgbClr>
          </a:solidFill>
          <a:ln>
            <a:solidFill>
              <a:srgbClr val="000000">
                <a:alpha val="100000"/>
              </a:srgbClr>
            </a:solidFill>
            <a:miter lim="800000"/>
          </a:ln>
        </p:spPr>
      </p:sp>
      <p:sp>
        <p:nvSpPr>
          <p:cNvPr id="64516" name="Rectangle 3"/>
          <p:cNvSpPr>
            <a:spLocks noGrp="1"/>
          </p:cNvSpPr>
          <p:nvPr>
            <p:ph type="body" idx="1"/>
          </p:nvPr>
        </p:nvSpPr>
        <p:spPr>
          <a:solidFill>
            <a:srgbClr val="FFFFFF">
              <a:alpha val="100000"/>
            </a:srgbClr>
          </a:solidFill>
          <a:ln>
            <a:solidFill>
              <a:srgbClr val="000000">
                <a:alpha val="100000"/>
              </a:srgbClr>
            </a:solidFill>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t>10</a:t>
            </a:fld>
            <a:endParaRPr lang="en-US" altLang="zh-CN" sz="1200" dirty="0"/>
          </a:p>
        </p:txBody>
      </p:sp>
      <p:sp>
        <p:nvSpPr>
          <p:cNvPr id="65539" name="Rectangle 2"/>
          <p:cNvSpPr>
            <a:spLocks noGrp="1" noRot="1" noChangeAspect="1" noTextEdit="1"/>
          </p:cNvSpPr>
          <p:nvPr>
            <p:ph type="sldImg"/>
          </p:nvPr>
        </p:nvSpPr>
        <p:spPr>
          <a:xfrm>
            <a:off x="381000" y="685800"/>
            <a:ext cx="6096000" cy="3429000"/>
          </a:xfrm>
          <a:solidFill>
            <a:srgbClr val="FFFFFF">
              <a:alpha val="100000"/>
            </a:srgbClr>
          </a:solidFill>
          <a:ln>
            <a:solidFill>
              <a:srgbClr val="000000">
                <a:alpha val="100000"/>
              </a:srgbClr>
            </a:solidFill>
            <a:miter lim="800000"/>
          </a:ln>
        </p:spPr>
      </p:sp>
      <p:sp>
        <p:nvSpPr>
          <p:cNvPr id="65540" name="Rectangle 3"/>
          <p:cNvSpPr>
            <a:spLocks noGrp="1"/>
          </p:cNvSpPr>
          <p:nvPr>
            <p:ph type="body" idx="1"/>
          </p:nvPr>
        </p:nvSpPr>
        <p:spPr>
          <a:solidFill>
            <a:srgbClr val="FFFFFF">
              <a:alpha val="100000"/>
            </a:srgbClr>
          </a:solidFill>
          <a:ln>
            <a:solidFill>
              <a:srgbClr val="000000">
                <a:alpha val="100000"/>
              </a:srgbClr>
            </a:solidFill>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t>11</a:t>
            </a:fld>
            <a:endParaRPr lang="en-US" altLang="zh-CN" sz="1200" dirty="0"/>
          </a:p>
        </p:txBody>
      </p:sp>
      <p:sp>
        <p:nvSpPr>
          <p:cNvPr id="66563" name="Rectangle 2"/>
          <p:cNvSpPr>
            <a:spLocks noGrp="1" noRot="1" noChangeAspect="1" noTextEdit="1"/>
          </p:cNvSpPr>
          <p:nvPr>
            <p:ph type="sldImg"/>
          </p:nvPr>
        </p:nvSpPr>
        <p:spPr>
          <a:xfrm>
            <a:off x="381000" y="685800"/>
            <a:ext cx="6096000" cy="3429000"/>
          </a:xfrm>
          <a:solidFill>
            <a:srgbClr val="FFFFFF">
              <a:alpha val="100000"/>
            </a:srgbClr>
          </a:solidFill>
          <a:ln>
            <a:solidFill>
              <a:srgbClr val="000000">
                <a:alpha val="100000"/>
              </a:srgbClr>
            </a:solidFill>
            <a:miter lim="800000"/>
          </a:ln>
        </p:spPr>
      </p:sp>
      <p:sp>
        <p:nvSpPr>
          <p:cNvPr id="66564" name="Rectangle 3"/>
          <p:cNvSpPr>
            <a:spLocks noGrp="1"/>
          </p:cNvSpPr>
          <p:nvPr>
            <p:ph type="body" idx="1"/>
          </p:nvPr>
        </p:nvSpPr>
        <p:spPr>
          <a:solidFill>
            <a:srgbClr val="FFFFFF">
              <a:alpha val="100000"/>
            </a:srgbClr>
          </a:solidFill>
          <a:ln>
            <a:solidFill>
              <a:srgbClr val="000000">
                <a:alpha val="100000"/>
              </a:srgbClr>
            </a:solidFill>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t>20</a:t>
            </a:fld>
            <a:endParaRPr lang="en-US" altLang="zh-CN" sz="1200" dirty="0"/>
          </a:p>
        </p:txBody>
      </p:sp>
      <p:sp>
        <p:nvSpPr>
          <p:cNvPr id="68611" name="Rectangle 2"/>
          <p:cNvSpPr>
            <a:spLocks noGrp="1" noRot="1" noChangeAspect="1" noTextEdit="1"/>
          </p:cNvSpPr>
          <p:nvPr>
            <p:ph type="sldImg"/>
          </p:nvPr>
        </p:nvSpPr>
        <p:spPr>
          <a:xfrm>
            <a:off x="381000" y="685800"/>
            <a:ext cx="6096000" cy="3429000"/>
          </a:xfrm>
          <a:solidFill>
            <a:srgbClr val="FFFFFF">
              <a:alpha val="100000"/>
            </a:srgbClr>
          </a:solidFill>
          <a:ln>
            <a:solidFill>
              <a:srgbClr val="000000">
                <a:alpha val="100000"/>
              </a:srgbClr>
            </a:solidFill>
            <a:miter lim="800000"/>
          </a:ln>
        </p:spPr>
      </p:sp>
      <p:sp>
        <p:nvSpPr>
          <p:cNvPr id="68612" name="Rectangle 3"/>
          <p:cNvSpPr>
            <a:spLocks noGrp="1"/>
          </p:cNvSpPr>
          <p:nvPr>
            <p:ph type="body" idx="1"/>
          </p:nvPr>
        </p:nvSpPr>
        <p:spPr>
          <a:solidFill>
            <a:srgbClr val="FFFFFF">
              <a:alpha val="100000"/>
            </a:srgbClr>
          </a:solidFill>
          <a:ln>
            <a:solidFill>
              <a:srgbClr val="000000">
                <a:alpha val="100000"/>
              </a:srgbClr>
            </a:solidFill>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t>34</a:t>
            </a:fld>
            <a:endParaRPr lang="en-US" altLang="zh-CN" sz="1200" dirty="0"/>
          </a:p>
        </p:txBody>
      </p:sp>
      <p:sp>
        <p:nvSpPr>
          <p:cNvPr id="67587" name="Rectangle 2"/>
          <p:cNvSpPr>
            <a:spLocks noGrp="1" noRot="1" noChangeAspect="1" noTextEdit="1"/>
          </p:cNvSpPr>
          <p:nvPr>
            <p:ph type="sldImg"/>
          </p:nvPr>
        </p:nvSpPr>
        <p:spPr>
          <a:xfrm>
            <a:off x="381000" y="685800"/>
            <a:ext cx="6096000" cy="3429000"/>
          </a:xfrm>
          <a:solidFill>
            <a:srgbClr val="FFFFFF">
              <a:alpha val="100000"/>
            </a:srgbClr>
          </a:solidFill>
          <a:ln>
            <a:solidFill>
              <a:srgbClr val="000000">
                <a:alpha val="100000"/>
              </a:srgbClr>
            </a:solidFill>
            <a:miter lim="800000"/>
          </a:ln>
        </p:spPr>
      </p:sp>
      <p:sp>
        <p:nvSpPr>
          <p:cNvPr id="67588" name="Rectangle 3"/>
          <p:cNvSpPr>
            <a:spLocks noGrp="1"/>
          </p:cNvSpPr>
          <p:nvPr>
            <p:ph type="body" idx="1"/>
          </p:nvPr>
        </p:nvSpPr>
        <p:spPr>
          <a:solidFill>
            <a:srgbClr val="FFFFFF">
              <a:alpha val="100000"/>
            </a:srgbClr>
          </a:solidFill>
          <a:ln>
            <a:solidFill>
              <a:srgbClr val="000000">
                <a:alpha val="100000"/>
              </a:srgbClr>
            </a:solidFill>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t>35</a:t>
            </a:fld>
            <a:endParaRPr lang="en-US" altLang="zh-CN" sz="1200" dirty="0"/>
          </a:p>
        </p:txBody>
      </p:sp>
      <p:sp>
        <p:nvSpPr>
          <p:cNvPr id="70659" name="Rectangle 2"/>
          <p:cNvSpPr>
            <a:spLocks noGrp="1" noRot="1" noChangeAspect="1" noTextEdit="1"/>
          </p:cNvSpPr>
          <p:nvPr>
            <p:ph type="sldImg"/>
          </p:nvPr>
        </p:nvSpPr>
        <p:spPr>
          <a:xfrm>
            <a:off x="381000" y="685800"/>
            <a:ext cx="6096000" cy="3429000"/>
          </a:xfrm>
          <a:solidFill>
            <a:srgbClr val="FFFFFF">
              <a:alpha val="100000"/>
            </a:srgbClr>
          </a:solidFill>
          <a:ln>
            <a:solidFill>
              <a:srgbClr val="000000">
                <a:alpha val="100000"/>
              </a:srgbClr>
            </a:solidFill>
            <a:miter lim="800000"/>
          </a:ln>
        </p:spPr>
      </p:sp>
      <p:sp>
        <p:nvSpPr>
          <p:cNvPr id="70660" name="Rectangle 3"/>
          <p:cNvSpPr>
            <a:spLocks noGrp="1"/>
          </p:cNvSpPr>
          <p:nvPr>
            <p:ph type="body" idx="1"/>
          </p:nvPr>
        </p:nvSpPr>
        <p:spPr>
          <a:solidFill>
            <a:srgbClr val="FFFFFF">
              <a:alpha val="100000"/>
            </a:srgbClr>
          </a:solidFill>
          <a:ln>
            <a:solidFill>
              <a:srgbClr val="000000">
                <a:alpha val="100000"/>
              </a:srgbClr>
            </a:solidFill>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38542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A94C07-0800-4C38-B3DE-A5E811267407}" type="slidenum">
              <a:rPr lang="zh-CN" altLang="en-US" smtClean="0"/>
              <a:t>87</a:t>
            </a:fld>
            <a:endParaRPr lang="zh-CN" altLang="en-US"/>
          </a:p>
        </p:txBody>
      </p:sp>
    </p:spTree>
    <p:extLst>
      <p:ext uri="{BB962C8B-B14F-4D97-AF65-F5344CB8AC3E}">
        <p14:creationId xmlns:p14="http://schemas.microsoft.com/office/powerpoint/2010/main" val="197118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6386" name="Picture 1026" descr="waseda_mark"/>
          <p:cNvPicPr>
            <a:picLocks noChangeAspect="1"/>
          </p:cNvPicPr>
          <p:nvPr/>
        </p:nvPicPr>
        <p:blipFill>
          <a:blip r:embed="rId2">
            <a:grayscl/>
            <a:lum bright="79999" contrast="-89999"/>
          </a:blip>
          <a:stretch>
            <a:fillRect/>
          </a:stretch>
        </p:blipFill>
        <p:spPr>
          <a:xfrm>
            <a:off x="1488018" y="930276"/>
            <a:ext cx="9120716" cy="5307013"/>
          </a:xfrm>
          <a:prstGeom prst="rect">
            <a:avLst/>
          </a:prstGeom>
          <a:noFill/>
          <a:ln w="9525">
            <a:noFill/>
          </a:ln>
        </p:spPr>
      </p:pic>
      <p:sp>
        <p:nvSpPr>
          <p:cNvPr id="7" name="AutoShape 1031"/>
          <p:cNvSpPr>
            <a:spLocks noChangeArrowheads="1"/>
          </p:cNvSpPr>
          <p:nvPr/>
        </p:nvSpPr>
        <p:spPr bwMode="auto">
          <a:xfrm>
            <a:off x="711200" y="3352800"/>
            <a:ext cx="107696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9" name="Line 1035"/>
          <p:cNvSpPr>
            <a:spLocks noChangeShapeType="1"/>
          </p:cNvSpPr>
          <p:nvPr/>
        </p:nvSpPr>
        <p:spPr bwMode="auto">
          <a:xfrm>
            <a:off x="304800" y="457200"/>
            <a:ext cx="115824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914400" y="836613"/>
            <a:ext cx="10363200" cy="2019300"/>
          </a:xfrm>
          <a:noFill/>
        </p:spPr>
        <p:txBody>
          <a:bodyPr/>
          <a:lstStyle>
            <a:lvl1pPr>
              <a:defRPr/>
            </a:lvl1pPr>
          </a:lstStyle>
          <a:p>
            <a:r>
              <a:rPr lang="ja-JP" altLang="en-US"/>
              <a:t>マスタ タイトルの書式設定</a:t>
            </a:r>
          </a:p>
        </p:txBody>
      </p:sp>
      <p:sp>
        <p:nvSpPr>
          <p:cNvPr id="7173" name="Rectangle 1029"/>
          <p:cNvSpPr>
            <a:spLocks noGrp="1" noChangeArrowheads="1"/>
          </p:cNvSpPr>
          <p:nvPr>
            <p:ph type="subTitle" idx="1"/>
          </p:nvPr>
        </p:nvSpPr>
        <p:spPr>
          <a:xfrm>
            <a:off x="1930400" y="3213100"/>
            <a:ext cx="9347200" cy="1816100"/>
          </a:xfrm>
        </p:spPr>
        <p:txBody>
          <a:bodyPr/>
          <a:lstStyle>
            <a:lvl1pPr marL="0" indent="0" algn="ctr">
              <a:buFont typeface="Wingdings" panose="05000000000000000000" pitchFamily="2" charset="2"/>
              <a:buNone/>
              <a:defRPr/>
            </a:lvl1pPr>
          </a:lstStyle>
          <a:p>
            <a:r>
              <a:rPr lang="ja-JP" altLang="en-US"/>
              <a:t>マスタ サブタイトルの書式設定</a:t>
            </a:r>
          </a:p>
        </p:txBody>
      </p:sp>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
            <a:ext cx="3048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
            <a:ext cx="8940800" cy="6308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12192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34434" y="908051"/>
            <a:ext cx="5659967" cy="5400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1" y="908050"/>
            <a:ext cx="5659967"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1" y="3684589"/>
            <a:ext cx="5659967"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1402072072"/>
      </p:ext>
    </p:extLst>
  </p:cSld>
  <p:clrMapOvr>
    <a:masterClrMapping/>
  </p:clrMapOvr>
  <p:transition>
    <p:random/>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2793066501"/>
      </p:ext>
    </p:extLst>
  </p:cSld>
  <p:clrMapOvr>
    <a:masterClrMapping/>
  </p:clrMapOvr>
  <p:transition>
    <p:random/>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431208158"/>
      </p:ext>
    </p:extLst>
  </p:cSld>
  <p:clrMapOvr>
    <a:masterClrMapping/>
  </p:clrMapOvr>
  <p:transition>
    <p:random/>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1002112599"/>
      </p:ext>
    </p:extLst>
  </p:cSld>
  <p:clrMapOvr>
    <a:masterClrMapping/>
  </p:clrMapOvr>
  <p:transition>
    <p:random/>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1017731169"/>
      </p:ext>
    </p:extLst>
  </p:cSld>
  <p:clrMapOvr>
    <a:masterClrMapping/>
  </p:clrMapOvr>
  <p:transition>
    <p:random/>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1101805533"/>
      </p:ext>
    </p:extLst>
  </p:cSld>
  <p:clrMapOvr>
    <a:masterClrMapping/>
  </p:clrMapOvr>
  <p:transition>
    <p:random/>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3103818734"/>
      </p:ext>
    </p:extLst>
  </p:cSld>
  <p:clrMapOvr>
    <a:masterClrMapping/>
  </p:clrMapOvr>
  <p:transition>
    <p:rand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3230803615"/>
      </p:ext>
    </p:extLst>
  </p:cSld>
  <p:clrMapOvr>
    <a:masterClrMapping/>
  </p:clrMapOvr>
  <p:transition>
    <p:random/>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3403893488"/>
      </p:ext>
    </p:extLst>
  </p:cSld>
  <p:clrMapOvr>
    <a:masterClrMapping/>
  </p:clrMapOvr>
  <p:transition>
    <p:random/>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2292190921"/>
      </p:ext>
    </p:extLst>
  </p:cSld>
  <p:clrMapOvr>
    <a:masterClrMapping/>
  </p:clrMapOvr>
  <p:transition>
    <p:random/>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422181791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12192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34434" y="908051"/>
            <a:ext cx="5659967" cy="5400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1" y="908050"/>
            <a:ext cx="5659967"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1" y="3684589"/>
            <a:ext cx="5659967"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1800815952"/>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4434"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5362" name="Rectangle 2"/>
          <p:cNvSpPr>
            <a:spLocks noGrp="1"/>
          </p:cNvSpPr>
          <p:nvPr>
            <p:ph type="title"/>
          </p:nvPr>
        </p:nvSpPr>
        <p:spPr>
          <a:xfrm>
            <a:off x="0" y="1"/>
            <a:ext cx="12192000" cy="765175"/>
          </a:xfrm>
          <a:prstGeom prst="rect">
            <a:avLst/>
          </a:prstGeom>
          <a:solidFill>
            <a:srgbClr val="A50021"/>
          </a:solidFill>
          <a:ln w="9525">
            <a:noFill/>
          </a:ln>
        </p:spPr>
        <p:txBody>
          <a:bodyPr anchor="b"/>
          <a:lstStyle/>
          <a:p>
            <a:pPr lvl="0"/>
            <a:r>
              <a:rPr lang="ja-JP" altLang="en-US" dirty="0"/>
              <a:t>マスタ タイトルの書式設定</a:t>
            </a:r>
          </a:p>
        </p:txBody>
      </p:sp>
      <p:sp>
        <p:nvSpPr>
          <p:cNvPr id="15363" name="Rectangle 3"/>
          <p:cNvSpPr>
            <a:spLocks noGrp="1"/>
          </p:cNvSpPr>
          <p:nvPr>
            <p:ph type="body" idx="1"/>
          </p:nvPr>
        </p:nvSpPr>
        <p:spPr>
          <a:xfrm>
            <a:off x="334434" y="908051"/>
            <a:ext cx="11523133"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9245600" y="6477001"/>
            <a:ext cx="26416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random/>
  </p:transition>
  <p:timing>
    <p:tnLst>
      <p:par>
        <p:cTn id="1" dur="indefinite" restart="never" nodeType="tmRoot"/>
      </p:par>
    </p:tnLst>
  </p:timing>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4"/>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95320507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random/>
  </p:transition>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22.png"/></Relationships>
</file>

<file path=ppt/slides/_rels/slide10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24.png"/></Relationships>
</file>

<file path=ppt/slides/_rels/slide10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23.png"/></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25.png"/></Relationships>
</file>

<file path=ppt/slides/_rels/slide10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26.png"/></Relationships>
</file>

<file path=ppt/slides/_rels/slide10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27.png"/></Relationships>
</file>

<file path=ppt/slides/_rels/slide10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23.png"/></Relationships>
</file>

<file path=ppt/slides/_rels/slide10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2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29.png"/></Relationships>
</file>

<file path=ppt/slides/_rels/slide11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23.png"/></Relationships>
</file>

<file path=ppt/slides/_rels/slide11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30.png"/></Relationships>
</file>

<file path=ppt/slides/_rels/slide11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23.png"/></Relationships>
</file>

<file path=ppt/slides/_rels/slide11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23.png"/></Relationships>
</file>

<file path=ppt/slides/_rels/slide11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23.png"/></Relationships>
</file>

<file path=ppt/slides/_rels/slide11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23.png"/></Relationships>
</file>

<file path=ppt/slides/_rels/slide1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23.png"/></Relationships>
</file>

<file path=ppt/slides/_rels/slide11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23.png"/></Relationships>
</file>

<file path=ppt/slides/_rels/slide11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image" Target="../media/image133.png"/><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9.png"/><Relationship Id="rId9" Type="http://schemas.openxmlformats.org/officeDocument/2006/relationships/image" Target="../media/image123.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12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23.png"/></Relationships>
</file>

<file path=ppt/slides/_rels/slide12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image" Target="../media/image135.png"/><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9.png"/><Relationship Id="rId9" Type="http://schemas.openxmlformats.org/officeDocument/2006/relationships/image" Target="../media/image123.png"/></Relationships>
</file>

<file path=ppt/slides/_rels/slide122.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23.png"/></Relationships>
</file>

<file path=ppt/slides/_rels/slide12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image" Target="../media/image137.png"/><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9.png"/><Relationship Id="rId9" Type="http://schemas.openxmlformats.org/officeDocument/2006/relationships/image" Target="../media/image123.png"/></Relationships>
</file>

<file path=ppt/slides/_rels/slide1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4.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4.xml"/><Relationship Id="rId4" Type="http://schemas.openxmlformats.org/officeDocument/2006/relationships/image" Target="../media/image150.png"/></Relationships>
</file>

<file path=ppt/slides/_rels/slide1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5" Type="http://schemas.openxmlformats.org/officeDocument/2006/relationships/image" Target="../media/image142.png"/><Relationship Id="rId4" Type="http://schemas.openxmlformats.org/officeDocument/2006/relationships/image" Target="../media/image141.png"/></Relationships>
</file>

<file path=ppt/slides/_rels/slide12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2.w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9.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6.bin"/></Relationships>
</file>

<file path=ppt/slides/_rels/slide130.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13.wmf"/><Relationship Id="rId11" Type="http://schemas.openxmlformats.org/officeDocument/2006/relationships/image" Target="../media/image1.png"/><Relationship Id="rId5" Type="http://schemas.openxmlformats.org/officeDocument/2006/relationships/oleObject" Target="../embeddings/oleObject10.bin"/><Relationship Id="rId10" Type="http://schemas.openxmlformats.org/officeDocument/2006/relationships/image" Target="../media/image15.wmf"/><Relationship Id="rId4" Type="http://schemas.openxmlformats.org/officeDocument/2006/relationships/image" Target="../media/image10.wmf"/><Relationship Id="rId9" Type="http://schemas.openxmlformats.org/officeDocument/2006/relationships/oleObject" Target="../embeddings/oleObject12.bin"/></Relationships>
</file>

<file path=ppt/slides/_rels/slide15.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17.png"/><Relationship Id="rId5" Type="http://schemas.openxmlformats.org/officeDocument/2006/relationships/oleObject" Target="../embeddings/oleObject14.bin"/><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4.xml"/><Relationship Id="rId1" Type="http://schemas.openxmlformats.org/officeDocument/2006/relationships/vmlDrawing" Target="../drawings/vmlDrawing5.v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6.v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7.v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4.xml"/><Relationship Id="rId1" Type="http://schemas.openxmlformats.org/officeDocument/2006/relationships/vmlDrawing" Target="../drawings/vmlDrawing8.vml"/><Relationship Id="rId4" Type="http://schemas.openxmlformats.org/officeDocument/2006/relationships/image" Target="../media/image22.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28.wmf"/><Relationship Id="rId3" Type="http://schemas.openxmlformats.org/officeDocument/2006/relationships/image" Target="../media/image1.png"/><Relationship Id="rId7" Type="http://schemas.openxmlformats.org/officeDocument/2006/relationships/image" Target="../media/image25.wmf"/><Relationship Id="rId12" Type="http://schemas.openxmlformats.org/officeDocument/2006/relationships/oleObject" Target="../embeddings/oleObject24.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21.bin"/><Relationship Id="rId11" Type="http://schemas.openxmlformats.org/officeDocument/2006/relationships/image" Target="../media/image27.wmf"/><Relationship Id="rId5" Type="http://schemas.openxmlformats.org/officeDocument/2006/relationships/image" Target="../media/image24.wmf"/><Relationship Id="rId15" Type="http://schemas.openxmlformats.org/officeDocument/2006/relationships/image" Target="../media/image29.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26.wmf"/><Relationship Id="rId14" Type="http://schemas.openxmlformats.org/officeDocument/2006/relationships/oleObject" Target="../embeddings/oleObject25.bin"/></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33.wmf"/><Relationship Id="rId5" Type="http://schemas.openxmlformats.org/officeDocument/2006/relationships/oleObject" Target="../embeddings/oleObject27.bin"/><Relationship Id="rId10" Type="http://schemas.openxmlformats.org/officeDocument/2006/relationships/image" Target="../media/image1.png"/><Relationship Id="rId4" Type="http://schemas.openxmlformats.org/officeDocument/2006/relationships/image" Target="../media/image32.wmf"/><Relationship Id="rId9" Type="http://schemas.openxmlformats.org/officeDocument/2006/relationships/oleObject" Target="../embeddings/oleObject29.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35.bin"/><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38.wmf"/><Relationship Id="rId2" Type="http://schemas.openxmlformats.org/officeDocument/2006/relationships/slideLayout" Target="../slideLayouts/slideLayout24.xml"/><Relationship Id="rId1" Type="http://schemas.openxmlformats.org/officeDocument/2006/relationships/vmlDrawing" Target="../drawings/vmlDrawing11.vml"/><Relationship Id="rId6" Type="http://schemas.openxmlformats.org/officeDocument/2006/relationships/image" Target="../media/image35.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33.bin"/><Relationship Id="rId14" Type="http://schemas.openxmlformats.org/officeDocument/2006/relationships/image" Target="../media/image39.wmf"/></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image" Target="../media/image42.wmf"/><Relationship Id="rId5" Type="http://schemas.openxmlformats.org/officeDocument/2006/relationships/oleObject" Target="../embeddings/oleObject37.bin"/><Relationship Id="rId4" Type="http://schemas.openxmlformats.org/officeDocument/2006/relationships/image" Target="../media/image41.wmf"/></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14.xml"/><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2.png"/><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4.xml"/><Relationship Id="rId4" Type="http://schemas.openxmlformats.org/officeDocument/2006/relationships/image" Target="../media/image7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gif"/><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3.png"/><Relationship Id="rId1" Type="http://schemas.openxmlformats.org/officeDocument/2006/relationships/slideLayout" Target="../slideLayouts/slideLayout1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png"/><Relationship Id="rId1" Type="http://schemas.openxmlformats.org/officeDocument/2006/relationships/slideLayout" Target="../slideLayouts/slideLayout14.xml"/><Relationship Id="rId6" Type="http://schemas.openxmlformats.org/officeDocument/2006/relationships/image" Target="../media/image94.gif"/><Relationship Id="rId5" Type="http://schemas.openxmlformats.org/officeDocument/2006/relationships/image" Target="../media/image93.gif"/><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107.png"/><Relationship Id="rId1" Type="http://schemas.openxmlformats.org/officeDocument/2006/relationships/slideLayout" Target="../slideLayouts/slideLayout14.xml"/><Relationship Id="rId4" Type="http://schemas.openxmlformats.org/officeDocument/2006/relationships/image" Target="../media/image10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ctrTitle"/>
          </p:nvPr>
        </p:nvSpPr>
        <p:spPr>
          <a:xfrm>
            <a:off x="2142139" y="1700808"/>
            <a:ext cx="7920482" cy="2019300"/>
          </a:xfrm>
          <a:ln/>
        </p:spPr>
        <p:txBody>
          <a:bodyPr vert="horz" wrap="square" lIns="91440" tIns="45720" rIns="91440" bIns="45720" anchor="b">
            <a:normAutofit/>
          </a:bodyPr>
          <a:lstStyle/>
          <a:p>
            <a:pPr algn="ctr" eaLnBrk="1" hangingPunct="1">
              <a:lnSpc>
                <a:spcPct val="160000"/>
              </a:lnSpc>
            </a:pPr>
            <a:r>
              <a:rPr lang="en-US" altLang="zh-CN" sz="4400" dirty="0">
                <a:solidFill>
                  <a:schemeClr val="tx1"/>
                </a:solidFill>
              </a:rPr>
              <a:t>  </a:t>
            </a:r>
            <a:r>
              <a:rPr lang="zh-CN" altLang="en-US" dirty="0">
                <a:solidFill>
                  <a:schemeClr val="tx1"/>
                </a:solidFill>
                <a:latin typeface="Times New Roman" panose="02020603050405020304" pitchFamily="18" charset="0"/>
                <a:ea typeface="黑体" panose="02010609060101010101" pitchFamily="2" charset="-122"/>
              </a:rPr>
              <a:t>第 </a:t>
            </a:r>
            <a:r>
              <a:rPr lang="en-US" altLang="zh-CN" dirty="0" smtClean="0">
                <a:solidFill>
                  <a:schemeClr val="tx1"/>
                </a:solidFill>
                <a:latin typeface="Times New Roman" panose="02020603050405020304" pitchFamily="18" charset="0"/>
                <a:ea typeface="黑体" panose="02010609060101010101" pitchFamily="2" charset="-122"/>
              </a:rPr>
              <a:t>2 </a:t>
            </a:r>
            <a:r>
              <a:rPr lang="zh-CN" altLang="en-US" dirty="0">
                <a:solidFill>
                  <a:schemeClr val="tx1"/>
                </a:solidFill>
                <a:latin typeface="Times New Roman" panose="02020603050405020304" pitchFamily="18" charset="0"/>
                <a:ea typeface="黑体" panose="02010609060101010101" pitchFamily="2" charset="-122"/>
              </a:rPr>
              <a:t>章   搜索</a:t>
            </a:r>
            <a:r>
              <a:rPr lang="zh-CN" altLang="en-US" dirty="0" smtClean="0">
                <a:solidFill>
                  <a:schemeClr val="tx1"/>
                </a:solidFill>
                <a:latin typeface="Times New Roman" panose="02020603050405020304" pitchFamily="18" charset="0"/>
                <a:ea typeface="黑体" panose="02010609060101010101" pitchFamily="2" charset="-122"/>
              </a:rPr>
              <a:t>求解</a:t>
            </a:r>
            <a:endParaRPr lang="zh-CN" altLang="en-US" dirty="0">
              <a:solidFill>
                <a:schemeClr val="tx1"/>
              </a:solidFill>
              <a:latin typeface="Times New Roman" panose="02020603050405020304" pitchFamily="18" charset="0"/>
              <a:ea typeface="黑体" panose="02010609060101010101" pitchFamily="2" charset="-122"/>
            </a:endParaRPr>
          </a:p>
        </p:txBody>
      </p:sp>
      <p:sp>
        <p:nvSpPr>
          <p:cNvPr id="4" name="Rectangle 4"/>
          <p:cNvSpPr/>
          <p:nvPr/>
        </p:nvSpPr>
        <p:spPr>
          <a:xfrm>
            <a:off x="0" y="1"/>
            <a:ext cx="12192000" cy="69269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5" name="Rectangle 4"/>
          <p:cNvSpPr/>
          <p:nvPr/>
        </p:nvSpPr>
        <p:spPr>
          <a:xfrm>
            <a:off x="6380" y="6165305"/>
            <a:ext cx="12192000" cy="69269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3"/>
          <p:cNvSpPr>
            <a:spLocks noGrp="1"/>
          </p:cNvSpPr>
          <p:nvPr>
            <p:ph idx="1"/>
          </p:nvPr>
        </p:nvSpPr>
        <p:spPr>
          <a:xfrm>
            <a:off x="767408" y="1256506"/>
            <a:ext cx="10297144" cy="5400675"/>
          </a:xfrm>
          <a:ln/>
        </p:spPr>
        <p:txBody>
          <a:bodyPr vert="horz" wrap="square" lIns="91440" tIns="45720" rIns="91440" bIns="45720" anchor="t">
            <a:normAutofit/>
          </a:bodyPr>
          <a:lstStyle/>
          <a:p>
            <a:pPr eaLnBrk="1" hangingPunct="1">
              <a:lnSpc>
                <a:spcPct val="160000"/>
              </a:lnSpc>
            </a:pPr>
            <a:r>
              <a:rPr lang="en-US" altLang="zh-CN" b="1" dirty="0" smtClean="0">
                <a:latin typeface="Times New Roman" panose="02020603050405020304" pitchFamily="18" charset="0"/>
              </a:rPr>
              <a:t>2.1  </a:t>
            </a:r>
            <a:r>
              <a:rPr lang="zh-CN" altLang="en-US" b="1" dirty="0">
                <a:latin typeface="Times New Roman" panose="02020603050405020304" pitchFamily="18" charset="0"/>
              </a:rPr>
              <a:t>搜索的概念</a:t>
            </a:r>
          </a:p>
          <a:p>
            <a:pPr eaLnBrk="1" hangingPunct="1">
              <a:lnSpc>
                <a:spcPct val="160000"/>
              </a:lnSpc>
              <a:buClr>
                <a:srgbClr val="0000FF"/>
              </a:buClr>
              <a:buSzPct val="150000"/>
              <a:buFont typeface="Wingdings" panose="05000000000000000000" pitchFamily="2" charset="2"/>
              <a:buChar char="ü"/>
            </a:pPr>
            <a:r>
              <a:rPr lang="en-US" altLang="zh-CN" b="1" dirty="0" smtClean="0">
                <a:solidFill>
                  <a:srgbClr val="0000FF"/>
                </a:solidFill>
                <a:latin typeface="Times New Roman" panose="02020603050405020304" pitchFamily="18" charset="0"/>
              </a:rPr>
              <a:t>2.2  </a:t>
            </a:r>
            <a:r>
              <a:rPr lang="zh-CN" altLang="en-US" b="1" dirty="0">
                <a:solidFill>
                  <a:srgbClr val="0000FF"/>
                </a:solidFill>
                <a:latin typeface="Times New Roman" panose="02020603050405020304" pitchFamily="18" charset="0"/>
              </a:rPr>
              <a:t>状态空间的</a:t>
            </a:r>
            <a:r>
              <a:rPr lang="zh-CN" altLang="en-US" b="1" dirty="0" smtClean="0">
                <a:solidFill>
                  <a:srgbClr val="0000FF"/>
                </a:solidFill>
                <a:latin typeface="Times New Roman" panose="02020603050405020304" pitchFamily="18" charset="0"/>
              </a:rPr>
              <a:t>搜索策略</a:t>
            </a:r>
            <a:endParaRPr lang="en-US" altLang="zh-CN" b="1" dirty="0" smtClean="0">
              <a:solidFill>
                <a:srgbClr val="0000FF"/>
              </a:solidFill>
              <a:latin typeface="Times New Roman" panose="02020603050405020304" pitchFamily="18" charset="0"/>
            </a:endParaRPr>
          </a:p>
          <a:p>
            <a:pPr>
              <a:lnSpc>
                <a:spcPct val="160000"/>
              </a:lnSpc>
              <a:buClr>
                <a:schemeClr val="tx1"/>
              </a:buClr>
              <a:buSzPct val="100000"/>
            </a:pPr>
            <a:r>
              <a:rPr lang="en-US" altLang="zh-CN" b="1" dirty="0">
                <a:latin typeface="Times New Roman" panose="02020603050405020304" pitchFamily="18" charset="0"/>
              </a:rPr>
              <a:t>2.3 </a:t>
            </a:r>
            <a:r>
              <a:rPr lang="zh-CN" altLang="en-US" b="1" dirty="0">
                <a:latin typeface="Times New Roman" panose="02020603050405020304" pitchFamily="18" charset="0"/>
              </a:rPr>
              <a:t>盲目搜索</a:t>
            </a:r>
          </a:p>
          <a:p>
            <a:pPr>
              <a:lnSpc>
                <a:spcPct val="160000"/>
              </a:lnSpc>
            </a:pPr>
            <a:r>
              <a:rPr lang="en-US" altLang="zh-CN" b="1" dirty="0" smtClean="0">
                <a:latin typeface="Times New Roman" panose="02020603050405020304" pitchFamily="18" charset="0"/>
              </a:rPr>
              <a:t>2.4 </a:t>
            </a:r>
            <a:r>
              <a:rPr lang="zh-CN" altLang="en-US" b="1" dirty="0" smtClean="0">
                <a:latin typeface="Times New Roman" panose="02020603050405020304" pitchFamily="18" charset="0"/>
              </a:rPr>
              <a:t>启发式搜索</a:t>
            </a:r>
            <a:endParaRPr lang="en-US" altLang="zh-CN" b="1" dirty="0">
              <a:latin typeface="Times New Roman" panose="02020603050405020304" pitchFamily="18" charset="0"/>
            </a:endParaRPr>
          </a:p>
          <a:p>
            <a:pPr>
              <a:lnSpc>
                <a:spcPct val="160000"/>
              </a:lnSpc>
            </a:pPr>
            <a:r>
              <a:rPr lang="en-US" altLang="zh-CN" b="1" dirty="0" smtClean="0">
                <a:latin typeface="Times New Roman" panose="02020603050405020304" pitchFamily="18" charset="0"/>
              </a:rPr>
              <a:t>2.5  </a:t>
            </a:r>
            <a:r>
              <a:rPr lang="zh-CN" altLang="en-US" b="1" dirty="0">
                <a:latin typeface="Times New Roman" panose="02020603050405020304" pitchFamily="18" charset="0"/>
              </a:rPr>
              <a:t>对抗</a:t>
            </a:r>
            <a:r>
              <a:rPr lang="zh-CN" altLang="en-US" b="1" dirty="0" smtClean="0">
                <a:latin typeface="Times New Roman" panose="02020603050405020304" pitchFamily="18" charset="0"/>
              </a:rPr>
              <a:t>搜索</a:t>
            </a:r>
            <a:endParaRPr lang="en-US" altLang="zh-CN" b="1" dirty="0" smtClean="0">
              <a:latin typeface="Times New Roman" panose="02020603050405020304" pitchFamily="18" charset="0"/>
            </a:endParaRPr>
          </a:p>
          <a:p>
            <a:pPr>
              <a:lnSpc>
                <a:spcPct val="160000"/>
              </a:lnSpc>
            </a:pPr>
            <a:r>
              <a:rPr lang="en-US" altLang="zh-CN" b="1" dirty="0">
                <a:latin typeface="Times New Roman" panose="02020603050405020304" pitchFamily="18" charset="0"/>
              </a:rPr>
              <a:t>2.6 </a:t>
            </a:r>
            <a:r>
              <a:rPr lang="zh-CN" altLang="en-US" b="1" dirty="0">
                <a:latin typeface="Times New Roman" panose="02020603050405020304" pitchFamily="18" charset="0"/>
              </a:rPr>
              <a:t>蒙特卡洛</a:t>
            </a:r>
            <a:r>
              <a:rPr lang="zh-CN" altLang="en-US" b="1" dirty="0" smtClean="0">
                <a:latin typeface="Times New Roman" panose="02020603050405020304" pitchFamily="18" charset="0"/>
              </a:rPr>
              <a:t>树搜索</a:t>
            </a:r>
            <a:endParaRPr lang="zh-CN" altLang="en-US" b="1" dirty="0">
              <a:latin typeface="Times New Roman" panose="02020603050405020304" pitchFamily="18" charset="0"/>
            </a:endParaRPr>
          </a:p>
        </p:txBody>
      </p:sp>
      <p:sp>
        <p:nvSpPr>
          <p:cNvPr id="26626"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10</a:t>
            </a:fld>
            <a:endParaRPr lang="ja-JP" altLang="en-US" dirty="0">
              <a:solidFill>
                <a:srgbClr val="A50021"/>
              </a:solidFill>
              <a:ea typeface="MS PGothic" panose="020B0600070205080204" pitchFamily="34" charset="-128"/>
            </a:endParaRPr>
          </a:p>
        </p:txBody>
      </p:sp>
      <p:sp>
        <p:nvSpPr>
          <p:cNvPr id="6" name="Rectangle 4"/>
          <p:cNvSpPr/>
          <p:nvPr/>
        </p:nvSpPr>
        <p:spPr>
          <a:xfrm>
            <a:off x="0" y="1"/>
            <a:ext cx="12072664" cy="765175"/>
          </a:xfrm>
          <a:prstGeom prst="rect">
            <a:avLst/>
          </a:prstGeom>
          <a:solidFill>
            <a:srgbClr val="A50021"/>
          </a:solidFill>
          <a:ln w="9525">
            <a:noFill/>
          </a:ln>
        </p:spPr>
        <p:txBody>
          <a:bodyPr anchor="b"/>
          <a:lstStyle/>
          <a:p>
            <a:pPr indent="176530"/>
            <a:r>
              <a:rPr lang="zh-CN" altLang="en-US" sz="3600" dirty="0" smtClean="0">
                <a:solidFill>
                  <a:schemeClr val="bg1"/>
                </a:solidFill>
                <a:latin typeface="Times New Roman" panose="02020603050405020304" pitchFamily="18" charset="0"/>
                <a:ea typeface="黑体" panose="02010609060101010101" pitchFamily="2" charset="-122"/>
              </a:rPr>
              <a:t>第</a:t>
            </a:r>
            <a:r>
              <a:rPr lang="en-US" altLang="zh-CN" sz="3600" dirty="0" smtClean="0">
                <a:solidFill>
                  <a:schemeClr val="bg1"/>
                </a:solidFill>
                <a:latin typeface="Times New Roman" panose="02020603050405020304" pitchFamily="18" charset="0"/>
                <a:ea typeface="黑体" panose="02010609060101010101" pitchFamily="2" charset="-122"/>
              </a:rPr>
              <a:t>2</a:t>
            </a:r>
            <a:r>
              <a:rPr lang="zh-CN" altLang="en-US" sz="3600" dirty="0" smtClean="0">
                <a:solidFill>
                  <a:schemeClr val="bg1"/>
                </a:solidFill>
                <a:latin typeface="Times New Roman" panose="02020603050405020304" pitchFamily="18" charset="0"/>
                <a:ea typeface="黑体" panose="02010609060101010101" pitchFamily="2" charset="-122"/>
              </a:rPr>
              <a:t>章  </a:t>
            </a:r>
            <a:r>
              <a:rPr lang="zh-CN" altLang="en-US" sz="3600" dirty="0">
                <a:solidFill>
                  <a:schemeClr val="bg1"/>
                </a:solidFill>
                <a:latin typeface="Times New Roman" panose="02020603050405020304" pitchFamily="18" charset="0"/>
                <a:ea typeface="黑体" panose="02010609060101010101" pitchFamily="2" charset="-122"/>
              </a:rPr>
              <a:t>搜索</a:t>
            </a:r>
            <a:r>
              <a:rPr lang="zh-CN" altLang="en-US" sz="3600" dirty="0" smtClean="0">
                <a:solidFill>
                  <a:schemeClr val="bg1"/>
                </a:solidFill>
                <a:latin typeface="Times New Roman" panose="02020603050405020304" pitchFamily="18" charset="0"/>
                <a:ea typeface="黑体" panose="02010609060101010101" pitchFamily="2" charset="-122"/>
              </a:rPr>
              <a:t>求解</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3613" y="388919"/>
            <a:ext cx="11813220" cy="536704"/>
          </a:xfrm>
        </p:spPr>
        <p:txBody>
          <a:bodyPr>
            <a:normAutofit fontScale="90000"/>
          </a:bodyPr>
          <a:lstStyle/>
          <a:p>
            <a:r>
              <a:rPr lang="zh-CN" altLang="en-US" sz="3733" dirty="0">
                <a:solidFill>
                  <a:srgbClr val="C00000"/>
                </a:solidFill>
              </a:rPr>
              <a:t>使用蒙特卡洛树搜索的原因</a:t>
            </a:r>
          </a:p>
        </p:txBody>
      </p:sp>
      <p:sp>
        <p:nvSpPr>
          <p:cNvPr id="4" name="内容占位符 3"/>
          <p:cNvSpPr>
            <a:spLocks noGrp="1"/>
          </p:cNvSpPr>
          <p:nvPr>
            <p:ph idx="1"/>
          </p:nvPr>
        </p:nvSpPr>
        <p:spPr>
          <a:xfrm>
            <a:off x="203201" y="1673433"/>
            <a:ext cx="11797553" cy="4298348"/>
          </a:xfrm>
        </p:spPr>
        <p:txBody>
          <a:bodyPr/>
          <a:lstStyle/>
          <a:p>
            <a:pPr>
              <a:lnSpc>
                <a:spcPct val="200000"/>
              </a:lnSpc>
            </a:pPr>
            <a:r>
              <a:rPr lang="en-US" altLang="zh-CN" sz="2933"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Monte-Carlo Tree Search </a:t>
            </a:r>
            <a:r>
              <a:rPr lang="en-US" altLang="zh-CN" sz="2933" dirty="0">
                <a:latin typeface="Times New Roman" panose="02020603050405020304" pitchFamily="18" charset="0"/>
                <a:ea typeface="黑体" panose="02010609060101010101" pitchFamily="49" charset="-122"/>
                <a:cs typeface="Times New Roman" panose="02020603050405020304" pitchFamily="18" charset="0"/>
              </a:rPr>
              <a:t>(MCTS)</a:t>
            </a:r>
            <a:r>
              <a:rPr lang="zh-CN" altLang="en-US" sz="2933" dirty="0">
                <a:latin typeface="Times New Roman" panose="02020603050405020304" pitchFamily="18" charset="0"/>
                <a:ea typeface="黑体" panose="02010609060101010101" pitchFamily="49" charset="-122"/>
                <a:cs typeface="Times New Roman" panose="02020603050405020304" pitchFamily="18" charset="0"/>
              </a:rPr>
              <a:t>：蒙特卡洛树搜索基于采样来得到结果、而非穷尽式枚举（虽然在枚举过程中也可剪掉若干不影响结果的分支）。</a:t>
            </a:r>
            <a:endParaRPr lang="en-US" altLang="zh-CN" sz="2933" dirty="0">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endParaRPr lang="en-US" altLang="zh-CN" sz="2933" dirty="0">
              <a:latin typeface="Times New Roman" panose="02020603050405020304" pitchFamily="18" charset="0"/>
              <a:cs typeface="Times New Roman" panose="02020603050405020304" pitchFamily="18" charset="0"/>
            </a:endParaRPr>
          </a:p>
          <a:p>
            <a:pPr marL="0" indent="0">
              <a:lnSpc>
                <a:spcPct val="200000"/>
              </a:lnSpc>
              <a:buNone/>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3209686"/>
      </p:ext>
    </p:extLst>
  </p:cSld>
  <p:clrMapOvr>
    <a:masterClrMapping/>
  </p:clrMapOvr>
  <p:transition>
    <p:rand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2886" y="306955"/>
            <a:ext cx="11813220" cy="536704"/>
          </a:xfrm>
        </p:spPr>
        <p:txBody>
          <a:bodyPr/>
          <a:lstStyle/>
          <a:p>
            <a:r>
              <a:rPr lang="zh-CN" altLang="en-US" sz="2933" dirty="0">
                <a:solidFill>
                  <a:srgbClr val="C00000"/>
                </a:solidFill>
                <a:latin typeface="Times New Roman" panose="02020603050405020304" pitchFamily="18" charset="0"/>
                <a:cs typeface="Times New Roman" panose="02020603050405020304" pitchFamily="18" charset="0"/>
              </a:rPr>
              <a:t>蒙特卡洛树搜索算法 </a:t>
            </a:r>
            <a:r>
              <a:rPr lang="en-US" altLang="zh-CN" sz="2933" dirty="0">
                <a:solidFill>
                  <a:srgbClr val="C00000"/>
                </a:solidFill>
                <a:latin typeface="Times New Roman" panose="02020603050405020304" pitchFamily="18" charset="0"/>
                <a:cs typeface="Times New Roman" panose="02020603050405020304" pitchFamily="18" charset="0"/>
              </a:rPr>
              <a:t>(Upper Confidence Bounds on Trees , UCT)</a:t>
            </a: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2301588793"/>
                  </p:ext>
                </p:extLst>
              </p:nvPr>
            </p:nvGraphicFramePr>
            <p:xfrm>
              <a:off x="1703512" y="1363564"/>
              <a:ext cx="8525100" cy="4355478"/>
            </p:xfrm>
            <a:graphic>
              <a:graphicData uri="http://schemas.openxmlformats.org/drawingml/2006/table">
                <a:tbl>
                  <a:tblPr firstRow="1" bandRow="1">
                    <a:tableStyleId>{5C22544A-7EE6-4342-B048-85BDC9FD1C3A}</a:tableStyleId>
                  </a:tblPr>
                  <a:tblGrid>
                    <a:gridCol w="2628293">
                      <a:extLst>
                        <a:ext uri="{9D8B030D-6E8A-4147-A177-3AD203B41FA5}">
                          <a16:colId xmlns:a16="http://schemas.microsoft.com/office/drawing/2014/main" val="20000"/>
                        </a:ext>
                      </a:extLst>
                    </a:gridCol>
                    <a:gridCol w="5896807">
                      <a:extLst>
                        <a:ext uri="{9D8B030D-6E8A-4147-A177-3AD203B41FA5}">
                          <a16:colId xmlns:a16="http://schemas.microsoft.com/office/drawing/2014/main" val="20001"/>
                        </a:ext>
                      </a:extLst>
                    </a:gridCol>
                  </a:tblGrid>
                  <a:tr h="497840">
                    <a:tc>
                      <a:txBody>
                        <a:bodyPr/>
                        <a:lstStyle/>
                        <a:p>
                          <a:pPr algn="ctr"/>
                          <a14:m>
                            <m:oMathPara xmlns:m="http://schemas.openxmlformats.org/officeDocument/2006/math">
                              <m:oMathParaPr>
                                <m:jc m:val="centerGroup"/>
                              </m:oMathParaPr>
                              <m:oMath xmlns:m="http://schemas.openxmlformats.org/officeDocument/2006/math">
                                <m:r>
                                  <a:rPr lang="en-US" altLang="zh-CN" sz="2700" b="1" i="1" smtClean="0">
                                    <a:solidFill>
                                      <a:schemeClr val="tx1"/>
                                    </a:solidFill>
                                    <a:latin typeface="Cambria Math" panose="02040503050406030204" pitchFamily="18" charset="0"/>
                                    <a:cs typeface="Times New Roman" panose="02020603050405020304" pitchFamily="18" charset="0"/>
                                  </a:rPr>
                                  <m:t>𝑺</m:t>
                                </m:r>
                              </m:oMath>
                            </m:oMathPara>
                          </a14:m>
                          <a:endParaRPr lang="zh-CN" altLang="en-US" sz="2700" b="0" kern="12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状态集</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7840">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8" charset="0"/>
                                </a:rPr>
                                <m:t>𝑨</m:t>
                              </m:r>
                              <m:d>
                                <m:dPr>
                                  <m:ctrlPr>
                                    <a:rPr lang="en-US" altLang="zh-CN" sz="2700" b="1" i="1" smtClean="0">
                                      <a:latin typeface="Cambria Math" panose="02040503050406030204" pitchFamily="18" charset="0"/>
                                      <a:cs typeface="Times New Roman" panose="02020603050405020304" pitchFamily="18" charset="0"/>
                                    </a:rPr>
                                  </m:ctrlPr>
                                </m:dPr>
                                <m:e>
                                  <m:r>
                                    <a:rPr lang="en-US" altLang="zh-CN" sz="2700" b="1" i="1" smtClean="0">
                                      <a:latin typeface="Cambria Math" panose="02040503050406030204" pitchFamily="18" charset="0"/>
                                      <a:cs typeface="Times New Roman" panose="02020603050405020304" pitchFamily="18" charset="0"/>
                                    </a:rPr>
                                    <m:t>𝒔</m:t>
                                  </m:r>
                                </m:e>
                              </m:d>
                            </m:oMath>
                          </a14:m>
                          <a:r>
                            <a:rPr lang="en-US" altLang="zh-CN" sz="2700" b="0" kern="1200"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在状态</a:t>
                          </a:r>
                          <a:r>
                            <a:rPr lang="en-US" altLang="zh-CN"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s</a:t>
                          </a:r>
                          <a:r>
                            <a:rPr lang="zh-CN" altLang="en-US"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能够采取的有效行动的集合</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58273">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8" charset="0"/>
                                </a:rPr>
                                <m:t>𝒔</m:t>
                              </m:r>
                              <m:r>
                                <a:rPr lang="en-US" altLang="zh-CN" sz="2700" b="1" i="1" smtClean="0">
                                  <a:latin typeface="Cambria Math" panose="02040503050406030204" pitchFamily="18" charset="0"/>
                                  <a:cs typeface="Times New Roman" panose="02020603050405020304" pitchFamily="18" charset="0"/>
                                </a:rPr>
                                <m:t>(</m:t>
                              </m:r>
                              <m:r>
                                <a:rPr lang="en-US" altLang="zh-CN" sz="2700" b="1" i="1" smtClean="0">
                                  <a:latin typeface="Cambria Math" panose="02040503050406030204" pitchFamily="18" charset="0"/>
                                  <a:cs typeface="Times New Roman" panose="02020603050405020304" pitchFamily="18" charset="0"/>
                                </a:rPr>
                                <m:t>𝒗</m:t>
                              </m:r>
                              <m:r>
                                <a:rPr lang="en-US" altLang="zh-CN" sz="2700" b="1" i="1" smtClean="0">
                                  <a:latin typeface="Cambria Math" panose="02040503050406030204" pitchFamily="18" charset="0"/>
                                  <a:cs typeface="Times New Roman" panose="02020603050405020304" pitchFamily="18" charset="0"/>
                                </a:rPr>
                                <m:t>)</m:t>
                              </m:r>
                            </m:oMath>
                          </a14:m>
                          <a:r>
                            <a:rPr lang="zh-CN" altLang="en-US" sz="2700" b="1" dirty="0" smtClean="0">
                              <a:latin typeface="黑体" panose="02010609060101010101" pitchFamily="49" charset="-122"/>
                              <a:ea typeface="黑体" panose="02010609060101010101" pitchFamily="49" charset="-122"/>
                              <a:cs typeface="Times New Roman" panose="02020603050405020304" pitchFamily="18"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节点</a:t>
                          </a:r>
                          <a14:m>
                            <m:oMath xmlns:m="http://schemas.openxmlformats.org/officeDocument/2006/math">
                              <m:r>
                                <a:rPr lang="en-US" altLang="zh-CN" sz="2700" b="0" i="1" smtClean="0">
                                  <a:latin typeface="Cambria Math" panose="02040503050406030204" pitchFamily="18" charset="0"/>
                                  <a:cs typeface="Times New Roman" panose="02020603050405020304" pitchFamily="18" charset="0"/>
                                </a:rPr>
                                <m:t>𝑣</m:t>
                              </m:r>
                            </m:oMath>
                          </a14:m>
                          <a:r>
                            <a:rPr lang="zh-CN" altLang="en-US"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所代表的状态</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58273">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8" charset="0"/>
                                </a:rPr>
                                <m:t>𝒂</m:t>
                              </m:r>
                              <m:r>
                                <a:rPr lang="en-US" altLang="zh-CN" sz="2700" b="1" i="1" smtClean="0">
                                  <a:latin typeface="Cambria Math" panose="02040503050406030204" pitchFamily="18" charset="0"/>
                                  <a:cs typeface="Times New Roman" panose="02020603050405020304" pitchFamily="18" charset="0"/>
                                </a:rPr>
                                <m:t>(</m:t>
                              </m:r>
                              <m:r>
                                <a:rPr lang="en-US" altLang="zh-CN" sz="2700" b="1" i="1" smtClean="0">
                                  <a:latin typeface="Cambria Math" panose="02040503050406030204" pitchFamily="18" charset="0"/>
                                  <a:cs typeface="Times New Roman" panose="02020603050405020304" pitchFamily="18" charset="0"/>
                                </a:rPr>
                                <m:t>𝒗</m:t>
                              </m:r>
                              <m:r>
                                <a:rPr lang="en-US" altLang="zh-CN" sz="2700" b="1" i="1" smtClean="0">
                                  <a:latin typeface="Cambria Math" panose="02040503050406030204" pitchFamily="18" charset="0"/>
                                  <a:cs typeface="Times New Roman" panose="02020603050405020304" pitchFamily="18" charset="0"/>
                                </a:rPr>
                                <m:t>)</m:t>
                              </m:r>
                            </m:oMath>
                          </a14:m>
                          <a:r>
                            <a:rPr lang="en-US" altLang="zh-CN" sz="2700" b="1" dirty="0" smtClean="0">
                              <a:latin typeface="黑体" panose="02010609060101010101" pitchFamily="49" charset="-122"/>
                              <a:ea typeface="黑体" panose="02010609060101010101" pitchFamily="49" charset="-122"/>
                              <a:cs typeface="Times New Roman" panose="02020603050405020304" pitchFamily="18"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smtClean="0">
                              <a:latin typeface="黑体" panose="02010609060101010101" pitchFamily="49" charset="-122"/>
                              <a:ea typeface="黑体" panose="02010609060101010101" pitchFamily="49" charset="-122"/>
                              <a:cs typeface="Times New Roman" panose="02020603050405020304" pitchFamily="18" charset="0"/>
                            </a:rPr>
                            <a:t>所采取的行动导致到达节点</a:t>
                          </a:r>
                          <a14:m>
                            <m:oMath xmlns:m="http://schemas.openxmlformats.org/officeDocument/2006/math">
                              <m:r>
                                <a:rPr lang="en-US" altLang="zh-CN" sz="2700" b="0" i="1" smtClean="0">
                                  <a:latin typeface="Cambria Math" panose="02040503050406030204" pitchFamily="18" charset="0"/>
                                  <a:cs typeface="Times New Roman" panose="02020603050405020304" pitchFamily="18" charset="0"/>
                                </a:rPr>
                                <m:t>𝑣</m:t>
                              </m:r>
                            </m:oMath>
                          </a14:m>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58273">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8" charset="0"/>
                                </a:rPr>
                                <m:t>𝒇</m:t>
                              </m:r>
                            </m:oMath>
                          </a14:m>
                          <a:r>
                            <a:rPr lang="en-US" altLang="zh-CN" sz="2700" dirty="0" smtClean="0">
                              <a:latin typeface="黑体" panose="02010609060101010101" pitchFamily="49" charset="-122"/>
                              <a:ea typeface="黑体" panose="02010609060101010101" pitchFamily="49" charset="-122"/>
                              <a:cs typeface="Times New Roman" panose="02020603050405020304" pitchFamily="18" charset="0"/>
                            </a:rPr>
                            <a:t> : </a:t>
                          </a:r>
                          <a14:m>
                            <m:oMath xmlns:m="http://schemas.openxmlformats.org/officeDocument/2006/math">
                              <m:r>
                                <a:rPr lang="en-US" altLang="zh-CN" sz="2700" b="0" i="1" smtClean="0">
                                  <a:latin typeface="Cambria Math" panose="02040503050406030204" pitchFamily="18" charset="0"/>
                                  <a:cs typeface="Times New Roman" panose="02020603050405020304" pitchFamily="18" charset="0"/>
                                </a:rPr>
                                <m:t>𝑆</m:t>
                              </m:r>
                              <m:r>
                                <a:rPr lang="en-US" altLang="zh-CN" sz="2700" b="0" i="1" smtClean="0">
                                  <a:latin typeface="Cambria Math" panose="02040503050406030204" pitchFamily="18" charset="0"/>
                                  <a:cs typeface="Times New Roman" panose="02020603050405020304" pitchFamily="18" charset="0"/>
                                </a:rPr>
                                <m:t>×</m:t>
                              </m:r>
                              <m:r>
                                <m:rPr>
                                  <m:sty m:val="p"/>
                                </m:rPr>
                                <a:rPr lang="en-US" altLang="zh-CN" sz="2700" b="0" i="0" smtClean="0">
                                  <a:latin typeface="Cambria Math" panose="02040503050406030204" pitchFamily="18" charset="0"/>
                                  <a:cs typeface="Times New Roman" panose="02020603050405020304" pitchFamily="18" charset="0"/>
                                </a:rPr>
                                <m:t>A</m:t>
                              </m:r>
                              <m:r>
                                <a:rPr lang="en-US" altLang="zh-CN" sz="2700" b="0" i="1" smtClean="0">
                                  <a:latin typeface="Cambria Math" panose="02040503050406030204" pitchFamily="18" charset="0"/>
                                  <a:cs typeface="Times New Roman" panose="02020603050405020304" pitchFamily="18" charset="0"/>
                                </a:rPr>
                                <m:t>→</m:t>
                              </m:r>
                              <m:r>
                                <a:rPr lang="en-US" altLang="zh-CN" sz="2700" b="0" i="1" smtClean="0">
                                  <a:latin typeface="Cambria Math" panose="02040503050406030204" pitchFamily="18" charset="0"/>
                                  <a:cs typeface="Times New Roman" panose="02020603050405020304" pitchFamily="18" charset="0"/>
                                </a:rPr>
                                <m:t>𝑆</m:t>
                              </m:r>
                            </m:oMath>
                          </a14:m>
                          <a:r>
                            <a:rPr lang="en-US" altLang="zh-CN" sz="2700" b="0" dirty="0" smtClean="0">
                              <a:latin typeface="黑体" panose="02010609060101010101" pitchFamily="49" charset="-122"/>
                              <a:ea typeface="黑体" panose="02010609060101010101" pitchFamily="49" charset="-122"/>
                              <a:cs typeface="Times New Roman" panose="02020603050405020304" pitchFamily="18"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状态转移函数</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58273">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8" charset="0"/>
                                </a:rPr>
                                <m:t>𝑵</m:t>
                              </m:r>
                              <m:r>
                                <a:rPr lang="en-US" altLang="zh-CN" sz="2700" b="1" i="1" smtClean="0">
                                  <a:latin typeface="Cambria Math" panose="02040503050406030204" pitchFamily="18" charset="0"/>
                                  <a:cs typeface="Times New Roman" panose="02020603050405020304" pitchFamily="18" charset="0"/>
                                </a:rPr>
                                <m:t>(</m:t>
                              </m:r>
                              <m:r>
                                <a:rPr lang="en-US" altLang="zh-CN" sz="2700" b="1" i="1" smtClean="0">
                                  <a:latin typeface="Cambria Math" panose="02040503050406030204" pitchFamily="18" charset="0"/>
                                  <a:cs typeface="Times New Roman" panose="02020603050405020304" pitchFamily="18" charset="0"/>
                                </a:rPr>
                                <m:t>𝒗</m:t>
                              </m:r>
                              <m:r>
                                <a:rPr lang="en-US" altLang="zh-CN" sz="2700" b="1" i="1" smtClean="0">
                                  <a:latin typeface="Cambria Math" panose="02040503050406030204" pitchFamily="18" charset="0"/>
                                  <a:cs typeface="Times New Roman" panose="02020603050405020304" pitchFamily="18" charset="0"/>
                                </a:rPr>
                                <m:t>)</m:t>
                              </m:r>
                            </m:oMath>
                          </a14:m>
                          <a:r>
                            <a:rPr lang="en-US" altLang="zh-CN" sz="2700" b="1" dirty="0" smtClean="0">
                              <a:latin typeface="黑体" panose="02010609060101010101" pitchFamily="49" charset="-122"/>
                              <a:ea typeface="黑体" panose="02010609060101010101" pitchFamily="49" charset="-122"/>
                              <a:cs typeface="Times New Roman" panose="02020603050405020304" pitchFamily="18"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i="0" dirty="0" smtClean="0">
                              <a:latin typeface="黑体" panose="02010609060101010101" pitchFamily="49" charset="-122"/>
                              <a:ea typeface="黑体" panose="02010609060101010101" pitchFamily="49" charset="-122"/>
                              <a:cs typeface="Times New Roman" panose="02020603050405020304" pitchFamily="18" charset="0"/>
                            </a:rPr>
                            <a:t>节点</a:t>
                          </a:r>
                          <a14:m>
                            <m:oMath xmlns:m="http://schemas.openxmlformats.org/officeDocument/2006/math">
                              <m:r>
                                <a:rPr lang="en-US" altLang="zh-CN" sz="2700" b="0" i="1" smtClean="0">
                                  <a:latin typeface="Cambria Math" panose="02040503050406030204" pitchFamily="18" charset="0"/>
                                  <a:cs typeface="Times New Roman" panose="02020603050405020304" pitchFamily="18" charset="0"/>
                                </a:rPr>
                                <m:t>𝑣</m:t>
                              </m:r>
                            </m:oMath>
                          </a14:m>
                          <a:r>
                            <a:rPr lang="zh-CN" altLang="en-US" sz="2700" b="0" dirty="0" smtClean="0">
                              <a:latin typeface="黑体" panose="02010609060101010101" pitchFamily="49" charset="-122"/>
                              <a:ea typeface="黑体" panose="02010609060101010101" pitchFamily="49" charset="-122"/>
                              <a:cs typeface="Times New Roman" panose="02020603050405020304" pitchFamily="18" charset="0"/>
                            </a:rPr>
                            <a:t>被访问的次数</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58273">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8" charset="0"/>
                                </a:rPr>
                                <m:t>𝑸</m:t>
                              </m:r>
                              <m:r>
                                <a:rPr lang="en-US" altLang="zh-CN" sz="2700" b="1" i="1" smtClean="0">
                                  <a:latin typeface="Cambria Math" panose="02040503050406030204" pitchFamily="18" charset="0"/>
                                  <a:cs typeface="Times New Roman" panose="02020603050405020304" pitchFamily="18" charset="0"/>
                                </a:rPr>
                                <m:t>(</m:t>
                              </m:r>
                              <m:r>
                                <a:rPr lang="en-US" altLang="zh-CN" sz="2700" b="1" i="1" smtClean="0">
                                  <a:latin typeface="Cambria Math" panose="02040503050406030204" pitchFamily="18" charset="0"/>
                                  <a:cs typeface="Times New Roman" panose="02020603050405020304" pitchFamily="18" charset="0"/>
                                </a:rPr>
                                <m:t>𝑽</m:t>
                              </m:r>
                              <m:r>
                                <a:rPr lang="en-US" altLang="zh-CN" sz="2700" b="1" i="1" smtClean="0">
                                  <a:latin typeface="Cambria Math" panose="02040503050406030204" pitchFamily="18" charset="0"/>
                                  <a:cs typeface="Times New Roman" panose="02020603050405020304" pitchFamily="18" charset="0"/>
                                </a:rPr>
                                <m:t>)</m:t>
                              </m:r>
                            </m:oMath>
                          </a14:m>
                          <a:r>
                            <a:rPr lang="en-US" altLang="zh-CN" sz="2700" b="1" dirty="0" smtClean="0">
                              <a:latin typeface="黑体" panose="02010609060101010101" pitchFamily="49" charset="-122"/>
                              <a:ea typeface="黑体" panose="02010609060101010101" pitchFamily="49" charset="-122"/>
                              <a:cs typeface="Times New Roman" panose="02020603050405020304" pitchFamily="18"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i="0" dirty="0" smtClean="0">
                              <a:latin typeface="黑体" panose="02010609060101010101" pitchFamily="49" charset="-122"/>
                              <a:ea typeface="黑体" panose="02010609060101010101" pitchFamily="49" charset="-122"/>
                              <a:cs typeface="Times New Roman" panose="02020603050405020304" pitchFamily="18" charset="0"/>
                            </a:rPr>
                            <a:t>节点</a:t>
                          </a:r>
                          <a14:m>
                            <m:oMath xmlns:m="http://schemas.openxmlformats.org/officeDocument/2006/math">
                              <m:r>
                                <a:rPr lang="en-US" altLang="zh-CN" sz="2700" b="0" i="1" smtClean="0">
                                  <a:latin typeface="Cambria Math" panose="02040503050406030204" pitchFamily="18" charset="0"/>
                                  <a:cs typeface="Times New Roman" panose="02020603050405020304" pitchFamily="18" charset="0"/>
                                </a:rPr>
                                <m:t>𝑣</m:t>
                              </m:r>
                            </m:oMath>
                          </a14:m>
                          <a:r>
                            <a:rPr lang="zh-CN" altLang="en-US" sz="2700" b="0" dirty="0" smtClean="0">
                              <a:latin typeface="黑体" panose="02010609060101010101" pitchFamily="49" charset="-122"/>
                              <a:ea typeface="黑体" panose="02010609060101010101" pitchFamily="49" charset="-122"/>
                              <a:cs typeface="Times New Roman" panose="02020603050405020304" pitchFamily="18" charset="0"/>
                            </a:rPr>
                            <a:t>所获得的奖赏值</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58273">
                    <a:tc>
                      <a:txBody>
                        <a:bodyPr/>
                        <a:lstStyle/>
                        <a:p>
                          <a:pPr algn="ctr"/>
                          <a14:m>
                            <m:oMath xmlns:m="http://schemas.openxmlformats.org/officeDocument/2006/math">
                              <m:r>
                                <a:rPr lang="en-US" altLang="zh-CN" sz="2700" b="1" i="0" smtClean="0">
                                  <a:latin typeface="Cambria Math" panose="02040503050406030204" pitchFamily="18" charset="0"/>
                                  <a:cs typeface="Times New Roman" panose="02020603050405020304" pitchFamily="18" charset="0"/>
                                </a:rPr>
                                <m:t>𝚫</m:t>
                              </m:r>
                              <m:r>
                                <a:rPr lang="en-US" altLang="zh-CN" sz="2700" b="1" i="1" smtClean="0">
                                  <a:latin typeface="Cambria Math" panose="02040503050406030204" pitchFamily="18" charset="0"/>
                                  <a:cs typeface="Times New Roman" panose="02020603050405020304" pitchFamily="18" charset="0"/>
                                </a:rPr>
                                <m:t>(</m:t>
                              </m:r>
                              <m:r>
                                <a:rPr lang="en-US" altLang="zh-CN" sz="2700" b="1" i="1" smtClean="0">
                                  <a:latin typeface="Cambria Math" panose="02040503050406030204" pitchFamily="18" charset="0"/>
                                  <a:cs typeface="Times New Roman" panose="02020603050405020304" pitchFamily="18" charset="0"/>
                                </a:rPr>
                                <m:t>𝒗</m:t>
                              </m:r>
                              <m:r>
                                <a:rPr lang="en-US" altLang="zh-CN" sz="2700" b="1" i="1" smtClean="0">
                                  <a:latin typeface="Cambria Math" panose="02040503050406030204" pitchFamily="18" charset="0"/>
                                  <a:cs typeface="Times New Roman" panose="02020603050405020304" pitchFamily="18" charset="0"/>
                                </a:rPr>
                                <m:t>,</m:t>
                              </m:r>
                              <m:r>
                                <a:rPr lang="en-US" altLang="zh-CN" sz="2700" b="1" i="1" smtClean="0">
                                  <a:latin typeface="Cambria Math" panose="02040503050406030204" pitchFamily="18" charset="0"/>
                                  <a:cs typeface="Times New Roman" panose="02020603050405020304" pitchFamily="18" charset="0"/>
                                </a:rPr>
                                <m:t>𝒑</m:t>
                              </m:r>
                              <m:r>
                                <a:rPr lang="en-US" altLang="zh-CN" sz="2700" b="1" i="1" smtClean="0">
                                  <a:latin typeface="Cambria Math" panose="02040503050406030204" pitchFamily="18" charset="0"/>
                                  <a:cs typeface="Times New Roman" panose="02020603050405020304" pitchFamily="18" charset="0"/>
                                </a:rPr>
                                <m:t>)</m:t>
                              </m:r>
                            </m:oMath>
                          </a14:m>
                          <a:r>
                            <a:rPr lang="en-US" altLang="zh-CN" sz="2700" b="1" dirty="0" smtClean="0">
                              <a:latin typeface="黑体" panose="02010609060101010101" pitchFamily="49" charset="-122"/>
                              <a:ea typeface="黑体" panose="02010609060101010101" pitchFamily="49" charset="-122"/>
                              <a:cs typeface="Times New Roman" panose="02020603050405020304" pitchFamily="18"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玩家</a:t>
                          </a:r>
                          <a14:m>
                            <m:oMath xmlns:m="http://schemas.openxmlformats.org/officeDocument/2006/math">
                              <m:r>
                                <a:rPr lang="en-US" altLang="zh-CN" sz="2700" b="0" i="1" smtClean="0">
                                  <a:latin typeface="Cambria Math" panose="02040503050406030204" pitchFamily="18" charset="0"/>
                                  <a:cs typeface="Times New Roman" panose="02020603050405020304" pitchFamily="18" charset="0"/>
                                </a:rPr>
                                <m:t>𝑝</m:t>
                              </m:r>
                            </m:oMath>
                          </a14:m>
                          <a:r>
                            <a:rPr lang="zh-CN" altLang="en-US" sz="2700" b="0" dirty="0" smtClean="0">
                              <a:latin typeface="黑体" panose="02010609060101010101" pitchFamily="49" charset="-122"/>
                              <a:ea typeface="黑体" panose="02010609060101010101" pitchFamily="49" charset="-122"/>
                              <a:cs typeface="Times New Roman" panose="02020603050405020304" pitchFamily="18" charset="0"/>
                            </a:rPr>
                            <a:t>选择节点</a:t>
                          </a:r>
                          <a14:m>
                            <m:oMath xmlns:m="http://schemas.openxmlformats.org/officeDocument/2006/math">
                              <m:r>
                                <a:rPr lang="en-US" altLang="zh-CN" sz="2700" b="0" i="1" smtClean="0">
                                  <a:latin typeface="Cambria Math" panose="02040503050406030204" pitchFamily="18" charset="0"/>
                                  <a:cs typeface="Times New Roman" panose="02020603050405020304" pitchFamily="18" charset="0"/>
                                </a:rPr>
                                <m:t>𝑣</m:t>
                              </m:r>
                            </m:oMath>
                          </a14:m>
                          <a:r>
                            <a:rPr lang="zh-CN" altLang="en-US" sz="2700" b="0" dirty="0" smtClean="0">
                              <a:latin typeface="黑体" panose="02010609060101010101" pitchFamily="49" charset="-122"/>
                              <a:ea typeface="黑体" panose="02010609060101010101" pitchFamily="49" charset="-122"/>
                              <a:cs typeface="Times New Roman" panose="02020603050405020304" pitchFamily="18" charset="0"/>
                            </a:rPr>
                            <a:t>所得到的奖赏值</a:t>
                          </a:r>
                          <a:r>
                            <a:rPr lang="en-US" altLang="zh-CN" sz="2700" b="0" dirty="0" smtClean="0">
                              <a:latin typeface="黑体" panose="02010609060101010101" pitchFamily="49" charset="-122"/>
                              <a:ea typeface="黑体" panose="02010609060101010101" pitchFamily="49" charset="-122"/>
                              <a:cs typeface="Times New Roman" panose="02020603050405020304" pitchFamily="18" charset="0"/>
                            </a:rPr>
                            <a:t> </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2301588793"/>
                  </p:ext>
                </p:extLst>
              </p:nvPr>
            </p:nvGraphicFramePr>
            <p:xfrm>
              <a:off x="1703512" y="1363564"/>
              <a:ext cx="8525100" cy="4355478"/>
            </p:xfrm>
            <a:graphic>
              <a:graphicData uri="http://schemas.openxmlformats.org/drawingml/2006/table">
                <a:tbl>
                  <a:tblPr firstRow="1" bandRow="1">
                    <a:tableStyleId>{5C22544A-7EE6-4342-B048-85BDC9FD1C3A}</a:tableStyleId>
                  </a:tblPr>
                  <a:tblGrid>
                    <a:gridCol w="2628293">
                      <a:extLst>
                        <a:ext uri="{9D8B030D-6E8A-4147-A177-3AD203B41FA5}">
                          <a16:colId xmlns:a16="http://schemas.microsoft.com/office/drawing/2014/main" val="20000"/>
                        </a:ext>
                      </a:extLst>
                    </a:gridCol>
                    <a:gridCol w="5896807">
                      <a:extLst>
                        <a:ext uri="{9D8B030D-6E8A-4147-A177-3AD203B41FA5}">
                          <a16:colId xmlns:a16="http://schemas.microsoft.com/office/drawing/2014/main" val="20001"/>
                        </a:ext>
                      </a:extLst>
                    </a:gridCol>
                  </a:tblGrid>
                  <a:tr h="50292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2" t="-9639" r="-225290" b="-780723"/>
                          </a:stretch>
                        </a:blipFill>
                      </a:tcPr>
                    </a:tc>
                    <a:tc>
                      <a:txBody>
                        <a:bodyPr/>
                        <a:lstStyle/>
                        <a:p>
                          <a:pPr algn="ctr"/>
                          <a:r>
                            <a:rPr lang="zh-CN" altLang="en-US"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状态集</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0292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2" t="-110976" r="-225290" b="-690244"/>
                          </a:stretch>
                        </a:blipFill>
                      </a:tcPr>
                    </a:tc>
                    <a:tc>
                      <a:txBody>
                        <a:bodyPr/>
                        <a:lstStyle/>
                        <a:p>
                          <a:pPr algn="ctr"/>
                          <a:r>
                            <a:rPr lang="zh-CN" altLang="en-US"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在状态</a:t>
                          </a:r>
                          <a:r>
                            <a:rPr lang="en-US" altLang="zh-CN"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s</a:t>
                          </a:r>
                          <a:r>
                            <a:rPr lang="zh-CN" altLang="en-US"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能够采取的有效行动的集合</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58273">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2" t="-188043" r="-225290" b="-515217"/>
                          </a:stretch>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628" t="-188043" r="-310" b="-515217"/>
                          </a:stretch>
                        </a:blipFill>
                      </a:tcPr>
                    </a:tc>
                    <a:extLst>
                      <a:ext uri="{0D108BD9-81ED-4DB2-BD59-A6C34878D82A}">
                        <a16:rowId xmlns:a16="http://schemas.microsoft.com/office/drawing/2014/main" val="10002"/>
                      </a:ext>
                    </a:extLst>
                  </a:tr>
                  <a:tr h="558273">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2" t="-288043" r="-225290" b="-415217"/>
                          </a:stretch>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628" t="-288043" r="-310" b="-415217"/>
                          </a:stretch>
                        </a:blipFill>
                      </a:tcPr>
                    </a:tc>
                    <a:extLst>
                      <a:ext uri="{0D108BD9-81ED-4DB2-BD59-A6C34878D82A}">
                        <a16:rowId xmlns:a16="http://schemas.microsoft.com/office/drawing/2014/main" val="10003"/>
                      </a:ext>
                    </a:extLst>
                  </a:tr>
                  <a:tr h="558273">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2" t="-388043" r="-225290" b="-315217"/>
                          </a:stretch>
                        </a:blipFill>
                      </a:tcPr>
                    </a:tc>
                    <a:tc>
                      <a:txBody>
                        <a:bodyPr/>
                        <a:lstStyle/>
                        <a:p>
                          <a:pPr algn="ctr"/>
                          <a:r>
                            <a:rPr lang="zh-CN" altLang="en-US" sz="27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状态转移函数</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58273">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2" t="-493407" r="-225290" b="-218681"/>
                          </a:stretch>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628" t="-493407" r="-310" b="-218681"/>
                          </a:stretch>
                        </a:blipFill>
                      </a:tcPr>
                    </a:tc>
                    <a:extLst>
                      <a:ext uri="{0D108BD9-81ED-4DB2-BD59-A6C34878D82A}">
                        <a16:rowId xmlns:a16="http://schemas.microsoft.com/office/drawing/2014/main" val="10005"/>
                      </a:ext>
                    </a:extLst>
                  </a:tr>
                  <a:tr h="558273">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2" t="-586957" r="-225290" b="-116304"/>
                          </a:stretch>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628" t="-586957" r="-310" b="-116304"/>
                          </a:stretch>
                        </a:blipFill>
                      </a:tcPr>
                    </a:tc>
                    <a:extLst>
                      <a:ext uri="{0D108BD9-81ED-4DB2-BD59-A6C34878D82A}">
                        <a16:rowId xmlns:a16="http://schemas.microsoft.com/office/drawing/2014/main" val="10006"/>
                      </a:ext>
                    </a:extLst>
                  </a:tr>
                  <a:tr h="558273">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2" t="-686957" r="-225290" b="-16304"/>
                          </a:stretch>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628" t="-686957" r="-310" b="-16304"/>
                          </a:stretch>
                        </a:blipFill>
                      </a:tcPr>
                    </a:tc>
                    <a:extLst>
                      <a:ext uri="{0D108BD9-81ED-4DB2-BD59-A6C34878D82A}">
                        <a16:rowId xmlns:a16="http://schemas.microsoft.com/office/drawing/2014/main" val="10007"/>
                      </a:ext>
                    </a:extLst>
                  </a:tr>
                </a:tbl>
              </a:graphicData>
            </a:graphic>
          </p:graphicFrame>
        </mc:Fallback>
      </mc:AlternateContent>
    </p:spTree>
    <p:extLst>
      <p:ext uri="{BB962C8B-B14F-4D97-AF65-F5344CB8AC3E}">
        <p14:creationId xmlns:p14="http://schemas.microsoft.com/office/powerpoint/2010/main" val="3952949585"/>
      </p:ext>
    </p:extLst>
  </p:cSld>
  <p:clrMapOvr>
    <a:masterClrMapping/>
  </p:clrMapOvr>
  <p:transition>
    <p:rand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728387" y="2386263"/>
            <a:ext cx="4506453" cy="1512935"/>
          </a:xfrm>
          <a:prstGeom prst="rect">
            <a:avLst/>
          </a:prstGeom>
          <a:noFill/>
          <a:ln>
            <a:solidFill>
              <a:schemeClr val="tx1"/>
            </a:solidFill>
          </a:ln>
        </p:spPr>
      </p:pic>
      <p:pic>
        <p:nvPicPr>
          <p:cNvPr id="17" name="图片 16"/>
          <p:cNvPicPr>
            <a:picLocks noChangeAspect="1"/>
          </p:cNvPicPr>
          <p:nvPr/>
        </p:nvPicPr>
        <p:blipFill>
          <a:blip r:embed="rId4"/>
          <a:stretch>
            <a:fillRect/>
          </a:stretch>
        </p:blipFill>
        <p:spPr>
          <a:xfrm>
            <a:off x="728387" y="3968221"/>
            <a:ext cx="3760453" cy="1495807"/>
          </a:xfrm>
          <a:prstGeom prst="rect">
            <a:avLst/>
          </a:prstGeom>
          <a:noFill/>
          <a:ln>
            <a:solidFill>
              <a:schemeClr val="tx1"/>
            </a:solidFill>
          </a:ln>
        </p:spPr>
      </p:pic>
      <p:pic>
        <p:nvPicPr>
          <p:cNvPr id="18" name="图片 17"/>
          <p:cNvPicPr>
            <a:picLocks noChangeAspect="1"/>
          </p:cNvPicPr>
          <p:nvPr/>
        </p:nvPicPr>
        <p:blipFill>
          <a:blip r:embed="rId5"/>
          <a:stretch>
            <a:fillRect/>
          </a:stretch>
        </p:blipFill>
        <p:spPr>
          <a:xfrm>
            <a:off x="5518845" y="4536561"/>
            <a:ext cx="4521679" cy="1250313"/>
          </a:xfrm>
          <a:prstGeom prst="rect">
            <a:avLst/>
          </a:prstGeom>
          <a:noFill/>
          <a:ln>
            <a:solidFill>
              <a:schemeClr val="tx1"/>
            </a:solidFill>
          </a:ln>
        </p:spPr>
      </p:pic>
      <p:pic>
        <p:nvPicPr>
          <p:cNvPr id="19" name="图片 18"/>
          <p:cNvPicPr>
            <a:picLocks noChangeAspect="1"/>
          </p:cNvPicPr>
          <p:nvPr/>
        </p:nvPicPr>
        <p:blipFill>
          <a:blip r:embed="rId6"/>
          <a:stretch>
            <a:fillRect/>
          </a:stretch>
        </p:blipFill>
        <p:spPr>
          <a:xfrm>
            <a:off x="5512536" y="5855078"/>
            <a:ext cx="4582576" cy="782159"/>
          </a:xfrm>
          <a:prstGeom prst="rect">
            <a:avLst/>
          </a:prstGeom>
          <a:ln>
            <a:solidFill>
              <a:schemeClr val="tx1"/>
            </a:solidFill>
          </a:ln>
        </p:spPr>
      </p:pic>
      <p:pic>
        <p:nvPicPr>
          <p:cNvPr id="20" name="图片 19"/>
          <p:cNvPicPr>
            <a:picLocks noChangeAspect="1"/>
          </p:cNvPicPr>
          <p:nvPr/>
        </p:nvPicPr>
        <p:blipFill>
          <a:blip r:embed="rId7"/>
          <a:stretch>
            <a:fillRect/>
          </a:stretch>
        </p:blipFill>
        <p:spPr>
          <a:xfrm>
            <a:off x="728389" y="5563910"/>
            <a:ext cx="4651087" cy="1073327"/>
          </a:xfrm>
          <a:prstGeom prst="rect">
            <a:avLst/>
          </a:prstGeom>
          <a:ln>
            <a:solidFill>
              <a:schemeClr val="tx1"/>
            </a:solidFill>
          </a:ln>
        </p:spPr>
      </p:pic>
      <p:pic>
        <p:nvPicPr>
          <p:cNvPr id="21" name="图片 20"/>
          <p:cNvPicPr>
            <a:picLocks noChangeAspect="1"/>
          </p:cNvPicPr>
          <p:nvPr/>
        </p:nvPicPr>
        <p:blipFill>
          <a:blip r:embed="rId8"/>
          <a:stretch>
            <a:fillRect/>
          </a:stretch>
        </p:blipFill>
        <p:spPr>
          <a:xfrm>
            <a:off x="5512536" y="3376171"/>
            <a:ext cx="3067739" cy="1044783"/>
          </a:xfrm>
          <a:prstGeom prst="rect">
            <a:avLst/>
          </a:prstGeom>
          <a:ln>
            <a:solidFill>
              <a:schemeClr val="tx1"/>
            </a:solidFill>
          </a:ln>
        </p:spPr>
      </p:pic>
      <p:cxnSp>
        <p:nvCxnSpPr>
          <p:cNvPr id="7" name="直接箭头连接符 6"/>
          <p:cNvCxnSpPr/>
          <p:nvPr/>
        </p:nvCxnSpPr>
        <p:spPr>
          <a:xfrm>
            <a:off x="639569" y="2701373"/>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2999" y="1781076"/>
            <a:ext cx="3025869" cy="1843889"/>
          </a:xfrm>
          <a:prstGeom prst="rect">
            <a:avLst/>
          </a:prstGeom>
        </p:spPr>
      </p:pic>
      <p:sp>
        <p:nvSpPr>
          <p:cNvPr id="13" name="矩形 12"/>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5" name="矩形 4"/>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9475" y="242806"/>
            <a:ext cx="3910463"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2686060"/>
      </p:ext>
    </p:extLst>
  </p:cSld>
  <p:clrMapOvr>
    <a:masterClrMapping/>
  </p:clrMapOvr>
  <p:transition>
    <p:rand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4"/>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5"/>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6"/>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7"/>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8"/>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977565" y="3099635"/>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5332" y="1769970"/>
            <a:ext cx="3019115" cy="1843889"/>
          </a:xfrm>
          <a:prstGeom prst="rect">
            <a:avLst/>
          </a:prstGeom>
        </p:spPr>
      </p:pic>
      <p:sp>
        <p:nvSpPr>
          <p:cNvPr id="23" name="矩形 22"/>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15" name="矩形 14"/>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5"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9475" y="242806"/>
            <a:ext cx="3910463"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8126694"/>
      </p:ext>
    </p:extLst>
  </p:cSld>
  <p:clrMapOvr>
    <a:masterClrMapping/>
  </p:clrMapOvr>
  <p:transition>
    <p:rand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3"/>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4"/>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5"/>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6"/>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7"/>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1315561" y="4702097"/>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5332" y="1769970"/>
            <a:ext cx="3019115" cy="1843889"/>
          </a:xfrm>
          <a:prstGeom prst="rect">
            <a:avLst/>
          </a:prstGeom>
        </p:spPr>
      </p:pic>
      <p:sp>
        <p:nvSpPr>
          <p:cNvPr id="23" name="矩形 22"/>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16" name="矩形 1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6"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5" y="242806"/>
            <a:ext cx="3910463"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2895608"/>
      </p:ext>
    </p:extLst>
  </p:cSld>
  <p:clrMapOvr>
    <a:masterClrMapping/>
  </p:clrMapOvr>
  <p:transition>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4"/>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5"/>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6"/>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7"/>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8"/>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5379475" y="5082344"/>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8368" y="1769970"/>
            <a:ext cx="3025869" cy="1843889"/>
          </a:xfrm>
          <a:prstGeom prst="rect">
            <a:avLst/>
          </a:prstGeom>
        </p:spPr>
      </p:pic>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3" name="矩形 22"/>
          <p:cNvSpPr/>
          <p:nvPr/>
        </p:nvSpPr>
        <p:spPr>
          <a:xfrm>
            <a:off x="9006863" y="2189727"/>
            <a:ext cx="364202" cy="369332"/>
          </a:xfrm>
          <a:prstGeom prst="rect">
            <a:avLst/>
          </a:prstGeom>
        </p:spPr>
        <p:txBody>
          <a:bodyPr wrap="none">
            <a:spAutoFit/>
          </a:bodyPr>
          <a:lstStyle/>
          <a:p>
            <a:r>
              <a:rPr lang="en-US" altLang="zh-CN" i="1" dirty="0" smtClean="0">
                <a:solidFill>
                  <a:srgbClr val="C00000"/>
                </a:solidFill>
                <a:latin typeface="Times New Roman" panose="02020603050405020304" pitchFamily="18" charset="0"/>
                <a:cs typeface="Times New Roman" panose="02020603050405020304" pitchFamily="18" charset="0"/>
              </a:rPr>
              <a:t>v’</a:t>
            </a:r>
            <a:endParaRPr lang="zh-CN" altLang="en-US" dirty="0"/>
          </a:p>
        </p:txBody>
      </p:sp>
      <p:sp>
        <p:nvSpPr>
          <p:cNvPr id="26" name="矩形 2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7012277"/>
      </p:ext>
    </p:extLst>
  </p:cSld>
  <p:clrMapOvr>
    <a:masterClrMapping/>
  </p:clrMapOvr>
  <p:transition>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4"/>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5"/>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6"/>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7"/>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8"/>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1021741" y="3298811"/>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24560" y="1767846"/>
            <a:ext cx="3019115" cy="1843889"/>
          </a:xfrm>
          <a:prstGeom prst="rect">
            <a:avLst/>
          </a:prstGeom>
        </p:spPr>
      </p:pic>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3" name="矩形 22"/>
          <p:cNvSpPr/>
          <p:nvPr/>
        </p:nvSpPr>
        <p:spPr>
          <a:xfrm>
            <a:off x="9006863" y="2189727"/>
            <a:ext cx="330540" cy="369332"/>
          </a:xfrm>
          <a:prstGeom prst="rect">
            <a:avLst/>
          </a:prstGeom>
        </p:spPr>
        <p:txBody>
          <a:bodyPr wrap="none">
            <a:spAutoFit/>
          </a:bodyPr>
          <a:lstStyle/>
          <a:p>
            <a:r>
              <a:rPr lang="en-US" altLang="zh-CN" i="1" dirty="0" err="1" smtClean="0">
                <a:solidFill>
                  <a:srgbClr val="C00000"/>
                </a:solidFill>
                <a:latin typeface="Times New Roman" panose="02020603050405020304" pitchFamily="18" charset="0"/>
                <a:cs typeface="Times New Roman" panose="02020603050405020304" pitchFamily="18" charset="0"/>
              </a:rPr>
              <a:t>v</a:t>
            </a:r>
            <a:r>
              <a:rPr lang="en-US" altLang="zh-CN" i="1" baseline="-25000" dirty="0" err="1" smtClean="0">
                <a:solidFill>
                  <a:srgbClr val="C00000"/>
                </a:solidFill>
                <a:latin typeface="Times New Roman" panose="02020603050405020304" pitchFamily="18" charset="0"/>
                <a:cs typeface="Times New Roman" panose="02020603050405020304" pitchFamily="18" charset="0"/>
              </a:rPr>
              <a:t>l</a:t>
            </a:r>
            <a:endParaRPr lang="zh-CN" altLang="en-US" baseline="-25000" dirty="0"/>
          </a:p>
        </p:txBody>
      </p:sp>
      <p:sp>
        <p:nvSpPr>
          <p:cNvPr id="26" name="矩形 2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0411153"/>
      </p:ext>
    </p:extLst>
  </p:cSld>
  <p:clrMapOvr>
    <a:masterClrMapping/>
  </p:clrMapOvr>
  <p:transition>
    <p:rand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4"/>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5"/>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6"/>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7"/>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8"/>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639567" y="5888104"/>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9334" y="1764461"/>
            <a:ext cx="3025869" cy="1843889"/>
          </a:xfrm>
          <a:prstGeom prst="rect">
            <a:avLst/>
          </a:prstGeom>
        </p:spPr>
      </p:pic>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3" name="矩形 22"/>
          <p:cNvSpPr/>
          <p:nvPr/>
        </p:nvSpPr>
        <p:spPr>
          <a:xfrm>
            <a:off x="9006863" y="2189727"/>
            <a:ext cx="330540" cy="369332"/>
          </a:xfrm>
          <a:prstGeom prst="rect">
            <a:avLst/>
          </a:prstGeom>
        </p:spPr>
        <p:txBody>
          <a:bodyPr wrap="none">
            <a:spAutoFit/>
          </a:bodyPr>
          <a:lstStyle/>
          <a:p>
            <a:r>
              <a:rPr lang="en-US" altLang="zh-CN" i="1" dirty="0" err="1" smtClean="0">
                <a:solidFill>
                  <a:srgbClr val="C00000"/>
                </a:solidFill>
                <a:latin typeface="Times New Roman" panose="02020603050405020304" pitchFamily="18" charset="0"/>
                <a:cs typeface="Times New Roman" panose="02020603050405020304" pitchFamily="18" charset="0"/>
              </a:rPr>
              <a:t>v</a:t>
            </a:r>
            <a:r>
              <a:rPr lang="en-US" altLang="zh-CN" i="1" baseline="-25000" dirty="0" err="1" smtClean="0">
                <a:solidFill>
                  <a:srgbClr val="C00000"/>
                </a:solidFill>
                <a:latin typeface="Times New Roman" panose="02020603050405020304" pitchFamily="18" charset="0"/>
                <a:cs typeface="Times New Roman" panose="02020603050405020304" pitchFamily="18" charset="0"/>
              </a:rPr>
              <a:t>l</a:t>
            </a:r>
            <a:endParaRPr lang="zh-CN" altLang="en-US" baseline="-25000" dirty="0"/>
          </a:p>
        </p:txBody>
      </p:sp>
      <p:sp>
        <p:nvSpPr>
          <p:cNvPr id="24" name="矩形 23"/>
          <p:cNvSpPr/>
          <p:nvPr/>
        </p:nvSpPr>
        <p:spPr>
          <a:xfrm>
            <a:off x="9080017" y="3506463"/>
            <a:ext cx="834331" cy="369332"/>
          </a:xfrm>
          <a:prstGeom prst="rect">
            <a:avLst/>
          </a:prstGeom>
        </p:spPr>
        <p:txBody>
          <a:bodyPr wrap="none">
            <a:spAutoFit/>
          </a:bodyPr>
          <a:lstStyle/>
          <a:p>
            <a:r>
              <a:rPr lang="en-US" altLang="zh-CN" i="1" dirty="0" smtClean="0">
                <a:solidFill>
                  <a:srgbClr val="C00000"/>
                </a:solidFill>
                <a:latin typeface="Times New Roman" panose="02020603050405020304" pitchFamily="18" charset="0"/>
                <a:cs typeface="Times New Roman" panose="02020603050405020304" pitchFamily="18" charset="0"/>
              </a:rPr>
              <a:t>reward</a:t>
            </a:r>
            <a:endParaRPr lang="zh-CN" altLang="en-US" dirty="0"/>
          </a:p>
        </p:txBody>
      </p:sp>
      <p:sp>
        <p:nvSpPr>
          <p:cNvPr id="27" name="矩形 26"/>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8"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5305820"/>
      </p:ext>
    </p:extLst>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3"/>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4"/>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5"/>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6"/>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7"/>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1001706" y="3507043"/>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9334" y="1764461"/>
            <a:ext cx="3025869" cy="1843889"/>
          </a:xfrm>
          <a:prstGeom prst="rect">
            <a:avLst/>
          </a:prstGeom>
        </p:spPr>
      </p:pic>
      <p:sp>
        <p:nvSpPr>
          <p:cNvPr id="23" name="矩形 22"/>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4" name="矩形 23"/>
          <p:cNvSpPr/>
          <p:nvPr/>
        </p:nvSpPr>
        <p:spPr>
          <a:xfrm>
            <a:off x="9006863" y="2189727"/>
            <a:ext cx="330540" cy="369332"/>
          </a:xfrm>
          <a:prstGeom prst="rect">
            <a:avLst/>
          </a:prstGeom>
        </p:spPr>
        <p:txBody>
          <a:bodyPr wrap="none">
            <a:spAutoFit/>
          </a:bodyPr>
          <a:lstStyle/>
          <a:p>
            <a:r>
              <a:rPr lang="en-US" altLang="zh-CN" i="1" dirty="0" err="1" smtClean="0">
                <a:solidFill>
                  <a:srgbClr val="C00000"/>
                </a:solidFill>
                <a:latin typeface="Times New Roman" panose="02020603050405020304" pitchFamily="18" charset="0"/>
                <a:cs typeface="Times New Roman" panose="02020603050405020304" pitchFamily="18" charset="0"/>
              </a:rPr>
              <a:t>v</a:t>
            </a:r>
            <a:r>
              <a:rPr lang="en-US" altLang="zh-CN" i="1" baseline="-25000" dirty="0" err="1" smtClean="0">
                <a:solidFill>
                  <a:srgbClr val="C00000"/>
                </a:solidFill>
                <a:latin typeface="Times New Roman" panose="02020603050405020304" pitchFamily="18" charset="0"/>
                <a:cs typeface="Times New Roman" panose="02020603050405020304" pitchFamily="18" charset="0"/>
              </a:rPr>
              <a:t>l</a:t>
            </a:r>
            <a:endParaRPr lang="zh-CN" altLang="en-US" baseline="-25000" dirty="0"/>
          </a:p>
        </p:txBody>
      </p:sp>
      <p:sp>
        <p:nvSpPr>
          <p:cNvPr id="27" name="矩形 26"/>
          <p:cNvSpPr/>
          <p:nvPr/>
        </p:nvSpPr>
        <p:spPr>
          <a:xfrm>
            <a:off x="9080017" y="3506463"/>
            <a:ext cx="834331" cy="369332"/>
          </a:xfrm>
          <a:prstGeom prst="rect">
            <a:avLst/>
          </a:prstGeom>
        </p:spPr>
        <p:txBody>
          <a:bodyPr wrap="none">
            <a:spAutoFit/>
          </a:bodyPr>
          <a:lstStyle/>
          <a:p>
            <a:r>
              <a:rPr lang="en-US" altLang="zh-CN" i="1" dirty="0" smtClean="0">
                <a:solidFill>
                  <a:srgbClr val="C00000"/>
                </a:solidFill>
                <a:latin typeface="Times New Roman" panose="02020603050405020304" pitchFamily="18" charset="0"/>
                <a:cs typeface="Times New Roman" panose="02020603050405020304" pitchFamily="18" charset="0"/>
              </a:rPr>
              <a:t>reward</a:t>
            </a:r>
            <a:endParaRPr lang="zh-CN" altLang="en-US" dirty="0"/>
          </a:p>
        </p:txBody>
      </p:sp>
      <p:sp>
        <p:nvSpPr>
          <p:cNvPr id="28" name="矩形 27"/>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9"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5883185"/>
      </p:ext>
    </p:extLst>
  </p:cSld>
  <p:clrMapOvr>
    <a:masterClrMapping/>
  </p:clrMapOvr>
  <p:transition>
    <p:rand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4"/>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5"/>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6"/>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7"/>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8"/>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5403683" y="3688113"/>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8722" y="1766696"/>
            <a:ext cx="3025869" cy="1646331"/>
          </a:xfrm>
          <a:prstGeom prst="rect">
            <a:avLst/>
          </a:prstGeom>
        </p:spPr>
      </p:pic>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3" name="矩形 22"/>
          <p:cNvSpPr/>
          <p:nvPr/>
        </p:nvSpPr>
        <p:spPr>
          <a:xfrm>
            <a:off x="9006863" y="2189727"/>
            <a:ext cx="330540" cy="369332"/>
          </a:xfrm>
          <a:prstGeom prst="rect">
            <a:avLst/>
          </a:prstGeom>
        </p:spPr>
        <p:txBody>
          <a:bodyPr wrap="none">
            <a:spAutoFit/>
          </a:bodyPr>
          <a:lstStyle/>
          <a:p>
            <a:r>
              <a:rPr lang="en-US" altLang="zh-CN" i="1" dirty="0" err="1" smtClean="0">
                <a:solidFill>
                  <a:srgbClr val="C00000"/>
                </a:solidFill>
                <a:latin typeface="Times New Roman" panose="02020603050405020304" pitchFamily="18" charset="0"/>
                <a:cs typeface="Times New Roman" panose="02020603050405020304" pitchFamily="18" charset="0"/>
              </a:rPr>
              <a:t>v</a:t>
            </a:r>
            <a:r>
              <a:rPr lang="en-US" altLang="zh-CN" i="1" baseline="-25000" dirty="0" err="1" smtClean="0">
                <a:solidFill>
                  <a:srgbClr val="C00000"/>
                </a:solidFill>
                <a:latin typeface="Times New Roman" panose="02020603050405020304" pitchFamily="18" charset="0"/>
                <a:cs typeface="Times New Roman" panose="02020603050405020304" pitchFamily="18" charset="0"/>
              </a:rPr>
              <a:t>l</a:t>
            </a:r>
            <a:endParaRPr lang="zh-CN" altLang="en-US" baseline="-25000" dirty="0"/>
          </a:p>
        </p:txBody>
      </p:sp>
      <p:sp>
        <p:nvSpPr>
          <p:cNvPr id="26" name="矩形 2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8016115"/>
      </p:ext>
    </p:ext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p:cNvSpPr>
          <p:nvPr>
            <p:ph idx="1"/>
          </p:nvPr>
        </p:nvSpPr>
        <p:spPr>
          <a:xfrm>
            <a:off x="718072" y="1076325"/>
            <a:ext cx="10153128" cy="5400675"/>
          </a:xfrm>
          <a:ln/>
        </p:spPr>
        <p:txBody>
          <a:bodyPr vert="horz" wrap="square" lIns="91440" tIns="45720" rIns="91440" bIns="45720" anchor="t"/>
          <a:lstStyle/>
          <a:p>
            <a:pPr eaLnBrk="1" hangingPunct="1">
              <a:lnSpc>
                <a:spcPct val="150000"/>
              </a:lnSpc>
              <a:buSzPct val="60000"/>
              <a:buBlip>
                <a:blip r:embed="rId3"/>
              </a:buBlip>
            </a:pPr>
            <a:r>
              <a:rPr lang="en-US" altLang="zh-CN" sz="3000" b="1" dirty="0" smtClean="0">
                <a:latin typeface="Times New Roman" panose="02020603050405020304" pitchFamily="18" charset="0"/>
              </a:rPr>
              <a:t>2.2.1  </a:t>
            </a:r>
            <a:r>
              <a:rPr lang="zh-CN" altLang="en-US" sz="3000" b="1" dirty="0">
                <a:latin typeface="Times New Roman" panose="02020603050405020304" pitchFamily="18" charset="0"/>
              </a:rPr>
              <a:t>状态空间表示法</a:t>
            </a:r>
          </a:p>
          <a:p>
            <a:pPr eaLnBrk="1" hangingPunct="1">
              <a:lnSpc>
                <a:spcPct val="150000"/>
              </a:lnSpc>
              <a:buSzPct val="60000"/>
              <a:buBlip>
                <a:blip r:embed="rId3"/>
              </a:buBlip>
            </a:pPr>
            <a:r>
              <a:rPr lang="en-US" altLang="zh-CN" sz="3000" b="1" dirty="0" smtClean="0">
                <a:latin typeface="Times New Roman" panose="02020603050405020304" pitchFamily="18" charset="0"/>
              </a:rPr>
              <a:t>2.2.2  </a:t>
            </a:r>
            <a:r>
              <a:rPr lang="zh-CN" altLang="en-US" sz="3000" b="1" dirty="0">
                <a:latin typeface="Times New Roman" panose="02020603050405020304" pitchFamily="18" charset="0"/>
              </a:rPr>
              <a:t>状态空间的图描述</a:t>
            </a:r>
          </a:p>
          <a:p>
            <a:pPr eaLnBrk="1" hangingPunct="1">
              <a:lnSpc>
                <a:spcPct val="140000"/>
              </a:lnSpc>
              <a:buSzPct val="60000"/>
              <a:buNone/>
            </a:pPr>
            <a:endParaRPr lang="en-US" altLang="zh-CN" sz="3000" b="1" dirty="0">
              <a:latin typeface="Times New Roman" panose="02020603050405020304" pitchFamily="18" charset="0"/>
            </a:endParaRPr>
          </a:p>
        </p:txBody>
      </p:sp>
      <p:sp>
        <p:nvSpPr>
          <p:cNvPr id="27650"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11</a:t>
            </a:fld>
            <a:endParaRPr lang="ja-JP" altLang="en-US" dirty="0">
              <a:solidFill>
                <a:srgbClr val="A50021"/>
              </a:solidFill>
              <a:ea typeface="MS PGothic" panose="020B0600070205080204" pitchFamily="34" charset="-128"/>
            </a:endParaRPr>
          </a:p>
        </p:txBody>
      </p:sp>
      <p:sp>
        <p:nvSpPr>
          <p:cNvPr id="5" name="Rectangle 4"/>
          <p:cNvSpPr/>
          <p:nvPr/>
        </p:nvSpPr>
        <p:spPr>
          <a:xfrm>
            <a:off x="0" y="1"/>
            <a:ext cx="12072664"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2.2  </a:t>
            </a:r>
            <a:r>
              <a:rPr lang="zh-CN" altLang="en-US" sz="3600" dirty="0">
                <a:solidFill>
                  <a:schemeClr val="bg1"/>
                </a:solidFill>
                <a:latin typeface="Times New Roman" panose="02020603050405020304" pitchFamily="18" charset="0"/>
                <a:ea typeface="黑体" panose="02010609060101010101" pitchFamily="2" charset="-122"/>
              </a:rPr>
              <a:t>状态空间的搜索策略</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additive="base">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additive="base">
                                        <p:cTn id="12"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dvAuto="100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4"/>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5"/>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6"/>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7"/>
          <a:stretch>
            <a:fillRect/>
          </a:stretch>
        </p:blipFill>
        <p:spPr>
          <a:xfrm>
            <a:off x="728389" y="5554766"/>
            <a:ext cx="4651087" cy="1073327"/>
          </a:xfrm>
          <a:prstGeom prst="rect">
            <a:avLst/>
          </a:prstGeom>
          <a:ln>
            <a:solidFill>
              <a:schemeClr val="tx1"/>
            </a:solidFill>
          </a:ln>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58722" y="1766696"/>
            <a:ext cx="3025869" cy="1646331"/>
          </a:xfrm>
          <a:prstGeom prst="rect">
            <a:avLst/>
          </a:prstGeom>
        </p:spPr>
      </p:pic>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3" name="矩形 22"/>
          <p:cNvSpPr/>
          <p:nvPr/>
        </p:nvSpPr>
        <p:spPr>
          <a:xfrm>
            <a:off x="9006863" y="2189727"/>
            <a:ext cx="330540" cy="369332"/>
          </a:xfrm>
          <a:prstGeom prst="rect">
            <a:avLst/>
          </a:prstGeom>
        </p:spPr>
        <p:txBody>
          <a:bodyPr wrap="none">
            <a:spAutoFit/>
          </a:bodyPr>
          <a:lstStyle/>
          <a:p>
            <a:r>
              <a:rPr lang="en-US" altLang="zh-CN" i="1" dirty="0" err="1" smtClean="0">
                <a:solidFill>
                  <a:srgbClr val="C00000"/>
                </a:solidFill>
                <a:latin typeface="Times New Roman" panose="02020603050405020304" pitchFamily="18" charset="0"/>
                <a:cs typeface="Times New Roman" panose="02020603050405020304" pitchFamily="18" charset="0"/>
              </a:rPr>
              <a:t>v</a:t>
            </a:r>
            <a:r>
              <a:rPr lang="en-US" altLang="zh-CN" i="1" baseline="-25000" dirty="0" err="1" smtClean="0">
                <a:solidFill>
                  <a:srgbClr val="C00000"/>
                </a:solidFill>
                <a:latin typeface="Times New Roman" panose="02020603050405020304" pitchFamily="18" charset="0"/>
                <a:cs typeface="Times New Roman" panose="02020603050405020304" pitchFamily="18" charset="0"/>
              </a:rPr>
              <a:t>l</a:t>
            </a:r>
            <a:endParaRPr lang="zh-CN" altLang="en-US" baseline="-25000" dirty="0"/>
          </a:p>
        </p:txBody>
      </p:sp>
      <p:pic>
        <p:nvPicPr>
          <p:cNvPr id="3" name="图片 2"/>
          <p:cNvPicPr>
            <a:picLocks noChangeAspect="1"/>
          </p:cNvPicPr>
          <p:nvPr/>
        </p:nvPicPr>
        <p:blipFill>
          <a:blip r:embed="rId9"/>
          <a:stretch>
            <a:fillRect/>
          </a:stretch>
        </p:blipFill>
        <p:spPr>
          <a:xfrm>
            <a:off x="5521961" y="2908004"/>
            <a:ext cx="4524249" cy="1579856"/>
          </a:xfrm>
          <a:prstGeom prst="rect">
            <a:avLst/>
          </a:prstGeom>
          <a:ln>
            <a:solidFill>
              <a:schemeClr val="tx1"/>
            </a:solidFill>
          </a:ln>
        </p:spPr>
      </p:pic>
      <p:cxnSp>
        <p:nvCxnSpPr>
          <p:cNvPr id="7" name="直接箭头连接符 6"/>
          <p:cNvCxnSpPr/>
          <p:nvPr/>
        </p:nvCxnSpPr>
        <p:spPr>
          <a:xfrm>
            <a:off x="5927939" y="4108737"/>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6"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1010758"/>
      </p:ext>
    </p:extLst>
  </p:cSld>
  <p:clrMapOvr>
    <a:masterClrMapping/>
  </p:clrMapOvr>
  <p:transition>
    <p:rand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3"/>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4"/>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5"/>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6"/>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7"/>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611382" y="2900463"/>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5332" y="1773277"/>
            <a:ext cx="3019115" cy="1646329"/>
          </a:xfrm>
          <a:prstGeom prst="rect">
            <a:avLst/>
          </a:prstGeom>
        </p:spPr>
      </p:pic>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15" name="矩形 14"/>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069639"/>
      </p:ext>
    </p:extLst>
  </p:cSld>
  <p:clrMapOvr>
    <a:masterClrMapping/>
  </p:clrMapOvr>
  <p:transition>
    <p:rand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4"/>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5"/>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6"/>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7"/>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8"/>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997663" y="3117745"/>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5332" y="1773277"/>
            <a:ext cx="3019115" cy="1646329"/>
          </a:xfrm>
          <a:prstGeom prst="rect">
            <a:avLst/>
          </a:prstGeom>
        </p:spPr>
      </p:pic>
      <p:sp>
        <p:nvSpPr>
          <p:cNvPr id="23" name="矩形 22"/>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15" name="矩形 14"/>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055377"/>
      </p:ext>
    </p:extLst>
  </p:cSld>
  <p:clrMapOvr>
    <a:masterClrMapping/>
  </p:clrMapOvr>
  <p:transition>
    <p:rand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3"/>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4"/>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5"/>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6"/>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7"/>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1335659" y="5109508"/>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5332" y="1773277"/>
            <a:ext cx="3019115" cy="1646329"/>
          </a:xfrm>
          <a:prstGeom prst="rect">
            <a:avLst/>
          </a:prstGeom>
        </p:spPr>
      </p:pic>
      <p:sp>
        <p:nvSpPr>
          <p:cNvPr id="23" name="矩形 22"/>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16" name="矩形 1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6"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3303026"/>
      </p:ext>
    </p:extLst>
  </p:cSld>
  <p:clrMapOvr>
    <a:masterClrMapping/>
  </p:clrMapOvr>
  <p:transition>
    <p:rand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728387" y="2386263"/>
            <a:ext cx="4506453" cy="1512935"/>
          </a:xfrm>
          <a:prstGeom prst="rect">
            <a:avLst/>
          </a:prstGeom>
          <a:noFill/>
          <a:ln>
            <a:solidFill>
              <a:schemeClr val="tx1"/>
            </a:solidFill>
          </a:ln>
        </p:spPr>
      </p:pic>
      <p:pic>
        <p:nvPicPr>
          <p:cNvPr id="17" name="图片 16"/>
          <p:cNvPicPr>
            <a:picLocks noChangeAspect="1"/>
          </p:cNvPicPr>
          <p:nvPr/>
        </p:nvPicPr>
        <p:blipFill>
          <a:blip r:embed="rId3"/>
          <a:stretch>
            <a:fillRect/>
          </a:stretch>
        </p:blipFill>
        <p:spPr>
          <a:xfrm>
            <a:off x="728387" y="3968221"/>
            <a:ext cx="3760453" cy="1495807"/>
          </a:xfrm>
          <a:prstGeom prst="rect">
            <a:avLst/>
          </a:prstGeom>
          <a:noFill/>
          <a:ln>
            <a:solidFill>
              <a:schemeClr val="tx1"/>
            </a:solidFill>
          </a:ln>
        </p:spPr>
      </p:pic>
      <p:pic>
        <p:nvPicPr>
          <p:cNvPr id="18" name="图片 17"/>
          <p:cNvPicPr>
            <a:picLocks noChangeAspect="1"/>
          </p:cNvPicPr>
          <p:nvPr/>
        </p:nvPicPr>
        <p:blipFill>
          <a:blip r:embed="rId4"/>
          <a:stretch>
            <a:fillRect/>
          </a:stretch>
        </p:blipFill>
        <p:spPr>
          <a:xfrm>
            <a:off x="5518845" y="4536561"/>
            <a:ext cx="4521679" cy="1250313"/>
          </a:xfrm>
          <a:prstGeom prst="rect">
            <a:avLst/>
          </a:prstGeom>
          <a:noFill/>
          <a:ln>
            <a:solidFill>
              <a:schemeClr val="tx1"/>
            </a:solidFill>
          </a:ln>
        </p:spPr>
      </p:pic>
      <p:pic>
        <p:nvPicPr>
          <p:cNvPr id="19" name="图片 18"/>
          <p:cNvPicPr>
            <a:picLocks noChangeAspect="1"/>
          </p:cNvPicPr>
          <p:nvPr/>
        </p:nvPicPr>
        <p:blipFill>
          <a:blip r:embed="rId5"/>
          <a:stretch>
            <a:fillRect/>
          </a:stretch>
        </p:blipFill>
        <p:spPr>
          <a:xfrm>
            <a:off x="5512536" y="5855078"/>
            <a:ext cx="4582576" cy="782159"/>
          </a:xfrm>
          <a:prstGeom prst="rect">
            <a:avLst/>
          </a:prstGeom>
          <a:ln>
            <a:solidFill>
              <a:schemeClr val="tx1"/>
            </a:solidFill>
          </a:ln>
        </p:spPr>
      </p:pic>
      <p:pic>
        <p:nvPicPr>
          <p:cNvPr id="20" name="图片 19"/>
          <p:cNvPicPr>
            <a:picLocks noChangeAspect="1"/>
          </p:cNvPicPr>
          <p:nvPr/>
        </p:nvPicPr>
        <p:blipFill>
          <a:blip r:embed="rId6"/>
          <a:stretch>
            <a:fillRect/>
          </a:stretch>
        </p:blipFill>
        <p:spPr>
          <a:xfrm>
            <a:off x="728389" y="5563910"/>
            <a:ext cx="4651087" cy="1073327"/>
          </a:xfrm>
          <a:prstGeom prst="rect">
            <a:avLst/>
          </a:prstGeom>
          <a:ln>
            <a:solidFill>
              <a:schemeClr val="tx1"/>
            </a:solidFill>
          </a:ln>
        </p:spPr>
      </p:pic>
      <p:pic>
        <p:nvPicPr>
          <p:cNvPr id="21" name="图片 20"/>
          <p:cNvPicPr>
            <a:picLocks noChangeAspect="1"/>
          </p:cNvPicPr>
          <p:nvPr/>
        </p:nvPicPr>
        <p:blipFill>
          <a:blip r:embed="rId7"/>
          <a:stretch>
            <a:fillRect/>
          </a:stretch>
        </p:blipFill>
        <p:spPr>
          <a:xfrm>
            <a:off x="5512536" y="3376171"/>
            <a:ext cx="3067739" cy="1044783"/>
          </a:xfrm>
          <a:prstGeom prst="rect">
            <a:avLst/>
          </a:prstGeom>
          <a:ln>
            <a:solidFill>
              <a:schemeClr val="tx1"/>
            </a:solidFill>
          </a:ln>
        </p:spPr>
      </p:pic>
      <p:cxnSp>
        <p:nvCxnSpPr>
          <p:cNvPr id="7" name="直接箭头连接符 6"/>
          <p:cNvCxnSpPr/>
          <p:nvPr/>
        </p:nvCxnSpPr>
        <p:spPr>
          <a:xfrm>
            <a:off x="5403617" y="6368031"/>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9829" y="1774774"/>
            <a:ext cx="3019115" cy="1646329"/>
          </a:xfrm>
          <a:prstGeom prst="rect">
            <a:avLst/>
          </a:prstGeom>
        </p:spPr>
      </p:pic>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15" name="矩形 14"/>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1961447"/>
      </p:ext>
    </p:extLst>
  </p:cSld>
  <p:clrMapOvr>
    <a:masterClrMapping/>
  </p:clrMapOvr>
  <p:transition>
    <p:rand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3"/>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4"/>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5"/>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6"/>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7"/>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635458" y="4285643"/>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9829" y="1765630"/>
            <a:ext cx="3019115" cy="1646329"/>
          </a:xfrm>
          <a:prstGeom prst="rect">
            <a:avLst/>
          </a:prstGeom>
        </p:spPr>
      </p:pic>
      <p:sp>
        <p:nvSpPr>
          <p:cNvPr id="23" name="矩形 22"/>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4" name="矩形 23"/>
          <p:cNvSpPr/>
          <p:nvPr/>
        </p:nvSpPr>
        <p:spPr>
          <a:xfrm>
            <a:off x="9384815" y="2117249"/>
            <a:ext cx="287258" cy="369332"/>
          </a:xfrm>
          <a:prstGeom prst="rect">
            <a:avLst/>
          </a:prstGeom>
        </p:spPr>
        <p:txBody>
          <a:bodyPr wrap="none">
            <a:spAutoFit/>
          </a:bodyPr>
          <a:lstStyle/>
          <a:p>
            <a:r>
              <a:rPr lang="en-US" altLang="zh-CN" i="1" dirty="0" smtClean="0">
                <a:solidFill>
                  <a:srgbClr val="C00000"/>
                </a:solidFill>
                <a:latin typeface="Times New Roman" panose="02020603050405020304" pitchFamily="18" charset="0"/>
                <a:cs typeface="Times New Roman" panose="02020603050405020304" pitchFamily="18" charset="0"/>
              </a:rPr>
              <a:t>v</a:t>
            </a:r>
            <a:endParaRPr lang="zh-CN" altLang="en-US" baseline="-25000" dirty="0"/>
          </a:p>
        </p:txBody>
      </p:sp>
      <p:sp>
        <p:nvSpPr>
          <p:cNvPr id="16" name="矩形 1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2246357"/>
      </p:ext>
    </p:extLst>
  </p:cSld>
  <p:clrMapOvr>
    <a:masterClrMapping/>
  </p:clrMapOvr>
  <p:transition>
    <p:rand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728387" y="2386263"/>
            <a:ext cx="4506453" cy="1512935"/>
          </a:xfrm>
          <a:prstGeom prst="rect">
            <a:avLst/>
          </a:prstGeom>
          <a:noFill/>
          <a:ln>
            <a:solidFill>
              <a:schemeClr val="tx1"/>
            </a:solidFill>
          </a:ln>
        </p:spPr>
      </p:pic>
      <p:pic>
        <p:nvPicPr>
          <p:cNvPr id="17" name="图片 16"/>
          <p:cNvPicPr>
            <a:picLocks noChangeAspect="1"/>
          </p:cNvPicPr>
          <p:nvPr/>
        </p:nvPicPr>
        <p:blipFill>
          <a:blip r:embed="rId3"/>
          <a:stretch>
            <a:fillRect/>
          </a:stretch>
        </p:blipFill>
        <p:spPr>
          <a:xfrm>
            <a:off x="728387" y="3968221"/>
            <a:ext cx="3760453" cy="1495807"/>
          </a:xfrm>
          <a:prstGeom prst="rect">
            <a:avLst/>
          </a:prstGeom>
          <a:noFill/>
          <a:ln>
            <a:solidFill>
              <a:schemeClr val="tx1"/>
            </a:solidFill>
          </a:ln>
        </p:spPr>
      </p:pic>
      <p:pic>
        <p:nvPicPr>
          <p:cNvPr id="18" name="图片 17"/>
          <p:cNvPicPr>
            <a:picLocks noChangeAspect="1"/>
          </p:cNvPicPr>
          <p:nvPr/>
        </p:nvPicPr>
        <p:blipFill>
          <a:blip r:embed="rId4"/>
          <a:stretch>
            <a:fillRect/>
          </a:stretch>
        </p:blipFill>
        <p:spPr>
          <a:xfrm>
            <a:off x="5518845" y="4536561"/>
            <a:ext cx="4521679" cy="1250313"/>
          </a:xfrm>
          <a:prstGeom prst="rect">
            <a:avLst/>
          </a:prstGeom>
          <a:noFill/>
          <a:ln>
            <a:solidFill>
              <a:schemeClr val="tx1"/>
            </a:solidFill>
          </a:ln>
        </p:spPr>
      </p:pic>
      <p:pic>
        <p:nvPicPr>
          <p:cNvPr id="19" name="图片 18"/>
          <p:cNvPicPr>
            <a:picLocks noChangeAspect="1"/>
          </p:cNvPicPr>
          <p:nvPr/>
        </p:nvPicPr>
        <p:blipFill>
          <a:blip r:embed="rId5"/>
          <a:stretch>
            <a:fillRect/>
          </a:stretch>
        </p:blipFill>
        <p:spPr>
          <a:xfrm>
            <a:off x="5512536" y="5855078"/>
            <a:ext cx="4582576" cy="782159"/>
          </a:xfrm>
          <a:prstGeom prst="rect">
            <a:avLst/>
          </a:prstGeom>
          <a:ln>
            <a:solidFill>
              <a:schemeClr val="tx1"/>
            </a:solidFill>
          </a:ln>
        </p:spPr>
      </p:pic>
      <p:pic>
        <p:nvPicPr>
          <p:cNvPr id="20" name="图片 19"/>
          <p:cNvPicPr>
            <a:picLocks noChangeAspect="1"/>
          </p:cNvPicPr>
          <p:nvPr/>
        </p:nvPicPr>
        <p:blipFill>
          <a:blip r:embed="rId6"/>
          <a:stretch>
            <a:fillRect/>
          </a:stretch>
        </p:blipFill>
        <p:spPr>
          <a:xfrm>
            <a:off x="728389" y="5563910"/>
            <a:ext cx="4651087" cy="1073327"/>
          </a:xfrm>
          <a:prstGeom prst="rect">
            <a:avLst/>
          </a:prstGeom>
          <a:ln>
            <a:solidFill>
              <a:schemeClr val="tx1"/>
            </a:solidFill>
          </a:ln>
        </p:spPr>
      </p:pic>
      <p:pic>
        <p:nvPicPr>
          <p:cNvPr id="21" name="图片 20"/>
          <p:cNvPicPr>
            <a:picLocks noChangeAspect="1"/>
          </p:cNvPicPr>
          <p:nvPr/>
        </p:nvPicPr>
        <p:blipFill>
          <a:blip r:embed="rId7"/>
          <a:stretch>
            <a:fillRect/>
          </a:stretch>
        </p:blipFill>
        <p:spPr>
          <a:xfrm>
            <a:off x="5512536" y="3376171"/>
            <a:ext cx="3067739" cy="1044783"/>
          </a:xfrm>
          <a:prstGeom prst="rect">
            <a:avLst/>
          </a:prstGeom>
          <a:ln>
            <a:solidFill>
              <a:schemeClr val="tx1"/>
            </a:solidFill>
          </a:ln>
        </p:spPr>
      </p:pic>
      <p:cxnSp>
        <p:nvCxnSpPr>
          <p:cNvPr id="7" name="直接箭头连接符 6"/>
          <p:cNvCxnSpPr/>
          <p:nvPr/>
        </p:nvCxnSpPr>
        <p:spPr>
          <a:xfrm>
            <a:off x="1335594" y="5118651"/>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9829" y="1774774"/>
            <a:ext cx="3019115" cy="1646329"/>
          </a:xfrm>
          <a:prstGeom prst="rect">
            <a:avLst/>
          </a:prstGeom>
        </p:spPr>
      </p:pic>
      <p:sp>
        <p:nvSpPr>
          <p:cNvPr id="23" name="矩形 22"/>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4" name="矩形 23"/>
          <p:cNvSpPr/>
          <p:nvPr/>
        </p:nvSpPr>
        <p:spPr>
          <a:xfrm>
            <a:off x="9372623" y="2142227"/>
            <a:ext cx="287258" cy="369332"/>
          </a:xfrm>
          <a:prstGeom prst="rect">
            <a:avLst/>
          </a:prstGeom>
        </p:spPr>
        <p:txBody>
          <a:bodyPr wrap="none">
            <a:spAutoFit/>
          </a:bodyPr>
          <a:lstStyle/>
          <a:p>
            <a:r>
              <a:rPr lang="en-US" altLang="zh-CN" i="1" dirty="0" smtClean="0">
                <a:solidFill>
                  <a:srgbClr val="C00000"/>
                </a:solidFill>
                <a:latin typeface="Times New Roman" panose="02020603050405020304" pitchFamily="18" charset="0"/>
                <a:cs typeface="Times New Roman" panose="02020603050405020304" pitchFamily="18" charset="0"/>
              </a:rPr>
              <a:t>v</a:t>
            </a:r>
            <a:endParaRPr lang="zh-CN" altLang="en-US" baseline="-25000" dirty="0"/>
          </a:p>
        </p:txBody>
      </p:sp>
      <p:sp>
        <p:nvSpPr>
          <p:cNvPr id="16" name="矩形 1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8284986"/>
      </p:ext>
    </p:extLst>
  </p:cSld>
  <p:clrMapOvr>
    <a:masterClrMapping/>
  </p:clrMapOvr>
  <p:transition>
    <p:rand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3"/>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4"/>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5"/>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6"/>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7"/>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5379475" y="6349832"/>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7262" y="1773281"/>
            <a:ext cx="3025869" cy="1646331"/>
          </a:xfrm>
          <a:prstGeom prst="rect">
            <a:avLst/>
          </a:prstGeom>
        </p:spPr>
      </p:pic>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15" name="矩形 14"/>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1534919"/>
      </p:ext>
    </p:extLst>
  </p:cSld>
  <p:clrMapOvr>
    <a:masterClrMapping/>
  </p:clrMapOvr>
  <p:transition>
    <p:rand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728387" y="2386263"/>
            <a:ext cx="4506453" cy="1512935"/>
          </a:xfrm>
          <a:prstGeom prst="rect">
            <a:avLst/>
          </a:prstGeom>
          <a:noFill/>
          <a:ln>
            <a:solidFill>
              <a:schemeClr val="tx1"/>
            </a:solidFill>
          </a:ln>
        </p:spPr>
      </p:pic>
      <p:pic>
        <p:nvPicPr>
          <p:cNvPr id="17" name="图片 16"/>
          <p:cNvPicPr>
            <a:picLocks noChangeAspect="1"/>
          </p:cNvPicPr>
          <p:nvPr/>
        </p:nvPicPr>
        <p:blipFill>
          <a:blip r:embed="rId3"/>
          <a:stretch>
            <a:fillRect/>
          </a:stretch>
        </p:blipFill>
        <p:spPr>
          <a:xfrm>
            <a:off x="728387" y="3968221"/>
            <a:ext cx="3760453" cy="1495807"/>
          </a:xfrm>
          <a:prstGeom prst="rect">
            <a:avLst/>
          </a:prstGeom>
          <a:noFill/>
          <a:ln>
            <a:solidFill>
              <a:schemeClr val="tx1"/>
            </a:solidFill>
          </a:ln>
        </p:spPr>
      </p:pic>
      <p:pic>
        <p:nvPicPr>
          <p:cNvPr id="18" name="图片 17"/>
          <p:cNvPicPr>
            <a:picLocks noChangeAspect="1"/>
          </p:cNvPicPr>
          <p:nvPr/>
        </p:nvPicPr>
        <p:blipFill>
          <a:blip r:embed="rId4"/>
          <a:stretch>
            <a:fillRect/>
          </a:stretch>
        </p:blipFill>
        <p:spPr>
          <a:xfrm>
            <a:off x="5518845" y="4536561"/>
            <a:ext cx="4521679" cy="1250313"/>
          </a:xfrm>
          <a:prstGeom prst="rect">
            <a:avLst/>
          </a:prstGeom>
          <a:noFill/>
          <a:ln>
            <a:solidFill>
              <a:schemeClr val="tx1"/>
            </a:solidFill>
          </a:ln>
        </p:spPr>
      </p:pic>
      <p:pic>
        <p:nvPicPr>
          <p:cNvPr id="19" name="图片 18"/>
          <p:cNvPicPr>
            <a:picLocks noChangeAspect="1"/>
          </p:cNvPicPr>
          <p:nvPr/>
        </p:nvPicPr>
        <p:blipFill>
          <a:blip r:embed="rId5"/>
          <a:stretch>
            <a:fillRect/>
          </a:stretch>
        </p:blipFill>
        <p:spPr>
          <a:xfrm>
            <a:off x="5512536" y="5855078"/>
            <a:ext cx="4582576" cy="782159"/>
          </a:xfrm>
          <a:prstGeom prst="rect">
            <a:avLst/>
          </a:prstGeom>
          <a:ln>
            <a:solidFill>
              <a:schemeClr val="tx1"/>
            </a:solidFill>
          </a:ln>
        </p:spPr>
      </p:pic>
      <p:pic>
        <p:nvPicPr>
          <p:cNvPr id="20" name="图片 19"/>
          <p:cNvPicPr>
            <a:picLocks noChangeAspect="1"/>
          </p:cNvPicPr>
          <p:nvPr/>
        </p:nvPicPr>
        <p:blipFill>
          <a:blip r:embed="rId6"/>
          <a:stretch>
            <a:fillRect/>
          </a:stretch>
        </p:blipFill>
        <p:spPr>
          <a:xfrm>
            <a:off x="728389" y="5563910"/>
            <a:ext cx="4651087" cy="1073327"/>
          </a:xfrm>
          <a:prstGeom prst="rect">
            <a:avLst/>
          </a:prstGeom>
          <a:ln>
            <a:solidFill>
              <a:schemeClr val="tx1"/>
            </a:solidFill>
          </a:ln>
        </p:spPr>
      </p:pic>
      <p:pic>
        <p:nvPicPr>
          <p:cNvPr id="21" name="图片 20"/>
          <p:cNvPicPr>
            <a:picLocks noChangeAspect="1"/>
          </p:cNvPicPr>
          <p:nvPr/>
        </p:nvPicPr>
        <p:blipFill>
          <a:blip r:embed="rId7"/>
          <a:stretch>
            <a:fillRect/>
          </a:stretch>
        </p:blipFill>
        <p:spPr>
          <a:xfrm>
            <a:off x="5512536" y="3376171"/>
            <a:ext cx="3067739" cy="1044783"/>
          </a:xfrm>
          <a:prstGeom prst="rect">
            <a:avLst/>
          </a:prstGeom>
          <a:ln>
            <a:solidFill>
              <a:schemeClr val="tx1"/>
            </a:solidFill>
          </a:ln>
        </p:spPr>
      </p:pic>
      <p:cxnSp>
        <p:nvCxnSpPr>
          <p:cNvPr id="7" name="直接箭头连接符 6"/>
          <p:cNvCxnSpPr/>
          <p:nvPr/>
        </p:nvCxnSpPr>
        <p:spPr>
          <a:xfrm>
            <a:off x="635458" y="4294787"/>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7262" y="1782424"/>
            <a:ext cx="3025869" cy="1646331"/>
          </a:xfrm>
          <a:prstGeom prst="rect">
            <a:avLst/>
          </a:prstGeom>
        </p:spPr>
      </p:pic>
      <p:sp>
        <p:nvSpPr>
          <p:cNvPr id="23" name="矩形 22"/>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4" name="矩形 23"/>
          <p:cNvSpPr/>
          <p:nvPr/>
        </p:nvSpPr>
        <p:spPr>
          <a:xfrm>
            <a:off x="9653039" y="2599427"/>
            <a:ext cx="287258" cy="369332"/>
          </a:xfrm>
          <a:prstGeom prst="rect">
            <a:avLst/>
          </a:prstGeom>
        </p:spPr>
        <p:txBody>
          <a:bodyPr wrap="none">
            <a:spAutoFit/>
          </a:bodyPr>
          <a:lstStyle/>
          <a:p>
            <a:r>
              <a:rPr lang="en-US" altLang="zh-CN" i="1" dirty="0" smtClean="0">
                <a:solidFill>
                  <a:srgbClr val="C00000"/>
                </a:solidFill>
                <a:latin typeface="Times New Roman" panose="02020603050405020304" pitchFamily="18" charset="0"/>
                <a:cs typeface="Times New Roman" panose="02020603050405020304" pitchFamily="18" charset="0"/>
              </a:rPr>
              <a:t>v</a:t>
            </a:r>
            <a:endParaRPr lang="zh-CN" altLang="en-US" baseline="-25000" dirty="0"/>
          </a:p>
        </p:txBody>
      </p:sp>
      <p:sp>
        <p:nvSpPr>
          <p:cNvPr id="16" name="矩形 1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6980619"/>
      </p:ext>
    </p:extLst>
  </p:cSld>
  <p:clrMapOvr>
    <a:masterClrMapping/>
  </p:clrMapOvr>
  <p:transition>
    <p:rand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8564" y="1780836"/>
            <a:ext cx="3025869" cy="2664521"/>
          </a:xfrm>
          <a:prstGeom prst="rect">
            <a:avLst/>
          </a:prstGeom>
        </p:spPr>
      </p:pic>
      <p:pic>
        <p:nvPicPr>
          <p:cNvPr id="14" name="图片 13"/>
          <p:cNvPicPr>
            <a:picLocks noChangeAspect="1"/>
          </p:cNvPicPr>
          <p:nvPr/>
        </p:nvPicPr>
        <p:blipFill>
          <a:blip r:embed="rId3"/>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4"/>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5"/>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6"/>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7"/>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8"/>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1323521" y="4711155"/>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3" name="矩形 22"/>
          <p:cNvSpPr/>
          <p:nvPr/>
        </p:nvSpPr>
        <p:spPr>
          <a:xfrm>
            <a:off x="9653039" y="2567760"/>
            <a:ext cx="287258" cy="369332"/>
          </a:xfrm>
          <a:prstGeom prst="rect">
            <a:avLst/>
          </a:prstGeom>
        </p:spPr>
        <p:txBody>
          <a:bodyPr wrap="none">
            <a:spAutoFit/>
          </a:bodyPr>
          <a:lstStyle/>
          <a:p>
            <a:r>
              <a:rPr lang="en-US" altLang="zh-CN" i="1" dirty="0" smtClean="0">
                <a:solidFill>
                  <a:srgbClr val="C00000"/>
                </a:solidFill>
                <a:latin typeface="Times New Roman" panose="02020603050405020304" pitchFamily="18" charset="0"/>
                <a:cs typeface="Times New Roman" panose="02020603050405020304" pitchFamily="18" charset="0"/>
              </a:rPr>
              <a:t>v</a:t>
            </a:r>
            <a:endParaRPr lang="zh-CN" altLang="en-US" baseline="-25000" dirty="0"/>
          </a:p>
        </p:txBody>
      </p:sp>
      <p:sp>
        <p:nvSpPr>
          <p:cNvPr id="26" name="矩形 2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2546024"/>
      </p:ext>
    </p:ext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3"/>
          <p:cNvSpPr>
            <a:spLocks noGrp="1"/>
          </p:cNvSpPr>
          <p:nvPr>
            <p:ph idx="1"/>
          </p:nvPr>
        </p:nvSpPr>
        <p:spPr>
          <a:xfrm>
            <a:off x="623392" y="1196752"/>
            <a:ext cx="11305256" cy="4351338"/>
          </a:xfrm>
          <a:ln/>
        </p:spPr>
        <p:txBody>
          <a:bodyPr vert="horz" wrap="square" lIns="91440" tIns="45720" rIns="91440" bIns="45720" anchor="t"/>
          <a:lstStyle/>
          <a:p>
            <a:pPr eaLnBrk="1" hangingPunct="1"/>
            <a:r>
              <a:rPr lang="zh-CN" altLang="en-US" b="1" dirty="0"/>
              <a:t>状态</a:t>
            </a:r>
            <a:r>
              <a:rPr lang="zh-CN" altLang="en-US" dirty="0"/>
              <a:t>：表示系统状态、事实等叙述型知识的一组变量或数组：</a:t>
            </a:r>
          </a:p>
          <a:p>
            <a:pPr eaLnBrk="1" hangingPunct="1">
              <a:buNone/>
            </a:pPr>
            <a:endParaRPr lang="en-US" altLang="zh-CN" dirty="0"/>
          </a:p>
        </p:txBody>
      </p:sp>
      <p:sp>
        <p:nvSpPr>
          <p:cNvPr id="1028"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12</a:t>
            </a:fld>
            <a:endParaRPr lang="ja-JP" altLang="en-US" dirty="0">
              <a:solidFill>
                <a:srgbClr val="A50021"/>
              </a:solidFill>
              <a:ea typeface="MS PGothic" panose="020B0600070205080204" pitchFamily="34" charset="-128"/>
            </a:endParaRPr>
          </a:p>
        </p:txBody>
      </p:sp>
      <p:sp>
        <p:nvSpPr>
          <p:cNvPr id="1031" name="Rectangle 5"/>
          <p:cNvSpPr/>
          <p:nvPr/>
        </p:nvSpPr>
        <p:spPr>
          <a:xfrm>
            <a:off x="1524000" y="3125272"/>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1026" name="Object 4"/>
          <p:cNvGraphicFramePr/>
          <p:nvPr/>
        </p:nvGraphicFramePr>
        <p:xfrm>
          <a:off x="3686176" y="2133601"/>
          <a:ext cx="3821113" cy="504825"/>
        </p:xfrm>
        <a:graphic>
          <a:graphicData uri="http://schemas.openxmlformats.org/presentationml/2006/ole">
            <mc:AlternateContent xmlns:mc="http://schemas.openxmlformats.org/markup-compatibility/2006">
              <mc:Choice xmlns:v="urn:schemas-microsoft-com:vml" Requires="v">
                <p:oleObj spid="_x0000_s3256" r:id="rId3" imgW="1155065" imgH="241300" progId="Equation.3">
                  <p:embed/>
                </p:oleObj>
              </mc:Choice>
              <mc:Fallback>
                <p:oleObj r:id="rId3" imgW="1155065" imgH="241300" progId="Equation.3">
                  <p:embed/>
                  <p:pic>
                    <p:nvPicPr>
                      <p:cNvPr id="0" name="图片 3091"/>
                      <p:cNvPicPr/>
                      <p:nvPr/>
                    </p:nvPicPr>
                    <p:blipFill>
                      <a:blip r:embed="rId4"/>
                      <a:stretch>
                        <a:fillRect/>
                      </a:stretch>
                    </p:blipFill>
                    <p:spPr>
                      <a:xfrm>
                        <a:off x="3686176" y="2133601"/>
                        <a:ext cx="3821113" cy="504825"/>
                      </a:xfrm>
                      <a:prstGeom prst="rect">
                        <a:avLst/>
                      </a:prstGeom>
                      <a:noFill/>
                      <a:ln w="38100">
                        <a:noFill/>
                        <a:miter/>
                      </a:ln>
                    </p:spPr>
                  </p:pic>
                </p:oleObj>
              </mc:Fallback>
            </mc:AlternateContent>
          </a:graphicData>
        </a:graphic>
      </p:graphicFrame>
      <p:sp>
        <p:nvSpPr>
          <p:cNvPr id="1032" name="Rectangle 7"/>
          <p:cNvSpPr/>
          <p:nvPr/>
        </p:nvSpPr>
        <p:spPr>
          <a:xfrm>
            <a:off x="1524000" y="3130034"/>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10246" name="Object 6"/>
          <p:cNvGraphicFramePr/>
          <p:nvPr/>
        </p:nvGraphicFramePr>
        <p:xfrm>
          <a:off x="3719513" y="4292601"/>
          <a:ext cx="3816350" cy="576263"/>
        </p:xfrm>
        <a:graphic>
          <a:graphicData uri="http://schemas.openxmlformats.org/presentationml/2006/ole">
            <mc:AlternateContent xmlns:mc="http://schemas.openxmlformats.org/markup-compatibility/2006">
              <mc:Choice xmlns:v="urn:schemas-microsoft-com:vml" Requires="v">
                <p:oleObj spid="_x0000_s3257" r:id="rId5" imgW="1206500" imgH="228600" progId="Equation.3">
                  <p:embed/>
                </p:oleObj>
              </mc:Choice>
              <mc:Fallback>
                <p:oleObj r:id="rId5" imgW="1206500" imgH="228600" progId="Equation.3">
                  <p:embed/>
                  <p:pic>
                    <p:nvPicPr>
                      <p:cNvPr id="0" name="图片 3092"/>
                      <p:cNvPicPr/>
                      <p:nvPr/>
                    </p:nvPicPr>
                    <p:blipFill>
                      <a:blip r:embed="rId6"/>
                      <a:stretch>
                        <a:fillRect/>
                      </a:stretch>
                    </p:blipFill>
                    <p:spPr>
                      <a:xfrm>
                        <a:off x="3719513" y="4292601"/>
                        <a:ext cx="3816350" cy="576263"/>
                      </a:xfrm>
                      <a:prstGeom prst="rect">
                        <a:avLst/>
                      </a:prstGeom>
                      <a:noFill/>
                      <a:ln w="38100">
                        <a:noFill/>
                        <a:miter/>
                      </a:ln>
                    </p:spPr>
                  </p:pic>
                </p:oleObj>
              </mc:Fallback>
            </mc:AlternateContent>
          </a:graphicData>
        </a:graphic>
      </p:graphicFrame>
      <p:sp>
        <p:nvSpPr>
          <p:cNvPr id="10248" name="Text Box 8"/>
          <p:cNvSpPr txBox="1"/>
          <p:nvPr/>
        </p:nvSpPr>
        <p:spPr>
          <a:xfrm>
            <a:off x="839416" y="2930750"/>
            <a:ext cx="10441160" cy="609398"/>
          </a:xfrm>
          <a:prstGeom prst="rect">
            <a:avLst/>
          </a:prstGeom>
          <a:noFill/>
          <a:ln w="9525">
            <a:noFill/>
          </a:ln>
        </p:spPr>
        <p:txBody>
          <a:bodyPr wrap="square">
            <a:spAutoFit/>
          </a:bodyPr>
          <a:lstStyle/>
          <a:p>
            <a:pPr algn="just">
              <a:lnSpc>
                <a:spcPct val="120000"/>
              </a:lnSpc>
              <a:spcBef>
                <a:spcPct val="40000"/>
              </a:spcBef>
              <a:buClr>
                <a:schemeClr val="accent2"/>
              </a:buClr>
              <a:buFont typeface="Wingdings" panose="05000000000000000000" pitchFamily="2" charset="2"/>
              <a:buBlip>
                <a:blip r:embed="rId7"/>
              </a:buBlip>
            </a:pPr>
            <a:r>
              <a:rPr lang="en-US" altLang="zh-CN" sz="2800" b="1" dirty="0"/>
              <a:t>  </a:t>
            </a:r>
            <a:r>
              <a:rPr lang="zh-CN" altLang="en-US" sz="2800" b="1" dirty="0"/>
              <a:t>操作</a:t>
            </a:r>
            <a:r>
              <a:rPr lang="zh-CN" altLang="en-US" sz="2800" dirty="0"/>
              <a:t>：表示引起状态变化的过程型知识的一组</a:t>
            </a:r>
            <a:r>
              <a:rPr lang="zh-CN" altLang="en-US" sz="2800" dirty="0" smtClean="0"/>
              <a:t>关系</a:t>
            </a:r>
            <a:r>
              <a:rPr lang="zh-CN" altLang="en-US" sz="2800" dirty="0"/>
              <a:t>或函数：</a:t>
            </a:r>
            <a:endParaRPr lang="zh-CN" altLang="en-US" dirty="0">
              <a:latin typeface="Arial" panose="020B0604020202020204" pitchFamily="34" charset="0"/>
            </a:endParaRPr>
          </a:p>
        </p:txBody>
      </p:sp>
      <p:sp>
        <p:nvSpPr>
          <p:cNvPr id="1034" name="Text Box 9"/>
          <p:cNvSpPr txBox="1"/>
          <p:nvPr/>
        </p:nvSpPr>
        <p:spPr>
          <a:xfrm>
            <a:off x="7175500" y="2054225"/>
            <a:ext cx="287338" cy="336550"/>
          </a:xfrm>
          <a:prstGeom prst="rect">
            <a:avLst/>
          </a:prstGeom>
          <a:noFill/>
          <a:ln w="9525">
            <a:noFill/>
          </a:ln>
        </p:spPr>
        <p:txBody>
          <a:bodyPr>
            <a:spAutoFit/>
          </a:bodyPr>
          <a:lstStyle/>
          <a:p>
            <a:pPr>
              <a:spcBef>
                <a:spcPct val="50000"/>
              </a:spcBef>
            </a:pPr>
            <a:r>
              <a:rPr lang="en-US" altLang="zh-CN" sz="1600" dirty="0">
                <a:latin typeface="Times New Roman" panose="02020603050405020304" pitchFamily="18" charset="0"/>
              </a:rPr>
              <a:t>T</a:t>
            </a:r>
          </a:p>
        </p:txBody>
      </p:sp>
      <p:sp>
        <p:nvSpPr>
          <p:cNvPr id="11" name="Rectangle 4"/>
          <p:cNvSpPr/>
          <p:nvPr/>
        </p:nvSpPr>
        <p:spPr>
          <a:xfrm>
            <a:off x="0" y="1"/>
            <a:ext cx="12072664"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2.2  </a:t>
            </a:r>
            <a:r>
              <a:rPr lang="zh-CN" altLang="en-US" sz="3600" dirty="0">
                <a:solidFill>
                  <a:schemeClr val="bg1"/>
                </a:solidFill>
                <a:latin typeface="Times New Roman" panose="02020603050405020304" pitchFamily="18" charset="0"/>
                <a:ea typeface="黑体" panose="02010609060101010101" pitchFamily="2" charset="-122"/>
              </a:rPr>
              <a:t>状态空间的搜索策略</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box(in)">
                                      <p:cBhvr>
                                        <p:cTn id="7" dur="500"/>
                                        <p:tgtEl>
                                          <p:spTgt spid="102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3"/>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4"/>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5"/>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6"/>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7"/>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1021739" y="3298815"/>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5332" y="1782330"/>
            <a:ext cx="3019115" cy="2664521"/>
          </a:xfrm>
          <a:prstGeom prst="rect">
            <a:avLst/>
          </a:prstGeom>
        </p:spPr>
      </p:pic>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4" name="矩形 23"/>
          <p:cNvSpPr/>
          <p:nvPr/>
        </p:nvSpPr>
        <p:spPr>
          <a:xfrm>
            <a:off x="10299215" y="3186423"/>
            <a:ext cx="330540" cy="369332"/>
          </a:xfrm>
          <a:prstGeom prst="rect">
            <a:avLst/>
          </a:prstGeom>
        </p:spPr>
        <p:txBody>
          <a:bodyPr wrap="none">
            <a:spAutoFit/>
          </a:bodyPr>
          <a:lstStyle/>
          <a:p>
            <a:r>
              <a:rPr lang="en-US" altLang="zh-CN" i="1" dirty="0" err="1" smtClean="0">
                <a:solidFill>
                  <a:srgbClr val="C00000"/>
                </a:solidFill>
                <a:latin typeface="Times New Roman" panose="02020603050405020304" pitchFamily="18" charset="0"/>
                <a:cs typeface="Times New Roman" panose="02020603050405020304" pitchFamily="18" charset="0"/>
              </a:rPr>
              <a:t>v</a:t>
            </a:r>
            <a:r>
              <a:rPr lang="en-US" altLang="zh-CN" i="1" baseline="-25000" dirty="0" err="1" smtClean="0">
                <a:solidFill>
                  <a:srgbClr val="C00000"/>
                </a:solidFill>
                <a:latin typeface="Times New Roman" panose="02020603050405020304" pitchFamily="18" charset="0"/>
                <a:cs typeface="Times New Roman" panose="02020603050405020304" pitchFamily="18" charset="0"/>
              </a:rPr>
              <a:t>l</a:t>
            </a:r>
            <a:endParaRPr lang="zh-CN" altLang="en-US" baseline="-25000" dirty="0"/>
          </a:p>
        </p:txBody>
      </p:sp>
      <p:sp>
        <p:nvSpPr>
          <p:cNvPr id="26" name="矩形 2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601317"/>
      </p:ext>
    </p:extLst>
  </p:cSld>
  <p:clrMapOvr>
    <a:masterClrMapping/>
  </p:clrMapOvr>
  <p:transition>
    <p:rand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9019" y="1782336"/>
            <a:ext cx="3025869" cy="2664521"/>
          </a:xfrm>
          <a:prstGeom prst="rect">
            <a:avLst/>
          </a:prstGeom>
        </p:spPr>
      </p:pic>
      <p:pic>
        <p:nvPicPr>
          <p:cNvPr id="14" name="图片 13"/>
          <p:cNvPicPr>
            <a:picLocks noChangeAspect="1"/>
          </p:cNvPicPr>
          <p:nvPr/>
        </p:nvPicPr>
        <p:blipFill>
          <a:blip r:embed="rId3"/>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4"/>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5"/>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6"/>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7"/>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8"/>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1009667" y="3497991"/>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3" name="矩形 22"/>
          <p:cNvSpPr/>
          <p:nvPr/>
        </p:nvSpPr>
        <p:spPr>
          <a:xfrm>
            <a:off x="10299215" y="3186423"/>
            <a:ext cx="330540" cy="369332"/>
          </a:xfrm>
          <a:prstGeom prst="rect">
            <a:avLst/>
          </a:prstGeom>
        </p:spPr>
        <p:txBody>
          <a:bodyPr wrap="none">
            <a:spAutoFit/>
          </a:bodyPr>
          <a:lstStyle/>
          <a:p>
            <a:r>
              <a:rPr lang="en-US" altLang="zh-CN" i="1" dirty="0" err="1" smtClean="0">
                <a:solidFill>
                  <a:srgbClr val="C00000"/>
                </a:solidFill>
                <a:latin typeface="Times New Roman" panose="02020603050405020304" pitchFamily="18" charset="0"/>
                <a:cs typeface="Times New Roman" panose="02020603050405020304" pitchFamily="18" charset="0"/>
              </a:rPr>
              <a:t>v</a:t>
            </a:r>
            <a:r>
              <a:rPr lang="en-US" altLang="zh-CN" i="1" baseline="-25000" dirty="0" err="1" smtClean="0">
                <a:solidFill>
                  <a:srgbClr val="C00000"/>
                </a:solidFill>
                <a:latin typeface="Times New Roman" panose="02020603050405020304" pitchFamily="18" charset="0"/>
                <a:cs typeface="Times New Roman" panose="02020603050405020304" pitchFamily="18" charset="0"/>
              </a:rPr>
              <a:t>l</a:t>
            </a:r>
            <a:endParaRPr lang="zh-CN" altLang="en-US" baseline="-25000" dirty="0"/>
          </a:p>
        </p:txBody>
      </p:sp>
      <p:sp>
        <p:nvSpPr>
          <p:cNvPr id="26" name="矩形 2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6793366"/>
      </p:ext>
    </p:extLst>
  </p:cSld>
  <p:clrMapOvr>
    <a:masterClrMapping/>
  </p:clrMapOvr>
  <p:transition>
    <p:rand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3"/>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4"/>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5"/>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6"/>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7"/>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671667" y="2891411"/>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6914" y="1675703"/>
            <a:ext cx="2554743" cy="1854907"/>
          </a:xfrm>
          <a:prstGeom prst="rect">
            <a:avLst/>
          </a:prstGeom>
        </p:spPr>
      </p:pic>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15" name="矩形 14"/>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9169247"/>
      </p:ext>
    </p:extLst>
  </p:cSld>
  <p:clrMapOvr>
    <a:masterClrMapping/>
  </p:clrMapOvr>
  <p:transition>
    <p:rand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7934" y="1691801"/>
            <a:ext cx="2433917" cy="1845721"/>
          </a:xfrm>
          <a:prstGeom prst="rect">
            <a:avLst/>
          </a:prstGeom>
        </p:spPr>
      </p:pic>
      <p:pic>
        <p:nvPicPr>
          <p:cNvPr id="14" name="图片 13"/>
          <p:cNvPicPr>
            <a:picLocks noChangeAspect="1"/>
          </p:cNvPicPr>
          <p:nvPr/>
        </p:nvPicPr>
        <p:blipFill>
          <a:blip r:embed="rId3"/>
          <a:stretch>
            <a:fillRect/>
          </a:stretch>
        </p:blipFill>
        <p:spPr>
          <a:xfrm>
            <a:off x="728387" y="2377119"/>
            <a:ext cx="4506453" cy="1512935"/>
          </a:xfrm>
          <a:prstGeom prst="rect">
            <a:avLst/>
          </a:prstGeom>
          <a:noFill/>
          <a:ln>
            <a:solidFill>
              <a:schemeClr val="tx1"/>
            </a:solidFill>
          </a:ln>
        </p:spPr>
      </p:pic>
      <p:pic>
        <p:nvPicPr>
          <p:cNvPr id="17" name="图片 16"/>
          <p:cNvPicPr>
            <a:picLocks noChangeAspect="1"/>
          </p:cNvPicPr>
          <p:nvPr/>
        </p:nvPicPr>
        <p:blipFill>
          <a:blip r:embed="rId4"/>
          <a:stretch>
            <a:fillRect/>
          </a:stretch>
        </p:blipFill>
        <p:spPr>
          <a:xfrm>
            <a:off x="728387" y="3959077"/>
            <a:ext cx="3760453" cy="1495807"/>
          </a:xfrm>
          <a:prstGeom prst="rect">
            <a:avLst/>
          </a:prstGeom>
          <a:noFill/>
          <a:ln>
            <a:solidFill>
              <a:schemeClr val="tx1"/>
            </a:solidFill>
          </a:ln>
        </p:spPr>
      </p:pic>
      <p:pic>
        <p:nvPicPr>
          <p:cNvPr id="18" name="图片 17"/>
          <p:cNvPicPr>
            <a:picLocks noChangeAspect="1"/>
          </p:cNvPicPr>
          <p:nvPr/>
        </p:nvPicPr>
        <p:blipFill>
          <a:blip r:embed="rId5"/>
          <a:stretch>
            <a:fillRect/>
          </a:stretch>
        </p:blipFill>
        <p:spPr>
          <a:xfrm>
            <a:off x="5518845" y="4527417"/>
            <a:ext cx="4521679" cy="1250313"/>
          </a:xfrm>
          <a:prstGeom prst="rect">
            <a:avLst/>
          </a:prstGeom>
          <a:noFill/>
          <a:ln>
            <a:solidFill>
              <a:schemeClr val="tx1"/>
            </a:solidFill>
          </a:ln>
        </p:spPr>
      </p:pic>
      <p:pic>
        <p:nvPicPr>
          <p:cNvPr id="19" name="图片 18"/>
          <p:cNvPicPr>
            <a:picLocks noChangeAspect="1"/>
          </p:cNvPicPr>
          <p:nvPr/>
        </p:nvPicPr>
        <p:blipFill>
          <a:blip r:embed="rId6"/>
          <a:stretch>
            <a:fillRect/>
          </a:stretch>
        </p:blipFill>
        <p:spPr>
          <a:xfrm>
            <a:off x="5512536" y="5845934"/>
            <a:ext cx="4582576" cy="782159"/>
          </a:xfrm>
          <a:prstGeom prst="rect">
            <a:avLst/>
          </a:prstGeom>
          <a:ln>
            <a:solidFill>
              <a:schemeClr val="tx1"/>
            </a:solidFill>
          </a:ln>
        </p:spPr>
      </p:pic>
      <p:pic>
        <p:nvPicPr>
          <p:cNvPr id="20" name="图片 19"/>
          <p:cNvPicPr>
            <a:picLocks noChangeAspect="1"/>
          </p:cNvPicPr>
          <p:nvPr/>
        </p:nvPicPr>
        <p:blipFill>
          <a:blip r:embed="rId7"/>
          <a:stretch>
            <a:fillRect/>
          </a:stretch>
        </p:blipFill>
        <p:spPr>
          <a:xfrm>
            <a:off x="728389" y="5554766"/>
            <a:ext cx="4651087" cy="1073327"/>
          </a:xfrm>
          <a:prstGeom prst="rect">
            <a:avLst/>
          </a:prstGeom>
          <a:ln>
            <a:solidFill>
              <a:schemeClr val="tx1"/>
            </a:solidFill>
          </a:ln>
        </p:spPr>
      </p:pic>
      <p:pic>
        <p:nvPicPr>
          <p:cNvPr id="21" name="图片 20"/>
          <p:cNvPicPr>
            <a:picLocks noChangeAspect="1"/>
          </p:cNvPicPr>
          <p:nvPr/>
        </p:nvPicPr>
        <p:blipFill>
          <a:blip r:embed="rId8"/>
          <a:stretch>
            <a:fillRect/>
          </a:stretch>
        </p:blipFill>
        <p:spPr>
          <a:xfrm>
            <a:off x="5512536" y="3367027"/>
            <a:ext cx="3067739" cy="1044783"/>
          </a:xfrm>
          <a:prstGeom prst="rect">
            <a:avLst/>
          </a:prstGeom>
          <a:ln>
            <a:solidFill>
              <a:schemeClr val="tx1"/>
            </a:solidFill>
          </a:ln>
        </p:spPr>
      </p:pic>
      <p:cxnSp>
        <p:nvCxnSpPr>
          <p:cNvPr id="7" name="直接箭头连接符 6"/>
          <p:cNvCxnSpPr/>
          <p:nvPr/>
        </p:nvCxnSpPr>
        <p:spPr>
          <a:xfrm>
            <a:off x="659594" y="3760544"/>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0254511" y="1580127"/>
            <a:ext cx="364202" cy="369332"/>
          </a:xfrm>
          <a:prstGeom prst="rect">
            <a:avLst/>
          </a:prstGeom>
        </p:spPr>
        <p:txBody>
          <a:bodyPr wrap="none">
            <a:spAutoFit/>
          </a:bodyPr>
          <a:lstStyle/>
          <a:p>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1" baseline="-25000" dirty="0">
                <a:solidFill>
                  <a:srgbClr val="C00000"/>
                </a:solidFill>
                <a:latin typeface="Times New Roman" panose="02020603050405020304" pitchFamily="18" charset="0"/>
                <a:cs typeface="Times New Roman" panose="02020603050405020304" pitchFamily="18" charset="0"/>
              </a:rPr>
              <a:t>0</a:t>
            </a:r>
            <a:endParaRPr lang="zh-CN" altLang="en-US" dirty="0"/>
          </a:p>
        </p:txBody>
      </p:sp>
      <p:sp>
        <p:nvSpPr>
          <p:cNvPr id="23" name="矩形 22"/>
          <p:cNvSpPr/>
          <p:nvPr/>
        </p:nvSpPr>
        <p:spPr>
          <a:xfrm>
            <a:off x="9559567" y="1827688"/>
            <a:ext cx="300082" cy="369332"/>
          </a:xfrm>
          <a:prstGeom prst="rect">
            <a:avLst/>
          </a:prstGeom>
        </p:spPr>
        <p:txBody>
          <a:bodyPr wrap="none">
            <a:spAutoFit/>
          </a:bodyPr>
          <a:lstStyle/>
          <a:p>
            <a:r>
              <a:rPr lang="en-US" altLang="zh-CN" i="1" dirty="0" smtClean="0">
                <a:solidFill>
                  <a:srgbClr val="C00000"/>
                </a:solidFill>
                <a:latin typeface="Times New Roman" panose="02020603050405020304" pitchFamily="18" charset="0"/>
                <a:cs typeface="Times New Roman" panose="02020603050405020304" pitchFamily="18" charset="0"/>
              </a:rPr>
              <a:t>a</a:t>
            </a:r>
            <a:endParaRPr lang="zh-CN" altLang="en-US" dirty="0"/>
          </a:p>
        </p:txBody>
      </p:sp>
      <p:sp>
        <p:nvSpPr>
          <p:cNvPr id="26" name="矩形 25"/>
          <p:cNvSpPr/>
          <p:nvPr/>
        </p:nvSpPr>
        <p:spPr>
          <a:xfrm>
            <a:off x="1005533" y="325824"/>
            <a:ext cx="4253087" cy="502766"/>
          </a:xfrm>
          <a:prstGeom prst="rect">
            <a:avLst/>
          </a:prstGeom>
        </p:spPr>
        <p:txBody>
          <a:bodyPr wrap="none">
            <a:spAutoFit/>
          </a:bodyPr>
          <a:lstStyle/>
          <a:p>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蒙特卡洛树搜索算法</a:t>
            </a:r>
            <a:r>
              <a:rPr lang="en-US" altLang="zh-CN"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(UCT)</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9477" y="242806"/>
            <a:ext cx="3308892"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4381549"/>
      </p:ext>
    </p:extLst>
  </p:cSld>
  <p:clrMapOvr>
    <a:masterClrMapping/>
  </p:clrMapOvr>
  <p:transition>
    <p:rand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8091056" y="1194973"/>
                <a:ext cx="4100945" cy="4525963"/>
              </a:xfrm>
            </p:spPr>
            <p:txBody>
              <a:bodyPr>
                <a:normAutofit/>
              </a:bodyPr>
              <a:lstStyle/>
              <a:p>
                <a:pPr lvl="1">
                  <a:buFont typeface="Wingdings" panose="05000000000000000000" pitchFamily="2" charset="2"/>
                  <a:buChar char="l"/>
                </a:pPr>
                <a:r>
                  <a:rPr lang="zh-CN" altLang="en-US" sz="2133" dirty="0">
                    <a:latin typeface="Times New Roman" panose="02020603050405020304" pitchFamily="18" charset="0"/>
                    <a:cs typeface="Times New Roman" panose="02020603050405020304" pitchFamily="18" charset="0"/>
                  </a:rPr>
                  <a:t>将每个状态（局面）均视为一幅图像</a:t>
                </a:r>
                <a:endParaRPr lang="en-US" altLang="zh-CN" sz="2133"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l"/>
                </a:pPr>
                <a:r>
                  <a:rPr lang="zh-CN" altLang="en-US" sz="2133" dirty="0">
                    <a:latin typeface="Times New Roman" panose="02020603050405020304" pitchFamily="18" charset="0"/>
                    <a:cs typeface="Times New Roman" panose="02020603050405020304" pitchFamily="18" charset="0"/>
                  </a:rPr>
                  <a:t>训练策略（</a:t>
                </a:r>
                <a:r>
                  <a:rPr lang="en-US" sz="2133" i="1" dirty="0">
                    <a:latin typeface="Times New Roman" panose="02020603050405020304" pitchFamily="18" charset="0"/>
                    <a:cs typeface="Times New Roman" panose="02020603050405020304" pitchFamily="18" charset="0"/>
                  </a:rPr>
                  <a:t>policy</a:t>
                </a:r>
                <a:r>
                  <a:rPr lang="zh-CN" altLang="en-US" sz="2133" i="1" dirty="0">
                    <a:latin typeface="Times New Roman" panose="02020603050405020304" pitchFamily="18" charset="0"/>
                    <a:cs typeface="Times New Roman" panose="02020603050405020304" pitchFamily="18" charset="0"/>
                  </a:rPr>
                  <a:t>）</a:t>
                </a:r>
                <a:r>
                  <a:rPr lang="zh-CN" altLang="en-US" sz="2133" dirty="0">
                    <a:latin typeface="Times New Roman" panose="02020603050405020304" pitchFamily="18" charset="0"/>
                    <a:cs typeface="Times New Roman" panose="02020603050405020304" pitchFamily="18" charset="0"/>
                  </a:rPr>
                  <a:t>网络和</a:t>
                </a:r>
                <a:r>
                  <a:rPr lang="en-US" sz="2133" dirty="0">
                    <a:latin typeface="Times New Roman" panose="02020603050405020304" pitchFamily="18" charset="0"/>
                    <a:cs typeface="Times New Roman" panose="02020603050405020304" pitchFamily="18" charset="0"/>
                  </a:rPr>
                  <a:t> </a:t>
                </a:r>
                <a:r>
                  <a:rPr lang="zh-CN" altLang="en-US" sz="2133" dirty="0">
                    <a:latin typeface="Times New Roman" panose="02020603050405020304" pitchFamily="18" charset="0"/>
                    <a:cs typeface="Times New Roman" panose="02020603050405020304" pitchFamily="18" charset="0"/>
                  </a:rPr>
                  <a:t>价值（</a:t>
                </a:r>
                <a:r>
                  <a:rPr lang="en-US" sz="2133" i="1" dirty="0">
                    <a:latin typeface="Times New Roman" panose="02020603050405020304" pitchFamily="18" charset="0"/>
                    <a:cs typeface="Times New Roman" panose="02020603050405020304" pitchFamily="18" charset="0"/>
                  </a:rPr>
                  <a:t>value</a:t>
                </a:r>
                <a:r>
                  <a:rPr lang="zh-CN" altLang="en-US" sz="2133" i="1" dirty="0">
                    <a:latin typeface="Times New Roman" panose="02020603050405020304" pitchFamily="18" charset="0"/>
                    <a:cs typeface="Times New Roman" panose="02020603050405020304" pitchFamily="18" charset="0"/>
                  </a:rPr>
                  <a:t>）</a:t>
                </a:r>
                <a:r>
                  <a:rPr lang="zh-CN" altLang="en-US" sz="2133" dirty="0">
                    <a:latin typeface="Times New Roman" panose="02020603050405020304" pitchFamily="18" charset="0"/>
                    <a:cs typeface="Times New Roman" panose="02020603050405020304" pitchFamily="18" charset="0"/>
                  </a:rPr>
                  <a:t>网络</a:t>
                </a:r>
                <a:endParaRPr lang="en-US" sz="2133" dirty="0">
                  <a:latin typeface="Times New Roman" panose="02020603050405020304" pitchFamily="18" charset="0"/>
                  <a:cs typeface="Times New Roman" panose="02020603050405020304" pitchFamily="18" charset="0"/>
                </a:endParaRPr>
              </a:p>
              <a:p>
                <a:pPr lvl="1">
                  <a:lnSpc>
                    <a:spcPct val="160000"/>
                  </a:lnSpc>
                  <a:buFont typeface="Wingdings" panose="05000000000000000000" pitchFamily="2" charset="2"/>
                  <a:buChar char="l"/>
                </a:pPr>
                <a14:m>
                  <m:oMath xmlns:m="http://schemas.openxmlformats.org/officeDocument/2006/math">
                    <m:sSub>
                      <m:sSubPr>
                        <m:ctrlPr>
                          <a:rPr lang="en-US" altLang="zh-CN" sz="2133" i="1">
                            <a:latin typeface="Cambria Math" panose="02040503050406030204" pitchFamily="18" charset="0"/>
                            <a:cs typeface="Times New Roman" panose="02020603050405020304" pitchFamily="18" charset="0"/>
                          </a:rPr>
                        </m:ctrlPr>
                      </m:sSubPr>
                      <m:e>
                        <m:r>
                          <a:rPr lang="en-US" altLang="zh-CN" sz="2133" i="1">
                            <a:latin typeface="Cambria Math"/>
                            <a:cs typeface="Times New Roman" panose="02020603050405020304" pitchFamily="18" charset="0"/>
                          </a:rPr>
                          <m:t>𝑝</m:t>
                        </m:r>
                      </m:e>
                      <m:sub>
                        <m:r>
                          <a:rPr lang="zh-CN" altLang="en-US" sz="2133" i="1">
                            <a:latin typeface="Cambria Math"/>
                            <a:cs typeface="Times New Roman" panose="02020603050405020304" pitchFamily="18" charset="0"/>
                          </a:rPr>
                          <m:t>𝜎</m:t>
                        </m:r>
                        <m:r>
                          <a:rPr lang="en-US" altLang="zh-CN" sz="2133" i="1">
                            <a:latin typeface="Cambria Math"/>
                            <a:cs typeface="Times New Roman" panose="02020603050405020304" pitchFamily="18" charset="0"/>
                          </a:rPr>
                          <m:t>,</m:t>
                        </m:r>
                        <m:r>
                          <a:rPr lang="en-US" altLang="zh-CN" sz="2133" i="1">
                            <a:latin typeface="Cambria Math"/>
                            <a:cs typeface="Times New Roman" panose="02020603050405020304" pitchFamily="18" charset="0"/>
                          </a:rPr>
                          <m:t>𝑝</m:t>
                        </m:r>
                      </m:sub>
                    </m:sSub>
                    <m:r>
                      <a:rPr lang="en-US" altLang="zh-CN" sz="2133" i="1">
                        <a:latin typeface="Cambria Math"/>
                        <a:cs typeface="Times New Roman" panose="02020603050405020304" pitchFamily="18" charset="0"/>
                      </a:rPr>
                      <m:t>(</m:t>
                    </m:r>
                    <m:r>
                      <a:rPr lang="en-US" altLang="zh-CN" sz="2133" i="1">
                        <a:latin typeface="Cambria Math"/>
                        <a:cs typeface="Times New Roman" panose="02020603050405020304" pitchFamily="18" charset="0"/>
                      </a:rPr>
                      <m:t>𝑎</m:t>
                    </m:r>
                    <m:r>
                      <a:rPr lang="en-US" altLang="zh-CN" sz="2133" i="1">
                        <a:latin typeface="Cambria Math"/>
                        <a:cs typeface="Times New Roman" panose="02020603050405020304" pitchFamily="18" charset="0"/>
                      </a:rPr>
                      <m:t>|</m:t>
                    </m:r>
                    <m:r>
                      <a:rPr lang="en-US" altLang="zh-CN" sz="2133" i="1">
                        <a:latin typeface="Cambria Math"/>
                        <a:cs typeface="Times New Roman" panose="02020603050405020304" pitchFamily="18" charset="0"/>
                      </a:rPr>
                      <m:t>𝑠</m:t>
                    </m:r>
                    <m:r>
                      <a:rPr lang="en-US" altLang="zh-CN" sz="2133" i="1">
                        <a:latin typeface="Cambria Math"/>
                        <a:cs typeface="Times New Roman" panose="02020603050405020304" pitchFamily="18" charset="0"/>
                      </a:rPr>
                      <m:t>)</m:t>
                    </m:r>
                  </m:oMath>
                </a14:m>
                <a:r>
                  <a:rPr lang="zh-CN" altLang="en-US" sz="2133" dirty="0">
                    <a:latin typeface="Times New Roman" panose="02020603050405020304" pitchFamily="18" charset="0"/>
                    <a:cs typeface="Times New Roman" panose="02020603050405020304" pitchFamily="18" charset="0"/>
                  </a:rPr>
                  <a:t>表示当前状态为</a:t>
                </a:r>
                <a14:m>
                  <m:oMath xmlns:m="http://schemas.openxmlformats.org/officeDocument/2006/math">
                    <m:r>
                      <a:rPr lang="en-US" altLang="zh-CN" sz="2133" i="1">
                        <a:latin typeface="Cambria Math"/>
                        <a:cs typeface="Times New Roman" panose="02020603050405020304" pitchFamily="18" charset="0"/>
                      </a:rPr>
                      <m:t>𝑠</m:t>
                    </m:r>
                  </m:oMath>
                </a14:m>
                <a:r>
                  <a:rPr lang="zh-CN" altLang="en-US" sz="2133" dirty="0">
                    <a:latin typeface="Times New Roman" panose="02020603050405020304" pitchFamily="18" charset="0"/>
                    <a:cs typeface="Times New Roman" panose="02020603050405020304" pitchFamily="18" charset="0"/>
                  </a:rPr>
                  <a:t>（局面）时，采取行动</a:t>
                </a:r>
                <a14:m>
                  <m:oMath xmlns:m="http://schemas.openxmlformats.org/officeDocument/2006/math">
                    <m:r>
                      <a:rPr lang="en-US" altLang="zh-CN" sz="2133" i="1">
                        <a:latin typeface="Cambria Math"/>
                        <a:cs typeface="Times New Roman" panose="02020603050405020304" pitchFamily="18" charset="0"/>
                      </a:rPr>
                      <m:t>𝑎</m:t>
                    </m:r>
                  </m:oMath>
                </a14:m>
                <a:r>
                  <a:rPr lang="zh-CN" altLang="en-US" sz="2133" dirty="0">
                    <a:latin typeface="Times New Roman" panose="02020603050405020304" pitchFamily="18" charset="0"/>
                    <a:cs typeface="Times New Roman" panose="02020603050405020304" pitchFamily="18" charset="0"/>
                  </a:rPr>
                  <a:t>后所得到的概率；</a:t>
                </a:r>
                <a:r>
                  <a:rPr lang="en-US" altLang="zh-CN" sz="2133" dirty="0">
                    <a:cs typeface="Times New Roman" panose="02020603050405020304" pitchFamily="18" charset="0"/>
                  </a:rPr>
                  <a:t> </a:t>
                </a:r>
                <a14:m>
                  <m:oMath xmlns:m="http://schemas.openxmlformats.org/officeDocument/2006/math">
                    <m:sSub>
                      <m:sSubPr>
                        <m:ctrlPr>
                          <a:rPr lang="en-US" altLang="zh-CN" sz="2133" i="1">
                            <a:latin typeface="Cambria Math" panose="02040503050406030204" pitchFamily="18" charset="0"/>
                            <a:cs typeface="Times New Roman" panose="02020603050405020304" pitchFamily="18" charset="0"/>
                          </a:rPr>
                        </m:ctrlPr>
                      </m:sSubPr>
                      <m:e>
                        <m:r>
                          <a:rPr lang="en-US" altLang="zh-CN" sz="2133" i="1">
                            <a:latin typeface="Cambria Math"/>
                            <a:cs typeface="Times New Roman" panose="02020603050405020304" pitchFamily="18" charset="0"/>
                          </a:rPr>
                          <m:t>𝑣</m:t>
                        </m:r>
                      </m:e>
                      <m:sub>
                        <m:r>
                          <a:rPr lang="zh-CN" altLang="en-US" sz="2133" i="1">
                            <a:latin typeface="Cambria Math"/>
                            <a:cs typeface="Times New Roman" panose="02020603050405020304" pitchFamily="18" charset="0"/>
                          </a:rPr>
                          <m:t>𝜃</m:t>
                        </m:r>
                      </m:sub>
                    </m:sSub>
                    <m:r>
                      <a:rPr lang="en-US" altLang="zh-CN" sz="2133" i="1">
                        <a:latin typeface="Cambria Math"/>
                        <a:cs typeface="Times New Roman" panose="02020603050405020304" pitchFamily="18" charset="0"/>
                      </a:rPr>
                      <m:t>(</m:t>
                    </m:r>
                    <m:sSup>
                      <m:sSupPr>
                        <m:ctrlPr>
                          <a:rPr lang="en-US" altLang="zh-CN" sz="2133" i="1">
                            <a:latin typeface="Cambria Math" panose="02040503050406030204" pitchFamily="18" charset="0"/>
                            <a:cs typeface="Times New Roman" panose="02020603050405020304" pitchFamily="18" charset="0"/>
                          </a:rPr>
                        </m:ctrlPr>
                      </m:sSupPr>
                      <m:e>
                        <m:r>
                          <a:rPr lang="en-US" altLang="zh-CN" sz="2133" i="1">
                            <a:latin typeface="Cambria Math"/>
                            <a:cs typeface="Times New Roman" panose="02020603050405020304" pitchFamily="18" charset="0"/>
                          </a:rPr>
                          <m:t>𝑠</m:t>
                        </m:r>
                      </m:e>
                      <m:sup>
                        <m:r>
                          <a:rPr lang="en-US" altLang="zh-CN" sz="2133" i="1">
                            <a:latin typeface="Cambria Math"/>
                            <a:cs typeface="Times New Roman" panose="02020603050405020304" pitchFamily="18" charset="0"/>
                          </a:rPr>
                          <m:t>′</m:t>
                        </m:r>
                      </m:sup>
                    </m:sSup>
                    <m:r>
                      <a:rPr lang="en-US" altLang="zh-CN" sz="2133" i="1">
                        <a:latin typeface="Cambria Math"/>
                        <a:cs typeface="Times New Roman" panose="02020603050405020304" pitchFamily="18" charset="0"/>
                      </a:rPr>
                      <m:t>)</m:t>
                    </m:r>
                  </m:oMath>
                </a14:m>
                <a:r>
                  <a:rPr lang="zh-CN" altLang="en-US" sz="2133" dirty="0">
                    <a:latin typeface="Times New Roman" panose="02020603050405020304" pitchFamily="18" charset="0"/>
                    <a:cs typeface="Times New Roman" panose="02020603050405020304" pitchFamily="18" charset="0"/>
                  </a:rPr>
                  <a:t>表示当前状态为</a:t>
                </a:r>
                <a14:m>
                  <m:oMath xmlns:m="http://schemas.openxmlformats.org/officeDocument/2006/math">
                    <m:sSup>
                      <m:sSupPr>
                        <m:ctrlPr>
                          <a:rPr lang="en-US" altLang="zh-CN" sz="2133" i="1">
                            <a:latin typeface="Cambria Math" panose="02040503050406030204" pitchFamily="18" charset="0"/>
                            <a:cs typeface="Times New Roman" panose="02020603050405020304" pitchFamily="18" charset="0"/>
                          </a:rPr>
                        </m:ctrlPr>
                      </m:sSupPr>
                      <m:e>
                        <m:r>
                          <a:rPr lang="en-US" altLang="zh-CN" sz="2133" i="1">
                            <a:latin typeface="Cambria Math"/>
                            <a:cs typeface="Times New Roman" panose="02020603050405020304" pitchFamily="18" charset="0"/>
                          </a:rPr>
                          <m:t>𝑠</m:t>
                        </m:r>
                      </m:e>
                      <m:sup>
                        <m:r>
                          <a:rPr lang="en-US" altLang="zh-CN" sz="2133" i="1">
                            <a:latin typeface="Cambria Math"/>
                            <a:cs typeface="Times New Roman" panose="02020603050405020304" pitchFamily="18" charset="0"/>
                          </a:rPr>
                          <m:t>′</m:t>
                        </m:r>
                      </m:sup>
                    </m:sSup>
                  </m:oMath>
                </a14:m>
                <a:r>
                  <a:rPr lang="zh-CN" altLang="en-US" sz="2133" dirty="0">
                    <a:latin typeface="Times New Roman" panose="02020603050405020304" pitchFamily="18" charset="0"/>
                    <a:cs typeface="Times New Roman" panose="02020603050405020304" pitchFamily="18" charset="0"/>
                  </a:rPr>
                  <a:t>时，整盘棋获胜的概率。</a:t>
                </a:r>
                <a:endParaRPr lang="en-US" sz="2133" dirty="0">
                  <a:latin typeface="Times New Roman" panose="02020603050405020304" pitchFamily="18" charset="0"/>
                  <a:cs typeface="Times New Roman" panose="02020603050405020304" pitchFamily="18"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8091056" y="1194973"/>
                <a:ext cx="4100945" cy="4525963"/>
              </a:xfrm>
              <a:blipFill>
                <a:blip r:embed="rId2"/>
                <a:stretch>
                  <a:fillRect t="-1482" r="-446"/>
                </a:stretch>
              </a:blipFill>
            </p:spPr>
            <p:txBody>
              <a:bodyPr/>
              <a:lstStyle/>
              <a:p>
                <a:r>
                  <a:rPr lang="zh-CN" altLang="en-US">
                    <a:noFill/>
                  </a:rPr>
                  <a:t> </a:t>
                </a:r>
              </a:p>
            </p:txBody>
          </p:sp>
        </mc:Fallback>
      </mc:AlternateContent>
      <p:sp>
        <p:nvSpPr>
          <p:cNvPr id="3" name="矩形 2"/>
          <p:cNvSpPr/>
          <p:nvPr/>
        </p:nvSpPr>
        <p:spPr>
          <a:xfrm>
            <a:off x="304801" y="6017078"/>
            <a:ext cx="11692833" cy="748795"/>
          </a:xfrm>
          <a:prstGeom prst="rect">
            <a:avLst/>
          </a:prstGeom>
        </p:spPr>
        <p:txBody>
          <a:bodyPr wrap="square">
            <a:spAutoFit/>
          </a:bodyPr>
          <a:lstStyle/>
          <a:p>
            <a:pPr algn="ctr"/>
            <a:r>
              <a:rPr lang="en-US" altLang="zh-CN" sz="2133" dirty="0">
                <a:latin typeface="Times New Roman" panose="02020603050405020304" pitchFamily="18" charset="0"/>
                <a:cs typeface="Times New Roman" panose="02020603050405020304" pitchFamily="18" charset="0"/>
              </a:rPr>
              <a:t>David Silver, et.al., Mastering the game of Go with Deep Neural Networks and Tree Search, </a:t>
            </a:r>
            <a:r>
              <a:rPr lang="en-US" altLang="zh-CN" sz="2133" b="1" i="1" dirty="0">
                <a:solidFill>
                  <a:srgbClr val="0066CC"/>
                </a:solidFill>
                <a:latin typeface="Times New Roman" panose="02020603050405020304" pitchFamily="18" charset="0"/>
                <a:cs typeface="Times New Roman" panose="02020603050405020304" pitchFamily="18" charset="0"/>
              </a:rPr>
              <a:t>Nature</a:t>
            </a:r>
            <a:r>
              <a:rPr lang="en-US" altLang="zh-CN" sz="2133" dirty="0">
                <a:latin typeface="Times New Roman" panose="02020603050405020304" pitchFamily="18" charset="0"/>
                <a:cs typeface="Times New Roman" panose="02020603050405020304" pitchFamily="18" charset="0"/>
              </a:rPr>
              <a:t>, 529:484-490,2016</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5" y="1057165"/>
            <a:ext cx="8499828" cy="4801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005532" y="325824"/>
            <a:ext cx="2805576" cy="502766"/>
          </a:xfrm>
          <a:prstGeom prst="rect">
            <a:avLst/>
          </a:prstGeom>
        </p:spPr>
        <p:txBody>
          <a:bodyPr wrap="none">
            <a:spAutoFit/>
          </a:bodyPr>
          <a:lstStyle/>
          <a:p>
            <a:r>
              <a:rPr lang="en-US" altLang="zh-CN" sz="2667"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AlphaGo</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算法解读</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0" y="3088623"/>
            <a:ext cx="1250869" cy="707694"/>
          </a:xfrm>
          <a:prstGeom prst="rect">
            <a:avLst/>
          </a:prstGeom>
        </p:spPr>
        <p:txBody>
          <a:bodyPr wrap="square">
            <a:spAutoFit/>
          </a:bodyPr>
          <a:lstStyle/>
          <a:p>
            <a:pPr algn="ctr"/>
            <a:r>
              <a:rPr lang="en-US" altLang="zh-CN" sz="1333"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3000</a:t>
            </a:r>
            <a:r>
              <a:rPr lang="zh-CN" altLang="en-US" sz="1333"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万人类选手对决的局面（图像）</a:t>
            </a:r>
          </a:p>
        </p:txBody>
      </p:sp>
      <p:sp>
        <p:nvSpPr>
          <p:cNvPr id="7" name="矩形 6"/>
          <p:cNvSpPr/>
          <p:nvPr/>
        </p:nvSpPr>
        <p:spPr>
          <a:xfrm>
            <a:off x="2558604" y="3232907"/>
            <a:ext cx="1178165" cy="707694"/>
          </a:xfrm>
          <a:prstGeom prst="rect">
            <a:avLst/>
          </a:prstGeom>
        </p:spPr>
        <p:txBody>
          <a:bodyPr wrap="square">
            <a:spAutoFit/>
          </a:bodyPr>
          <a:lstStyle/>
          <a:p>
            <a:pPr algn="ctr"/>
            <a:r>
              <a:rPr lang="en-US" altLang="zh-CN" sz="1333"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3000</a:t>
            </a:r>
            <a:r>
              <a:rPr lang="zh-CN" altLang="en-US" sz="1333"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万自我博弈局面（图像）</a:t>
            </a:r>
          </a:p>
        </p:txBody>
      </p:sp>
    </p:spTree>
    <p:extLst>
      <p:ext uri="{BB962C8B-B14F-4D97-AF65-F5344CB8AC3E}">
        <p14:creationId xmlns:p14="http://schemas.microsoft.com/office/powerpoint/2010/main" val="3554495625"/>
      </p:ext>
    </p:extLst>
  </p:cSld>
  <p:clrMapOvr>
    <a:masterClrMapping/>
  </p:clrMapOvr>
  <p:transition>
    <p:rand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8136" y="1299360"/>
                <a:ext cx="11684000" cy="4114800"/>
              </a:xfrm>
            </p:spPr>
            <p:txBody>
              <a:bodyPr>
                <a:noAutofit/>
              </a:bodyPr>
              <a:lstStyle/>
              <a:p>
                <a:r>
                  <a:rPr lang="zh-CN" altLang="en-US" sz="2400" b="1" dirty="0">
                    <a:solidFill>
                      <a:srgbClr val="C00000"/>
                    </a:solidFill>
                    <a:latin typeface="Times New Roman" panose="02020603050405020304" pitchFamily="18" charset="0"/>
                    <a:cs typeface="Times New Roman" panose="02020603050405020304" pitchFamily="18" charset="0"/>
                  </a:rPr>
                  <a:t>基于监督学习来先训练策略网络</a:t>
                </a:r>
                <a:endParaRPr lang="en-US" sz="2400" b="1" dirty="0">
                  <a:solidFill>
                    <a:srgbClr val="C00000"/>
                  </a:solidFill>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Idea: perform </a:t>
                </a:r>
                <a:r>
                  <a:rPr lang="en-US" i="1" dirty="0">
                    <a:latin typeface="Times New Roman" panose="02020603050405020304" pitchFamily="18" charset="0"/>
                    <a:cs typeface="Times New Roman" panose="02020603050405020304" pitchFamily="18" charset="0"/>
                  </a:rPr>
                  <a:t>supervised learning</a:t>
                </a:r>
                <a:r>
                  <a:rPr lang="en-US" dirty="0">
                    <a:latin typeface="Times New Roman" panose="02020603050405020304" pitchFamily="18" charset="0"/>
                    <a:cs typeface="Times New Roman" panose="02020603050405020304" pitchFamily="18" charset="0"/>
                  </a:rPr>
                  <a:t> (SL) to predict human moves</a:t>
                </a:r>
              </a:p>
              <a:p>
                <a:pPr lvl="1"/>
                <a:r>
                  <a:rPr lang="en-US" dirty="0">
                    <a:latin typeface="Times New Roman" panose="02020603050405020304" pitchFamily="18" charset="0"/>
                    <a:cs typeface="Times New Roman" panose="02020603050405020304" pitchFamily="18" charset="0"/>
                  </a:rPr>
                  <a:t>Given state </a:t>
                </a:r>
                <a14:m>
                  <m:oMath xmlns:m="http://schemas.openxmlformats.org/officeDocument/2006/math">
                    <m:r>
                      <a:rPr lang="en-US" altLang="zh-CN" i="1">
                        <a:latin typeface="Cambria Math"/>
                        <a:cs typeface="Times New Roman" panose="02020603050405020304" pitchFamily="18" charset="0"/>
                      </a:rPr>
                      <m:t>𝑠</m:t>
                    </m:r>
                  </m:oMath>
                </a14:m>
                <a:r>
                  <a:rPr lang="en-US" dirty="0">
                    <a:latin typeface="Times New Roman" panose="02020603050405020304" pitchFamily="18" charset="0"/>
                    <a:cs typeface="Times New Roman" panose="02020603050405020304" pitchFamily="18" charset="0"/>
                  </a:rPr>
                  <a:t>, predict probability distribution over moves </a:t>
                </a:r>
                <a14:m>
                  <m:oMath xmlns:m="http://schemas.openxmlformats.org/officeDocument/2006/math">
                    <m:r>
                      <a:rPr lang="en-US" altLang="zh-CN" i="1">
                        <a:latin typeface="Cambria Math"/>
                        <a:cs typeface="Times New Roman" panose="02020603050405020304" pitchFamily="18" charset="0"/>
                      </a:rPr>
                      <m:t>𝑎</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a:cs typeface="Times New Roman" panose="02020603050405020304" pitchFamily="18" charset="0"/>
                          </a:rPr>
                          <m:t>𝑝</m:t>
                        </m:r>
                      </m:e>
                      <m:sub>
                        <m:r>
                          <a:rPr lang="zh-CN" altLang="en-US" i="1">
                            <a:latin typeface="Cambria Math"/>
                            <a:cs typeface="Times New Roman" panose="02020603050405020304" pitchFamily="18" charset="0"/>
                          </a:rPr>
                          <m:t>𝜎</m:t>
                        </m:r>
                        <m:r>
                          <a:rPr lang="en-US" altLang="zh-CN" i="1">
                            <a:latin typeface="Cambria Math"/>
                            <a:cs typeface="Times New Roman" panose="02020603050405020304" pitchFamily="18" charset="0"/>
                          </a:rPr>
                          <m:t>,</m:t>
                        </m:r>
                        <m:r>
                          <a:rPr lang="en-US" altLang="zh-CN" i="1">
                            <a:latin typeface="Cambria Math"/>
                            <a:cs typeface="Times New Roman" panose="02020603050405020304" pitchFamily="18" charset="0"/>
                          </a:rPr>
                          <m:t>𝑝</m:t>
                        </m:r>
                      </m:sub>
                    </m:sSub>
                    <m:r>
                      <a:rPr lang="en-US" altLang="zh-CN" i="1">
                        <a:latin typeface="Cambria Math"/>
                        <a:cs typeface="Times New Roman" panose="02020603050405020304" pitchFamily="18" charset="0"/>
                      </a:rPr>
                      <m:t>(</m:t>
                    </m:r>
                    <m:r>
                      <a:rPr lang="en-US" altLang="zh-CN" i="1">
                        <a:latin typeface="Cambria Math"/>
                        <a:cs typeface="Times New Roman" panose="02020603050405020304" pitchFamily="18" charset="0"/>
                      </a:rPr>
                      <m:t>𝑎</m:t>
                    </m:r>
                    <m:r>
                      <a:rPr lang="en-US" altLang="zh-CN" i="1">
                        <a:latin typeface="Cambria Math"/>
                        <a:cs typeface="Times New Roman" panose="02020603050405020304" pitchFamily="18" charset="0"/>
                      </a:rPr>
                      <m:t>|</m:t>
                    </m:r>
                    <m:r>
                      <a:rPr lang="en-US" altLang="zh-CN" i="1">
                        <a:latin typeface="Cambria Math"/>
                        <a:cs typeface="Times New Roman" panose="02020603050405020304" pitchFamily="18" charset="0"/>
                      </a:rPr>
                      <m:t>𝑠</m:t>
                    </m:r>
                    <m:r>
                      <a:rPr lang="en-US" altLang="zh-CN" i="1">
                        <a:latin typeface="Cambria Math"/>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Trained on 30M positions, 57% accuracy on predicting human moves</a:t>
                </a:r>
              </a:p>
              <a:p>
                <a:pPr lvl="1"/>
                <a:r>
                  <a:rPr lang="en-US" dirty="0">
                    <a:latin typeface="Times New Roman" panose="02020603050405020304" pitchFamily="18" charset="0"/>
                    <a:cs typeface="Times New Roman" panose="02020603050405020304" pitchFamily="18" charset="0"/>
                  </a:rPr>
                  <a:t>Also train a smaller, faster</a:t>
                </a:r>
                <a:r>
                  <a:rPr lang="en-US" i="1" dirty="0">
                    <a:latin typeface="Times New Roman" panose="02020603050405020304" pitchFamily="18" charset="0"/>
                    <a:cs typeface="Times New Roman" panose="02020603050405020304" pitchFamily="18" charset="0"/>
                  </a:rPr>
                  <a:t> rollout policy</a:t>
                </a:r>
                <a:r>
                  <a:rPr lang="en-US" dirty="0">
                    <a:latin typeface="Times New Roman" panose="02020603050405020304" pitchFamily="18" charset="0"/>
                    <a:cs typeface="Times New Roman" panose="02020603050405020304" pitchFamily="18" charset="0"/>
                  </a:rPr>
                  <a:t> network (24% accurate)</a:t>
                </a:r>
              </a:p>
              <a:p>
                <a:r>
                  <a:rPr lang="zh-CN" altLang="en-US" sz="2400" b="1" dirty="0">
                    <a:solidFill>
                      <a:srgbClr val="C00000"/>
                    </a:solidFill>
                    <a:latin typeface="Times New Roman" panose="02020603050405020304" pitchFamily="18" charset="0"/>
                    <a:cs typeface="Times New Roman" panose="02020603050405020304" pitchFamily="18" charset="0"/>
                  </a:rPr>
                  <a:t>再基于强化学习来训练策略网络</a:t>
                </a:r>
                <a:endParaRPr lang="en-US" sz="2400" b="1" dirty="0">
                  <a:solidFill>
                    <a:srgbClr val="C00000"/>
                  </a:solidFill>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Idea: fine-tune policy network using </a:t>
                </a:r>
                <a:r>
                  <a:rPr lang="en-US" i="1" dirty="0">
                    <a:latin typeface="Times New Roman" panose="02020603050405020304" pitchFamily="18" charset="0"/>
                    <a:cs typeface="Times New Roman" panose="02020603050405020304" pitchFamily="18" charset="0"/>
                  </a:rPr>
                  <a:t>reinforcement learning</a:t>
                </a:r>
                <a:r>
                  <a:rPr lang="en-US" dirty="0">
                    <a:latin typeface="Times New Roman" panose="02020603050405020304" pitchFamily="18" charset="0"/>
                    <a:cs typeface="Times New Roman" panose="02020603050405020304" pitchFamily="18" charset="0"/>
                  </a:rPr>
                  <a:t> (RL)</a:t>
                </a:r>
              </a:p>
              <a:p>
                <a:pPr lvl="1"/>
                <a:r>
                  <a:rPr lang="en-US" dirty="0">
                    <a:latin typeface="Times New Roman" panose="02020603050405020304" pitchFamily="18" charset="0"/>
                    <a:cs typeface="Times New Roman" panose="02020603050405020304" pitchFamily="18" charset="0"/>
                  </a:rPr>
                  <a:t>Initialize RL network to SL network</a:t>
                </a:r>
              </a:p>
              <a:p>
                <a:pPr lvl="1"/>
                <a:r>
                  <a:rPr lang="en-US" dirty="0">
                    <a:latin typeface="Times New Roman" panose="02020603050405020304" pitchFamily="18" charset="0"/>
                    <a:cs typeface="Times New Roman" panose="02020603050405020304" pitchFamily="18" charset="0"/>
                  </a:rPr>
                  <a:t>Play two snapshots of the network against each other, update parameters to maximize expected final outcome</a:t>
                </a:r>
              </a:p>
              <a:p>
                <a:pPr lvl="1"/>
                <a:r>
                  <a:rPr lang="en-US" dirty="0">
                    <a:latin typeface="Times New Roman" panose="02020603050405020304" pitchFamily="18" charset="0"/>
                    <a:cs typeface="Times New Roman" panose="02020603050405020304" pitchFamily="18" charset="0"/>
                  </a:rPr>
                  <a:t>RL network wins against SL network 80% of the time, wins against open-source </a:t>
                </a:r>
                <a:r>
                  <a:rPr lang="en-US" dirty="0" err="1">
                    <a:latin typeface="Times New Roman" panose="02020603050405020304" pitchFamily="18" charset="0"/>
                    <a:cs typeface="Times New Roman" panose="02020603050405020304" pitchFamily="18" charset="0"/>
                  </a:rPr>
                  <a:t>Pachi</a:t>
                </a:r>
                <a:r>
                  <a:rPr lang="en-US" dirty="0">
                    <a:latin typeface="Times New Roman" panose="02020603050405020304" pitchFamily="18" charset="0"/>
                    <a:cs typeface="Times New Roman" panose="02020603050405020304" pitchFamily="18" charset="0"/>
                  </a:rPr>
                  <a:t> Go program 85% of the time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8136" y="1299360"/>
                <a:ext cx="11684000" cy="4114800"/>
              </a:xfrm>
              <a:blipFill>
                <a:blip r:embed="rId2"/>
                <a:stretch>
                  <a:fillRect l="-678" t="-1926" b="-17778"/>
                </a:stretch>
              </a:blipFill>
            </p:spPr>
            <p:txBody>
              <a:bodyPr/>
              <a:lstStyle/>
              <a:p>
                <a:r>
                  <a:rPr lang="zh-CN" altLang="en-US">
                    <a:noFill/>
                  </a:rPr>
                  <a:t> </a:t>
                </a:r>
              </a:p>
            </p:txBody>
          </p:sp>
        </mc:Fallback>
      </mc:AlternateContent>
      <p:sp>
        <p:nvSpPr>
          <p:cNvPr id="5" name="矩形 4"/>
          <p:cNvSpPr/>
          <p:nvPr/>
        </p:nvSpPr>
        <p:spPr>
          <a:xfrm>
            <a:off x="1005533" y="325824"/>
            <a:ext cx="5537093" cy="502766"/>
          </a:xfrm>
          <a:prstGeom prst="rect">
            <a:avLst/>
          </a:prstGeom>
        </p:spPr>
        <p:txBody>
          <a:bodyPr wrap="none">
            <a:spAutoFit/>
          </a:bodyPr>
          <a:lstStyle/>
          <a:p>
            <a:r>
              <a:rPr lang="en-US" altLang="zh-CN" sz="2667"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AlphaGo</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算法解读：策略网络的训练</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90842692"/>
      </p:ext>
    </p:extLst>
  </p:cSld>
  <p:clrMapOvr>
    <a:masterClrMapping/>
  </p:clrMapOvr>
  <p:transition>
    <p:rand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600201"/>
                <a:ext cx="10972800" cy="4114800"/>
              </a:xfrm>
            </p:spPr>
            <p:txBody>
              <a:bodyPr>
                <a:normAutofit/>
              </a:bodyPr>
              <a:lstStyle/>
              <a:p>
                <a:r>
                  <a:rPr lang="en-US" sz="3200" dirty="0">
                    <a:latin typeface="Times New Roman" panose="02020603050405020304" pitchFamily="18" charset="0"/>
                    <a:cs typeface="Times New Roman" panose="02020603050405020304" pitchFamily="18" charset="0"/>
                  </a:rPr>
                  <a:t>Value network</a:t>
                </a:r>
              </a:p>
              <a:p>
                <a:pPr lvl="1"/>
                <a:r>
                  <a:rPr lang="en-US" sz="2667" dirty="0">
                    <a:latin typeface="Times New Roman" panose="02020603050405020304" pitchFamily="18" charset="0"/>
                    <a:cs typeface="Times New Roman" panose="02020603050405020304" pitchFamily="18" charset="0"/>
                  </a:rPr>
                  <a:t>Idea: train network for position evaluation</a:t>
                </a:r>
              </a:p>
              <a:p>
                <a:pPr lvl="1"/>
                <a:r>
                  <a:rPr lang="en-US" sz="2667" dirty="0">
                    <a:latin typeface="Times New Roman" panose="02020603050405020304" pitchFamily="18" charset="0"/>
                    <a:cs typeface="Times New Roman" panose="02020603050405020304" pitchFamily="18" charset="0"/>
                  </a:rPr>
                  <a:t>Given state </a:t>
                </a:r>
                <a14:m>
                  <m:oMath xmlns:m="http://schemas.openxmlformats.org/officeDocument/2006/math">
                    <m:sSup>
                      <m:sSupPr>
                        <m:ctrlPr>
                          <a:rPr lang="en-US" altLang="zh-CN" sz="2667" i="1">
                            <a:latin typeface="Cambria Math" panose="02040503050406030204" pitchFamily="18" charset="0"/>
                            <a:cs typeface="Times New Roman" panose="02020603050405020304" pitchFamily="18" charset="0"/>
                          </a:rPr>
                        </m:ctrlPr>
                      </m:sSupPr>
                      <m:e>
                        <m:r>
                          <a:rPr lang="en-US" altLang="zh-CN" sz="2667" i="1">
                            <a:latin typeface="Cambria Math"/>
                            <a:cs typeface="Times New Roman" panose="02020603050405020304" pitchFamily="18" charset="0"/>
                          </a:rPr>
                          <m:t>𝑠</m:t>
                        </m:r>
                      </m:e>
                      <m:sup>
                        <m:r>
                          <a:rPr lang="en-US" altLang="zh-CN" sz="2667" i="1">
                            <a:latin typeface="Cambria Math"/>
                            <a:cs typeface="Times New Roman" panose="02020603050405020304" pitchFamily="18" charset="0"/>
                          </a:rPr>
                          <m:t>′</m:t>
                        </m:r>
                      </m:sup>
                    </m:sSup>
                  </m:oMath>
                </a14:m>
                <a:r>
                  <a:rPr lang="en-US" sz="2667" dirty="0">
                    <a:latin typeface="Times New Roman" panose="02020603050405020304" pitchFamily="18" charset="0"/>
                    <a:cs typeface="Times New Roman" panose="02020603050405020304" pitchFamily="18" charset="0"/>
                  </a:rPr>
                  <a:t>, estimate</a:t>
                </a:r>
                <a:r>
                  <a:rPr lang="en-US" altLang="zh-CN" sz="2667" dirty="0">
                    <a:cs typeface="Times New Roman" panose="02020603050405020304" pitchFamily="18" charset="0"/>
                  </a:rPr>
                  <a:t> </a:t>
                </a:r>
                <a14:m>
                  <m:oMath xmlns:m="http://schemas.openxmlformats.org/officeDocument/2006/math">
                    <m:sSub>
                      <m:sSubPr>
                        <m:ctrlPr>
                          <a:rPr lang="en-US" altLang="zh-CN" sz="2667" i="1">
                            <a:latin typeface="Cambria Math" panose="02040503050406030204" pitchFamily="18" charset="0"/>
                            <a:cs typeface="Times New Roman" panose="02020603050405020304" pitchFamily="18" charset="0"/>
                          </a:rPr>
                        </m:ctrlPr>
                      </m:sSubPr>
                      <m:e>
                        <m:r>
                          <a:rPr lang="en-US" altLang="zh-CN" sz="2667" i="1">
                            <a:latin typeface="Cambria Math"/>
                            <a:cs typeface="Times New Roman" panose="02020603050405020304" pitchFamily="18" charset="0"/>
                          </a:rPr>
                          <m:t>𝑣</m:t>
                        </m:r>
                      </m:e>
                      <m:sub>
                        <m:r>
                          <a:rPr lang="zh-CN" altLang="en-US" sz="2667" i="1">
                            <a:latin typeface="Cambria Math"/>
                            <a:cs typeface="Times New Roman" panose="02020603050405020304" pitchFamily="18" charset="0"/>
                          </a:rPr>
                          <m:t>𝜃</m:t>
                        </m:r>
                      </m:sub>
                    </m:sSub>
                    <m:r>
                      <a:rPr lang="en-US" altLang="zh-CN" sz="2667" i="1">
                        <a:latin typeface="Cambria Math"/>
                        <a:cs typeface="Times New Roman" panose="02020603050405020304" pitchFamily="18" charset="0"/>
                      </a:rPr>
                      <m:t>(</m:t>
                    </m:r>
                    <m:sSup>
                      <m:sSupPr>
                        <m:ctrlPr>
                          <a:rPr lang="en-US" altLang="zh-CN" sz="2667" i="1">
                            <a:latin typeface="Cambria Math" panose="02040503050406030204" pitchFamily="18" charset="0"/>
                            <a:cs typeface="Times New Roman" panose="02020603050405020304" pitchFamily="18" charset="0"/>
                          </a:rPr>
                        </m:ctrlPr>
                      </m:sSupPr>
                      <m:e>
                        <m:r>
                          <a:rPr lang="en-US" altLang="zh-CN" sz="2667" i="1">
                            <a:latin typeface="Cambria Math"/>
                            <a:cs typeface="Times New Roman" panose="02020603050405020304" pitchFamily="18" charset="0"/>
                          </a:rPr>
                          <m:t>𝑠</m:t>
                        </m:r>
                      </m:e>
                      <m:sup>
                        <m:r>
                          <a:rPr lang="en-US" altLang="zh-CN" sz="2667" i="1">
                            <a:latin typeface="Cambria Math"/>
                            <a:cs typeface="Times New Roman" panose="02020603050405020304" pitchFamily="18" charset="0"/>
                          </a:rPr>
                          <m:t>′</m:t>
                        </m:r>
                      </m:sup>
                    </m:sSup>
                    <m:r>
                      <a:rPr lang="en-US" altLang="zh-CN" sz="2667" i="1">
                        <a:latin typeface="Cambria Math"/>
                        <a:cs typeface="Times New Roman" panose="02020603050405020304" pitchFamily="18" charset="0"/>
                      </a:rPr>
                      <m:t>)</m:t>
                    </m:r>
                  </m:oMath>
                </a14:m>
                <a:r>
                  <a:rPr lang="en-US" sz="2667" dirty="0">
                    <a:latin typeface="Times New Roman" panose="02020603050405020304" pitchFamily="18" charset="0"/>
                    <a:cs typeface="Times New Roman" panose="02020603050405020304" pitchFamily="18" charset="0"/>
                  </a:rPr>
                  <a:t>, expected outcome of play starting with position s and following the learned policy for both players</a:t>
                </a:r>
              </a:p>
              <a:p>
                <a:pPr lvl="1"/>
                <a:r>
                  <a:rPr lang="en-US" sz="2667" dirty="0">
                    <a:latin typeface="Times New Roman" panose="02020603050405020304" pitchFamily="18" charset="0"/>
                    <a:cs typeface="Times New Roman" panose="02020603050405020304" pitchFamily="18" charset="0"/>
                  </a:rPr>
                  <a:t>Train network by minimizing mean squared error between actual and predicted outcome</a:t>
                </a:r>
              </a:p>
              <a:p>
                <a:pPr lvl="1"/>
                <a:r>
                  <a:rPr lang="en-US" sz="2667" dirty="0">
                    <a:latin typeface="Times New Roman" panose="02020603050405020304" pitchFamily="18" charset="0"/>
                    <a:cs typeface="Times New Roman" panose="02020603050405020304" pitchFamily="18" charset="0"/>
                  </a:rPr>
                  <a:t>Trained on 30M positions sampled from different self-play games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600201"/>
                <a:ext cx="10972800" cy="4114800"/>
              </a:xfrm>
              <a:blipFill>
                <a:blip r:embed="rId2"/>
                <a:stretch>
                  <a:fillRect l="-1278" t="-3259"/>
                </a:stretch>
              </a:blipFill>
            </p:spPr>
            <p:txBody>
              <a:bodyPr/>
              <a:lstStyle/>
              <a:p>
                <a:r>
                  <a:rPr lang="zh-CN" altLang="en-US">
                    <a:noFill/>
                  </a:rPr>
                  <a:t> </a:t>
                </a:r>
              </a:p>
            </p:txBody>
          </p:sp>
        </mc:Fallback>
      </mc:AlternateContent>
      <p:sp>
        <p:nvSpPr>
          <p:cNvPr id="5" name="矩形 4"/>
          <p:cNvSpPr/>
          <p:nvPr/>
        </p:nvSpPr>
        <p:spPr>
          <a:xfrm>
            <a:off x="1005533" y="325824"/>
            <a:ext cx="5537093" cy="502766"/>
          </a:xfrm>
          <a:prstGeom prst="rect">
            <a:avLst/>
          </a:prstGeom>
        </p:spPr>
        <p:txBody>
          <a:bodyPr wrap="none">
            <a:spAutoFit/>
          </a:bodyPr>
          <a:lstStyle/>
          <a:p>
            <a:r>
              <a:rPr lang="en-US" altLang="zh-CN" sz="2667"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AlphaGo</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算法解读：价值网络的训练</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14883290"/>
      </p:ext>
    </p:extLst>
  </p:cSld>
  <p:clrMapOvr>
    <a:masterClrMapping/>
  </p:clrMapOvr>
  <p:transition>
    <p:rand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591931" y="1431379"/>
                <a:ext cx="10826475" cy="1323632"/>
              </a:xfrm>
              <a:prstGeom prst="rect">
                <a:avLst/>
              </a:prstGeom>
            </p:spPr>
            <p:txBody>
              <a:bodyPr wrap="square">
                <a:spAutoFit/>
              </a:bodyPr>
              <a:lstStyle/>
              <a:p>
                <a:pPr algn="just"/>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在通过深度学习得到的策略网络和价值网络帮助之下，如下完成棋局局面的选择和搜索。给定节点</a:t>
                </a:r>
                <a14:m>
                  <m:oMath xmlns:m="http://schemas.openxmlformats.org/officeDocument/2006/math">
                    <m:sSub>
                      <m:sSubPr>
                        <m:ctrlPr>
                          <a:rPr lang="en-US" altLang="zh-CN" sz="2667"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667" i="1">
                            <a:latin typeface="Cambria Math"/>
                            <a:ea typeface="黑体" panose="02010609060101010101" pitchFamily="49" charset="-122"/>
                            <a:cs typeface="Times New Roman" panose="02020603050405020304" pitchFamily="18" charset="0"/>
                          </a:rPr>
                          <m:t>𝑣</m:t>
                        </m:r>
                      </m:e>
                      <m:sub>
                        <m:r>
                          <a:rPr lang="en-US" altLang="zh-CN" sz="2667" i="1">
                            <a:latin typeface="Cambria Math"/>
                            <a:ea typeface="黑体" panose="02010609060101010101" pitchFamily="49" charset="-122"/>
                            <a:cs typeface="Times New Roman" panose="02020603050405020304" pitchFamily="18" charset="0"/>
                          </a:rPr>
                          <m:t>0</m:t>
                        </m:r>
                      </m:sub>
                    </m:sSub>
                  </m:oMath>
                </a14:m>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，将具有如下最大值的节点</a:t>
                </a:r>
                <a14:m>
                  <m:oMath xmlns:m="http://schemas.openxmlformats.org/officeDocument/2006/math">
                    <m:r>
                      <a:rPr lang="en-US" altLang="zh-CN" sz="2667" i="1">
                        <a:latin typeface="Cambria Math"/>
                        <a:ea typeface="黑体" panose="02010609060101010101" pitchFamily="49" charset="-122"/>
                        <a:cs typeface="Times New Roman" panose="02020603050405020304" pitchFamily="18" charset="0"/>
                      </a:rPr>
                      <m:t>𝑣</m:t>
                    </m:r>
                  </m:oMath>
                </a14:m>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选择作为</a:t>
                </a:r>
                <a14:m>
                  <m:oMath xmlns:m="http://schemas.openxmlformats.org/officeDocument/2006/math">
                    <m:sSub>
                      <m:sSubPr>
                        <m:ctrlPr>
                          <a:rPr lang="en-US" altLang="zh-CN" sz="2667"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667" i="1">
                            <a:latin typeface="Cambria Math"/>
                            <a:ea typeface="黑体" panose="02010609060101010101" pitchFamily="49" charset="-122"/>
                            <a:cs typeface="Times New Roman" panose="02020603050405020304" pitchFamily="18" charset="0"/>
                          </a:rPr>
                          <m:t>𝑣</m:t>
                        </m:r>
                      </m:e>
                      <m:sub>
                        <m:r>
                          <a:rPr lang="en-US" altLang="zh-CN" sz="2667" i="1">
                            <a:latin typeface="Cambria Math"/>
                            <a:ea typeface="黑体" panose="02010609060101010101" pitchFamily="49" charset="-122"/>
                            <a:cs typeface="Times New Roman" panose="02020603050405020304" pitchFamily="18" charset="0"/>
                          </a:rPr>
                          <m:t>0</m:t>
                        </m:r>
                      </m:sub>
                    </m:sSub>
                  </m:oMath>
                </a14:m>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的后续节点</a:t>
                </a:r>
              </a:p>
            </p:txBody>
          </p:sp>
        </mc:Choice>
        <mc:Fallback xmlns="">
          <p:sp>
            <p:nvSpPr>
              <p:cNvPr id="5" name="矩形 4"/>
              <p:cNvSpPr>
                <a:spLocks noRot="1" noChangeAspect="1" noMove="1" noResize="1" noEditPoints="1" noAdjustHandles="1" noChangeArrowheads="1" noChangeShapeType="1" noTextEdit="1"/>
              </p:cNvSpPr>
              <p:nvPr/>
            </p:nvSpPr>
            <p:spPr>
              <a:xfrm>
                <a:off x="591931" y="1431379"/>
                <a:ext cx="10826475" cy="1323632"/>
              </a:xfrm>
              <a:prstGeom prst="rect">
                <a:avLst/>
              </a:prstGeom>
              <a:blipFill>
                <a:blip r:embed="rId2"/>
                <a:stretch>
                  <a:fillRect l="-1070" t="-4608" r="-1070" b="-10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657157" y="3144056"/>
                <a:ext cx="1924629"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黑体" pitchFamily="49" charset="-122"/>
                            </a:rPr>
                          </m:ctrlPr>
                        </m:fPr>
                        <m:num>
                          <m:r>
                            <a:rPr lang="en-US" altLang="zh-CN" b="0" i="1" smtClean="0">
                              <a:latin typeface="Cambria Math"/>
                              <a:ea typeface="黑体" pitchFamily="49" charset="-122"/>
                            </a:rPr>
                            <m:t>𝑄</m:t>
                          </m:r>
                          <m:r>
                            <a:rPr lang="en-US" altLang="zh-CN" b="0" i="1" smtClean="0">
                              <a:latin typeface="Cambria Math"/>
                              <a:ea typeface="黑体" pitchFamily="49" charset="-122"/>
                            </a:rPr>
                            <m:t>(</m:t>
                          </m:r>
                          <m:r>
                            <a:rPr lang="en-US" altLang="zh-CN" b="0" i="1" smtClean="0">
                              <a:latin typeface="Cambria Math"/>
                              <a:ea typeface="黑体" pitchFamily="49" charset="-122"/>
                            </a:rPr>
                            <m:t>𝑣</m:t>
                          </m:r>
                          <m:r>
                            <a:rPr lang="en-US" altLang="zh-CN" b="0" i="1" smtClean="0">
                              <a:latin typeface="Cambria Math"/>
                              <a:ea typeface="黑体" pitchFamily="49" charset="-122"/>
                            </a:rPr>
                            <m:t>)</m:t>
                          </m:r>
                        </m:num>
                        <m:den>
                          <m:r>
                            <a:rPr lang="en-US" altLang="zh-CN" b="0" i="1" smtClean="0">
                              <a:latin typeface="Cambria Math"/>
                              <a:ea typeface="黑体" pitchFamily="49" charset="-122"/>
                            </a:rPr>
                            <m:t>𝑁</m:t>
                          </m:r>
                          <m:r>
                            <a:rPr lang="en-US" altLang="zh-CN" b="0" i="1" smtClean="0">
                              <a:latin typeface="Cambria Math"/>
                              <a:ea typeface="黑体" pitchFamily="49" charset="-122"/>
                            </a:rPr>
                            <m:t>(</m:t>
                          </m:r>
                          <m:r>
                            <a:rPr lang="en-US" altLang="zh-CN" b="0" i="1" smtClean="0">
                              <a:latin typeface="Cambria Math"/>
                              <a:ea typeface="黑体" pitchFamily="49" charset="-122"/>
                            </a:rPr>
                            <m:t>𝑣</m:t>
                          </m:r>
                          <m:r>
                            <a:rPr lang="en-US" altLang="zh-CN" b="0" i="1" smtClean="0">
                              <a:latin typeface="Cambria Math"/>
                              <a:ea typeface="黑体" pitchFamily="49" charset="-122"/>
                            </a:rPr>
                            <m:t>)</m:t>
                          </m:r>
                        </m:den>
                      </m:f>
                      <m:r>
                        <a:rPr lang="en-US" altLang="zh-CN" i="1" smtClean="0">
                          <a:latin typeface="Cambria Math"/>
                          <a:ea typeface="Cambria Math"/>
                        </a:rPr>
                        <m:t>+</m:t>
                      </m:r>
                      <m:f>
                        <m:fPr>
                          <m:ctrlPr>
                            <a:rPr lang="en-US" altLang="zh-CN" i="1" smtClean="0">
                              <a:latin typeface="Cambria Math" panose="02040503050406030204" pitchFamily="18" charset="0"/>
                              <a:ea typeface="Cambria Math"/>
                            </a:rPr>
                          </m:ctrlPr>
                        </m:fPr>
                        <m:num>
                          <m:r>
                            <a:rPr lang="en-US" altLang="zh-CN" b="0" i="1" smtClean="0">
                              <a:latin typeface="Cambria Math"/>
                              <a:ea typeface="Cambria Math"/>
                            </a:rPr>
                            <m:t>𝑃</m:t>
                          </m:r>
                          <m:r>
                            <a:rPr lang="en-US" altLang="zh-CN" b="0" i="1" smtClean="0">
                              <a:latin typeface="Cambria Math"/>
                              <a:ea typeface="Cambria Math"/>
                            </a:rPr>
                            <m:t>(</m:t>
                          </m:r>
                          <m:r>
                            <a:rPr lang="en-US" altLang="zh-CN" b="0" i="1" smtClean="0">
                              <a:latin typeface="Cambria Math"/>
                              <a:ea typeface="Cambria Math"/>
                            </a:rPr>
                            <m:t>𝑣</m:t>
                          </m:r>
                          <m:r>
                            <a:rPr lang="en-US" altLang="zh-CN" b="0" i="1" smtClean="0">
                              <a:latin typeface="Cambria Math"/>
                              <a:ea typeface="Cambria Math"/>
                            </a:rPr>
                            <m:t>|</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𝑣</m:t>
                              </m:r>
                            </m:e>
                            <m:sub>
                              <m:r>
                                <a:rPr lang="en-US" altLang="zh-CN" b="0" i="1" smtClean="0">
                                  <a:latin typeface="Cambria Math"/>
                                  <a:ea typeface="Cambria Math"/>
                                </a:rPr>
                                <m:t>0</m:t>
                              </m:r>
                            </m:sub>
                          </m:sSub>
                          <m:r>
                            <a:rPr lang="en-US" altLang="zh-CN" b="0" i="1" smtClean="0">
                              <a:latin typeface="Cambria Math"/>
                              <a:ea typeface="Cambria Math"/>
                            </a:rPr>
                            <m:t>)</m:t>
                          </m:r>
                        </m:num>
                        <m:den>
                          <m:r>
                            <a:rPr lang="en-US" altLang="zh-CN" b="0" i="1" smtClean="0">
                              <a:latin typeface="Cambria Math"/>
                              <a:ea typeface="Cambria Math"/>
                            </a:rPr>
                            <m:t>1+</m:t>
                          </m:r>
                          <m:r>
                            <a:rPr lang="en-US" altLang="zh-CN" b="0" i="1" smtClean="0">
                              <a:latin typeface="Cambria Math"/>
                              <a:ea typeface="Cambria Math"/>
                            </a:rPr>
                            <m:t>𝑁</m:t>
                          </m:r>
                          <m:r>
                            <a:rPr lang="en-US" altLang="zh-CN" b="0" i="1" smtClean="0">
                              <a:latin typeface="Cambria Math"/>
                              <a:ea typeface="Cambria Math"/>
                            </a:rPr>
                            <m:t>(</m:t>
                          </m:r>
                          <m:r>
                            <a:rPr lang="en-US" altLang="zh-CN" b="0" i="1" smtClean="0">
                              <a:latin typeface="Cambria Math"/>
                              <a:ea typeface="Cambria Math"/>
                            </a:rPr>
                            <m:t>𝑣</m:t>
                          </m:r>
                          <m:r>
                            <a:rPr lang="en-US" altLang="zh-CN" b="0" i="1" smtClean="0">
                              <a:latin typeface="Cambria Math"/>
                              <a:ea typeface="Cambria Math"/>
                            </a:rPr>
                            <m:t>)</m:t>
                          </m:r>
                        </m:den>
                      </m:f>
                    </m:oMath>
                  </m:oMathPara>
                </a14:m>
                <a:endParaRPr lang="zh-CN" altLang="en-US" dirty="0" smtClean="0">
                  <a:ea typeface="黑体" pitchFamily="49"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657157" y="3144056"/>
                <a:ext cx="1924629" cy="6690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95131" y="4459907"/>
                <a:ext cx="10826475" cy="923330"/>
              </a:xfrm>
              <a:prstGeom prst="rect">
                <a:avLst/>
              </a:prstGeom>
            </p:spPr>
            <p:txBody>
              <a:bodyPr wrap="square">
                <a:spAutoFit/>
              </a:bodyPr>
              <a:lstStyle/>
              <a:p>
                <a:pPr marL="380990" indent="-380990" algn="just">
                  <a:buFont typeface="Wingdings" panose="05000000000000000000" pitchFamily="2" charset="2"/>
                  <a:buChar char="l"/>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这里</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𝑃</m:t>
                    </m:r>
                    <m:r>
                      <a:rPr lang="en-US" altLang="zh-CN" b="0" i="1" smtClean="0">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𝑣</m:t>
                    </m:r>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𝑣</m:t>
                        </m:r>
                      </m:e>
                      <m:sub>
                        <m:r>
                          <a:rPr lang="en-US" altLang="zh-CN" b="0" i="1" smtClean="0">
                            <a:latin typeface="Cambria Math"/>
                            <a:ea typeface="黑体" panose="02010609060101010101" pitchFamily="49" charset="-122"/>
                            <a:cs typeface="Times New Roman" panose="02020603050405020304" pitchFamily="18" charset="0"/>
                          </a:rPr>
                          <m:t>0</m:t>
                        </m:r>
                      </m:sub>
                    </m:sSub>
                    <m:r>
                      <a:rPr lang="en-US" altLang="zh-CN" b="0" i="1" smtClean="0">
                        <a:latin typeface="Cambria Math"/>
                        <a:ea typeface="黑体" panose="02010609060101010101" pitchFamily="49" charset="-122"/>
                        <a:cs typeface="Times New Roman" panose="02020603050405020304" pitchFamily="18" charset="0"/>
                      </a:rPr>
                      <m:t>)</m:t>
                    </m:r>
                    <m:r>
                      <a:rPr lang="el-GR" altLang="zh-CN" i="1" smtClean="0">
                        <a:latin typeface="Cambria Math"/>
                        <a:ea typeface="黑体" panose="02010609060101010101" pitchFamily="49" charset="-122"/>
                        <a:cs typeface="Times New Roman" panose="02020603050405020304" pitchFamily="18" charset="0"/>
                      </a:rPr>
                      <m:t> </m:t>
                    </m:r>
                  </m:oMath>
                </a14:m>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的值由策略网络计算得到。</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在模拟策略</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阶段</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(default policy)</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smtClean="0">
                    <a:latin typeface="Times New Roman" panose="02020603050405020304" pitchFamily="18" charset="0"/>
                    <a:ea typeface="黑体" panose="02010609060101010101" pitchFamily="49" charset="-122"/>
                    <a:cs typeface="Times New Roman" panose="02020603050405020304" pitchFamily="18" charset="0"/>
                  </a:rPr>
                  <a:t>AlphaGo</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不仅考虑仿真结果，而且考虑价值网络计算结果。</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策略网络和价值网络</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是离线训练得到的。</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795131" y="4459907"/>
                <a:ext cx="10826475" cy="923330"/>
              </a:xfrm>
              <a:prstGeom prst="rect">
                <a:avLst/>
              </a:prstGeom>
              <a:blipFill>
                <a:blip r:embed="rId4"/>
                <a:stretch>
                  <a:fillRect l="-338" t="-5298" b="-8609"/>
                </a:stretch>
              </a:blipFill>
            </p:spPr>
            <p:txBody>
              <a:bodyPr/>
              <a:lstStyle/>
              <a:p>
                <a:r>
                  <a:rPr lang="zh-CN" altLang="en-US">
                    <a:noFill/>
                  </a:rPr>
                  <a:t> </a:t>
                </a:r>
              </a:p>
            </p:txBody>
          </p:sp>
        </mc:Fallback>
      </mc:AlternateContent>
      <p:sp>
        <p:nvSpPr>
          <p:cNvPr id="9" name="矩形 8"/>
          <p:cNvSpPr/>
          <p:nvPr/>
        </p:nvSpPr>
        <p:spPr>
          <a:xfrm>
            <a:off x="1005532" y="325824"/>
            <a:ext cx="9975808" cy="502766"/>
          </a:xfrm>
          <a:prstGeom prst="rect">
            <a:avLst/>
          </a:prstGeom>
        </p:spPr>
        <p:txBody>
          <a:bodyPr wrap="none">
            <a:spAutoFit/>
          </a:bodyPr>
          <a:lstStyle/>
          <a:p>
            <a:r>
              <a:rPr lang="en-US" altLang="zh-CN" sz="2667"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AlphaGo</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算法解读：蒙特卡洛树搜索中融入了策略网络和价值网络</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98111927"/>
      </p:ext>
    </p:extLst>
  </p:cSld>
  <p:clrMapOvr>
    <a:masterClrMapping/>
  </p:clrMapOvr>
  <p:transition>
    <p:random/>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9-21 at 1.07.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2141"/>
            <a:ext cx="12192000" cy="3764777"/>
          </a:xfrm>
          <a:prstGeom prst="rect">
            <a:avLst/>
          </a:prstGeom>
        </p:spPr>
      </p:pic>
      <p:sp>
        <p:nvSpPr>
          <p:cNvPr id="10" name="矩形 9"/>
          <p:cNvSpPr/>
          <p:nvPr/>
        </p:nvSpPr>
        <p:spPr>
          <a:xfrm>
            <a:off x="1005532" y="325824"/>
            <a:ext cx="9975808" cy="502766"/>
          </a:xfrm>
          <a:prstGeom prst="rect">
            <a:avLst/>
          </a:prstGeom>
        </p:spPr>
        <p:txBody>
          <a:bodyPr wrap="none">
            <a:spAutoFit/>
          </a:bodyPr>
          <a:lstStyle/>
          <a:p>
            <a:r>
              <a:rPr lang="en-US" altLang="zh-CN" sz="2667"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AlphaGo</a:t>
            </a:r>
            <a:r>
              <a:rPr lang="zh-CN" altLang="en-US" sz="2667"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算法解读：蒙特卡洛树搜索中融入了策略网络和价值网络</a:t>
            </a:r>
            <a:endParaRPr lang="zh-CN" altLang="en-US" sz="2667"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3" name="组合 12"/>
          <p:cNvGrpSpPr/>
          <p:nvPr/>
        </p:nvGrpSpPr>
        <p:grpSpPr>
          <a:xfrm>
            <a:off x="337707" y="4951398"/>
            <a:ext cx="11125940" cy="1654368"/>
            <a:chOff x="253280" y="3713548"/>
            <a:chExt cx="8344455" cy="1240776"/>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0" y="4171084"/>
              <a:ext cx="248602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63" y="3858949"/>
              <a:ext cx="26860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2343" y="4171084"/>
              <a:ext cx="17907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9"/>
            <p:cNvSpPr>
              <a:spLocks noChangeArrowheads="1"/>
            </p:cNvSpPr>
            <p:nvPr/>
          </p:nvSpPr>
          <p:spPr bwMode="auto">
            <a:xfrm>
              <a:off x="7110446" y="3713548"/>
              <a:ext cx="1487289" cy="290801"/>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glow>
                <a:srgbClr val="FFFFFF"/>
              </a:glow>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457189" indent="-457189" algn="ctr" defTabSz="1219170">
                <a:lnSpc>
                  <a:spcPct val="90000"/>
                </a:lnSpc>
                <a:spcBef>
                  <a:spcPct val="20000"/>
                </a:spcBef>
                <a:buClr>
                  <a:srgbClr val="808080"/>
                </a:buClr>
                <a:buSzPct val="75000"/>
                <a:defRPr/>
              </a:pPr>
              <a:r>
                <a:rPr lang="zh-CN" altLang="en-US" sz="2133" b="1" kern="0" dirty="0">
                  <a:solidFill>
                    <a:srgbClr val="C00000"/>
                  </a:solidFill>
                  <a:latin typeface="Times New Roman" pitchFamily="18" charset="0"/>
                  <a:ea typeface="黑体" pitchFamily="49" charset="-122"/>
                  <a:cs typeface="Times New Roman" pitchFamily="18" charset="0"/>
                </a:rPr>
                <a:t>策略网络计算</a:t>
              </a:r>
            </a:p>
          </p:txBody>
        </p:sp>
        <p:cxnSp>
          <p:nvCxnSpPr>
            <p:cNvPr id="12" name="直接箭头连接符 11"/>
            <p:cNvCxnSpPr/>
            <p:nvPr/>
          </p:nvCxnSpPr>
          <p:spPr>
            <a:xfrm flipH="1">
              <a:off x="7635834" y="4029765"/>
              <a:ext cx="337209" cy="2928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19"/>
            <p:cNvSpPr>
              <a:spLocks noChangeArrowheads="1"/>
            </p:cNvSpPr>
            <p:nvPr/>
          </p:nvSpPr>
          <p:spPr bwMode="auto">
            <a:xfrm>
              <a:off x="4957544" y="3865948"/>
              <a:ext cx="1526384" cy="290801"/>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glow>
                <a:srgbClr val="FFFFFF"/>
              </a:glow>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457189" indent="-457189" algn="ctr" defTabSz="1219170">
                <a:lnSpc>
                  <a:spcPct val="90000"/>
                </a:lnSpc>
                <a:spcBef>
                  <a:spcPct val="20000"/>
                </a:spcBef>
                <a:buClr>
                  <a:srgbClr val="808080"/>
                </a:buClr>
                <a:buSzPct val="75000"/>
                <a:defRPr/>
              </a:pPr>
              <a:r>
                <a:rPr lang="zh-CN" altLang="en-US" sz="2133" b="1" kern="0" dirty="0">
                  <a:solidFill>
                    <a:srgbClr val="C00000"/>
                  </a:solidFill>
                  <a:latin typeface="Times New Roman" pitchFamily="18" charset="0"/>
                  <a:ea typeface="黑体" pitchFamily="49" charset="-122"/>
                  <a:cs typeface="Times New Roman" pitchFamily="18" charset="0"/>
                </a:rPr>
                <a:t>价值网络计算</a:t>
              </a:r>
            </a:p>
          </p:txBody>
        </p:sp>
        <p:cxnSp>
          <p:nvCxnSpPr>
            <p:cNvPr id="19" name="直接箭头连接符 18"/>
            <p:cNvCxnSpPr/>
            <p:nvPr/>
          </p:nvCxnSpPr>
          <p:spPr>
            <a:xfrm flipH="1">
              <a:off x="5401604" y="4183031"/>
              <a:ext cx="337209" cy="2928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7097918"/>
      </p:ext>
    </p:extLst>
  </p:cSld>
  <p:clrMapOvr>
    <a:masterClrMapping/>
  </p:clrMapOvr>
  <p:transition>
    <p:random/>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21 at 1.2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0549"/>
            <a:ext cx="12192000" cy="4633051"/>
          </a:xfrm>
          <a:prstGeom prst="rect">
            <a:avLst/>
          </a:prstGeom>
        </p:spPr>
      </p:pic>
      <p:sp>
        <p:nvSpPr>
          <p:cNvPr id="5" name="矩形 4"/>
          <p:cNvSpPr/>
          <p:nvPr/>
        </p:nvSpPr>
        <p:spPr>
          <a:xfrm>
            <a:off x="1013258" y="411869"/>
            <a:ext cx="1954381" cy="369332"/>
          </a:xfrm>
          <a:prstGeom prst="rect">
            <a:avLst/>
          </a:prstGeom>
        </p:spPr>
        <p:txBody>
          <a:bodyPr wrap="none">
            <a:spAutoFit/>
          </a:bodyPr>
          <a:lstStyle/>
          <a:p>
            <a:r>
              <a:rPr lang="en-US" altLang="zh-CN"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AlphaGo</a:t>
            </a:r>
            <a:r>
              <a:rPr lang="zh-CN" altLang="en-US"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算法</a:t>
            </a:r>
            <a:r>
              <a:rPr lang="zh-CN" altLang="en-US"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解读</a:t>
            </a:r>
            <a:endParaRPr lang="zh-CN" altLang="en-US" dirty="0"/>
          </a:p>
        </p:txBody>
      </p:sp>
    </p:spTree>
    <p:extLst>
      <p:ext uri="{BB962C8B-B14F-4D97-AF65-F5344CB8AC3E}">
        <p14:creationId xmlns:p14="http://schemas.microsoft.com/office/powerpoint/2010/main" val="786714893"/>
      </p:ext>
    </p:extLst>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p:cNvSpPr>
          <p:nvPr>
            <p:ph idx="1"/>
          </p:nvPr>
        </p:nvSpPr>
        <p:spPr>
          <a:xfrm>
            <a:off x="623392" y="1190813"/>
            <a:ext cx="11161240" cy="4351338"/>
          </a:xfrm>
          <a:ln/>
        </p:spPr>
        <p:txBody>
          <a:bodyPr vert="horz" wrap="square" lIns="91440" tIns="45720" rIns="91440" bIns="45720" anchor="t"/>
          <a:lstStyle/>
          <a:p>
            <a:pPr eaLnBrk="1" hangingPunct="1">
              <a:lnSpc>
                <a:spcPct val="150000"/>
              </a:lnSpc>
            </a:pPr>
            <a:r>
              <a:rPr lang="zh-CN" altLang="en-US" b="1" dirty="0"/>
              <a:t>状态空间</a:t>
            </a:r>
            <a:r>
              <a:rPr lang="zh-CN" altLang="en-US" dirty="0"/>
              <a:t>：利用状态变量和操作符号，表示系统或问题的有关知识的符号体系，状态空间是一个四元组：          </a:t>
            </a:r>
          </a:p>
        </p:txBody>
      </p:sp>
      <p:sp>
        <p:nvSpPr>
          <p:cNvPr id="2056"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13</a:t>
            </a:fld>
            <a:endParaRPr lang="ja-JP" altLang="en-US" dirty="0">
              <a:solidFill>
                <a:srgbClr val="A50021"/>
              </a:solidFill>
              <a:ea typeface="MS PGothic" panose="020B0600070205080204" pitchFamily="34" charset="-128"/>
            </a:endParaRPr>
          </a:p>
        </p:txBody>
      </p:sp>
      <p:sp>
        <p:nvSpPr>
          <p:cNvPr id="2059" name="Rectangle 5"/>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12292" name="Object 4"/>
          <p:cNvGraphicFramePr/>
          <p:nvPr>
            <p:extLst>
              <p:ext uri="{D42A27DB-BD31-4B8C-83A1-F6EECF244321}">
                <p14:modId xmlns:p14="http://schemas.microsoft.com/office/powerpoint/2010/main" val="1832396561"/>
              </p:ext>
            </p:extLst>
          </p:nvPr>
        </p:nvGraphicFramePr>
        <p:xfrm>
          <a:off x="2927648" y="2564904"/>
          <a:ext cx="2520950" cy="504825"/>
        </p:xfrm>
        <a:graphic>
          <a:graphicData uri="http://schemas.openxmlformats.org/presentationml/2006/ole">
            <mc:AlternateContent xmlns:mc="http://schemas.openxmlformats.org/markup-compatibility/2006">
              <mc:Choice xmlns:v="urn:schemas-microsoft-com:vml" Requires="v">
                <p:oleObj spid="_x0000_s4583" r:id="rId3" imgW="787400" imgH="228600" progId="Equation.3">
                  <p:embed/>
                </p:oleObj>
              </mc:Choice>
              <mc:Fallback>
                <p:oleObj r:id="rId3" imgW="787400" imgH="228600" progId="Equation.3">
                  <p:embed/>
                  <p:pic>
                    <p:nvPicPr>
                      <p:cNvPr id="0" name="图片 3090"/>
                      <p:cNvPicPr/>
                      <p:nvPr/>
                    </p:nvPicPr>
                    <p:blipFill>
                      <a:blip r:embed="rId4"/>
                      <a:stretch>
                        <a:fillRect/>
                      </a:stretch>
                    </p:blipFill>
                    <p:spPr>
                      <a:xfrm>
                        <a:off x="2927648" y="2564904"/>
                        <a:ext cx="2520950" cy="504825"/>
                      </a:xfrm>
                      <a:prstGeom prst="rect">
                        <a:avLst/>
                      </a:prstGeom>
                      <a:noFill/>
                      <a:ln w="38100">
                        <a:noFill/>
                        <a:miter/>
                      </a:ln>
                    </p:spPr>
                  </p:pic>
                </p:oleObj>
              </mc:Fallback>
            </mc:AlternateContent>
          </a:graphicData>
        </a:graphic>
      </p:graphicFrame>
      <p:sp>
        <p:nvSpPr>
          <p:cNvPr id="2060" name="Rectangle 7"/>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2061" name="Rectangle 9"/>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2062" name="Rectangle 11"/>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2063" name="Rectangle 13"/>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2064" name="Rectangle 15"/>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2065" name="Rectangle 19"/>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pSp>
        <p:nvGrpSpPr>
          <p:cNvPr id="2" name="Group 27"/>
          <p:cNvGrpSpPr/>
          <p:nvPr/>
        </p:nvGrpSpPr>
        <p:grpSpPr>
          <a:xfrm>
            <a:off x="1127448" y="3379976"/>
            <a:ext cx="7994650" cy="2162175"/>
            <a:chOff x="384" y="2112"/>
            <a:chExt cx="4944" cy="1362"/>
          </a:xfrm>
        </p:grpSpPr>
        <p:sp>
          <p:nvSpPr>
            <p:cNvPr id="2067" name="Text Box 23"/>
            <p:cNvSpPr txBox="1"/>
            <p:nvPr/>
          </p:nvSpPr>
          <p:spPr>
            <a:xfrm>
              <a:off x="384" y="2112"/>
              <a:ext cx="4944" cy="1362"/>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a:lnSpc>
                  <a:spcPct val="120000"/>
                </a:lnSpc>
                <a:spcBef>
                  <a:spcPct val="10000"/>
                </a:spcBef>
                <a:buClr>
                  <a:schemeClr val="accent2"/>
                </a:buClr>
                <a:buFont typeface="Wingdings" panose="05000000000000000000" pitchFamily="2" charset="2"/>
                <a:buNone/>
              </a:pPr>
              <a:r>
                <a:rPr lang="en-US" altLang="zh-CN" sz="2800" dirty="0"/>
                <a:t>     </a:t>
              </a:r>
              <a:r>
                <a:rPr lang="zh-CN" altLang="en-US" sz="2600" dirty="0"/>
                <a:t>：状态集合。      </a:t>
              </a:r>
            </a:p>
            <a:p>
              <a:pPr>
                <a:lnSpc>
                  <a:spcPct val="120000"/>
                </a:lnSpc>
                <a:spcBef>
                  <a:spcPct val="10000"/>
                </a:spcBef>
                <a:buClr>
                  <a:schemeClr val="accent2"/>
                </a:buClr>
                <a:buFont typeface="Wingdings" panose="05000000000000000000" pitchFamily="2" charset="2"/>
                <a:buNone/>
              </a:pPr>
              <a:r>
                <a:rPr lang="zh-CN" altLang="en-US" sz="2600" dirty="0"/>
                <a:t>     ：操作算子的集合。  </a:t>
              </a:r>
            </a:p>
            <a:p>
              <a:pPr>
                <a:lnSpc>
                  <a:spcPct val="120000"/>
                </a:lnSpc>
                <a:spcBef>
                  <a:spcPct val="10000"/>
                </a:spcBef>
                <a:buClr>
                  <a:schemeClr val="accent2"/>
                </a:buClr>
                <a:buFont typeface="Wingdings" panose="05000000000000000000" pitchFamily="2" charset="2"/>
                <a:buNone/>
              </a:pPr>
              <a:r>
                <a:rPr lang="zh-CN" altLang="en-US" sz="2600" dirty="0"/>
                <a:t>     ：包含问题的初始状态是      的非空子集。 </a:t>
              </a:r>
            </a:p>
            <a:p>
              <a:pPr>
                <a:lnSpc>
                  <a:spcPct val="120000"/>
                </a:lnSpc>
                <a:spcBef>
                  <a:spcPct val="10000"/>
                </a:spcBef>
                <a:buClr>
                  <a:schemeClr val="accent2"/>
                </a:buClr>
                <a:buFont typeface="Wingdings" panose="05000000000000000000" pitchFamily="2" charset="2"/>
                <a:buNone/>
              </a:pPr>
              <a:r>
                <a:rPr lang="zh-CN" altLang="en-US" sz="2600" dirty="0"/>
                <a:t>     ：若干具体状态或满足某些性质的路径信息描述。</a:t>
              </a:r>
            </a:p>
          </p:txBody>
        </p:sp>
        <p:graphicFrame>
          <p:nvGraphicFramePr>
            <p:cNvPr id="2051" name="Object 8"/>
            <p:cNvGraphicFramePr/>
            <p:nvPr/>
          </p:nvGraphicFramePr>
          <p:xfrm>
            <a:off x="517" y="2496"/>
            <a:ext cx="202" cy="240"/>
          </p:xfrm>
          <a:graphic>
            <a:graphicData uri="http://schemas.openxmlformats.org/presentationml/2006/ole">
              <mc:AlternateContent xmlns:mc="http://schemas.openxmlformats.org/markup-compatibility/2006">
                <mc:Choice xmlns:v="urn:schemas-microsoft-com:vml" Requires="v">
                  <p:oleObj spid="_x0000_s4584" r:id="rId5" imgW="152400" imgH="177800" progId="Equation.3">
                    <p:embed/>
                  </p:oleObj>
                </mc:Choice>
                <mc:Fallback>
                  <p:oleObj r:id="rId5" imgW="152400" imgH="177800" progId="Equation.3">
                    <p:embed/>
                    <p:pic>
                      <p:nvPicPr>
                        <p:cNvPr id="0" name="图片 3089"/>
                        <p:cNvPicPr/>
                        <p:nvPr/>
                      </p:nvPicPr>
                      <p:blipFill>
                        <a:blip r:embed="rId6"/>
                        <a:stretch>
                          <a:fillRect/>
                        </a:stretch>
                      </p:blipFill>
                      <p:spPr>
                        <a:xfrm>
                          <a:off x="517" y="2496"/>
                          <a:ext cx="202" cy="240"/>
                        </a:xfrm>
                        <a:prstGeom prst="rect">
                          <a:avLst/>
                        </a:prstGeom>
                        <a:noFill/>
                        <a:ln w="38100">
                          <a:noFill/>
                          <a:miter/>
                        </a:ln>
                      </p:spPr>
                    </p:pic>
                  </p:oleObj>
                </mc:Fallback>
              </mc:AlternateContent>
            </a:graphicData>
          </a:graphic>
        </p:graphicFrame>
        <p:graphicFrame>
          <p:nvGraphicFramePr>
            <p:cNvPr id="2052" name="Object 10"/>
            <p:cNvGraphicFramePr/>
            <p:nvPr/>
          </p:nvGraphicFramePr>
          <p:xfrm>
            <a:off x="477" y="2784"/>
            <a:ext cx="266" cy="384"/>
          </p:xfrm>
          <a:graphic>
            <a:graphicData uri="http://schemas.openxmlformats.org/presentationml/2006/ole">
              <mc:AlternateContent xmlns:mc="http://schemas.openxmlformats.org/markup-compatibility/2006">
                <mc:Choice xmlns:v="urn:schemas-microsoft-com:vml" Requires="v">
                  <p:oleObj spid="_x0000_s4585" r:id="rId7" imgW="177800" imgH="228600" progId="Equation.3">
                    <p:embed/>
                  </p:oleObj>
                </mc:Choice>
                <mc:Fallback>
                  <p:oleObj r:id="rId7" imgW="177800" imgH="228600" progId="Equation.3">
                    <p:embed/>
                    <p:pic>
                      <p:nvPicPr>
                        <p:cNvPr id="0" name="图片 3085"/>
                        <p:cNvPicPr/>
                        <p:nvPr/>
                      </p:nvPicPr>
                      <p:blipFill>
                        <a:blip r:embed="rId8"/>
                        <a:stretch>
                          <a:fillRect/>
                        </a:stretch>
                      </p:blipFill>
                      <p:spPr>
                        <a:xfrm>
                          <a:off x="477" y="2784"/>
                          <a:ext cx="266" cy="384"/>
                        </a:xfrm>
                        <a:prstGeom prst="rect">
                          <a:avLst/>
                        </a:prstGeom>
                        <a:noFill/>
                        <a:ln w="38100">
                          <a:noFill/>
                          <a:miter/>
                        </a:ln>
                      </p:spPr>
                    </p:pic>
                  </p:oleObj>
                </mc:Fallback>
              </mc:AlternateContent>
            </a:graphicData>
          </a:graphic>
        </p:graphicFrame>
        <p:graphicFrame>
          <p:nvGraphicFramePr>
            <p:cNvPr id="2053" name="Object 12"/>
            <p:cNvGraphicFramePr/>
            <p:nvPr/>
          </p:nvGraphicFramePr>
          <p:xfrm>
            <a:off x="480" y="3229"/>
            <a:ext cx="227" cy="227"/>
          </p:xfrm>
          <a:graphic>
            <a:graphicData uri="http://schemas.openxmlformats.org/presentationml/2006/ole">
              <mc:AlternateContent xmlns:mc="http://schemas.openxmlformats.org/markup-compatibility/2006">
                <mc:Choice xmlns:v="urn:schemas-microsoft-com:vml" Requires="v">
                  <p:oleObj spid="_x0000_s4586" r:id="rId9" imgW="165100" imgH="177800" progId="Equation.3">
                    <p:embed/>
                  </p:oleObj>
                </mc:Choice>
                <mc:Fallback>
                  <p:oleObj r:id="rId9" imgW="165100" imgH="177800" progId="Equation.3">
                    <p:embed/>
                    <p:pic>
                      <p:nvPicPr>
                        <p:cNvPr id="0" name="图片 3086"/>
                        <p:cNvPicPr/>
                        <p:nvPr/>
                      </p:nvPicPr>
                      <p:blipFill>
                        <a:blip r:embed="rId10"/>
                        <a:stretch>
                          <a:fillRect/>
                        </a:stretch>
                      </p:blipFill>
                      <p:spPr>
                        <a:xfrm>
                          <a:off x="480" y="3229"/>
                          <a:ext cx="227" cy="227"/>
                        </a:xfrm>
                        <a:prstGeom prst="rect">
                          <a:avLst/>
                        </a:prstGeom>
                        <a:noFill/>
                        <a:ln w="38100">
                          <a:noFill/>
                          <a:miter/>
                        </a:ln>
                      </p:spPr>
                    </p:pic>
                  </p:oleObj>
                </mc:Fallback>
              </mc:AlternateContent>
            </a:graphicData>
          </a:graphic>
        </p:graphicFrame>
        <p:graphicFrame>
          <p:nvGraphicFramePr>
            <p:cNvPr id="2054" name="Object 18"/>
            <p:cNvGraphicFramePr/>
            <p:nvPr/>
          </p:nvGraphicFramePr>
          <p:xfrm>
            <a:off x="506" y="2160"/>
            <a:ext cx="214" cy="272"/>
          </p:xfrm>
          <a:graphic>
            <a:graphicData uri="http://schemas.openxmlformats.org/presentationml/2006/ole">
              <mc:AlternateContent xmlns:mc="http://schemas.openxmlformats.org/markup-compatibility/2006">
                <mc:Choice xmlns:v="urn:schemas-microsoft-com:vml" Requires="v">
                  <p:oleObj spid="_x0000_s4587" r:id="rId11" imgW="139700" imgH="177800" progId="Equation.3">
                    <p:embed/>
                  </p:oleObj>
                </mc:Choice>
                <mc:Fallback>
                  <p:oleObj r:id="rId11" imgW="139700" imgH="177800" progId="Equation.3">
                    <p:embed/>
                    <p:pic>
                      <p:nvPicPr>
                        <p:cNvPr id="0" name="图片 3088"/>
                        <p:cNvPicPr/>
                        <p:nvPr/>
                      </p:nvPicPr>
                      <p:blipFill>
                        <a:blip r:embed="rId12"/>
                        <a:stretch>
                          <a:fillRect/>
                        </a:stretch>
                      </p:blipFill>
                      <p:spPr>
                        <a:xfrm>
                          <a:off x="506" y="2160"/>
                          <a:ext cx="214" cy="272"/>
                        </a:xfrm>
                        <a:prstGeom prst="rect">
                          <a:avLst/>
                        </a:prstGeom>
                        <a:noFill/>
                        <a:ln w="38100">
                          <a:noFill/>
                          <a:miter/>
                        </a:ln>
                      </p:spPr>
                    </p:pic>
                  </p:oleObj>
                </mc:Fallback>
              </mc:AlternateContent>
            </a:graphicData>
          </a:graphic>
        </p:graphicFrame>
        <p:graphicFrame>
          <p:nvGraphicFramePr>
            <p:cNvPr id="2055" name="Object 26"/>
            <p:cNvGraphicFramePr/>
            <p:nvPr>
              <p:extLst>
                <p:ext uri="{D42A27DB-BD31-4B8C-83A1-F6EECF244321}">
                  <p14:modId xmlns:p14="http://schemas.microsoft.com/office/powerpoint/2010/main" val="2999172584"/>
                </p:ext>
              </p:extLst>
            </p:nvPr>
          </p:nvGraphicFramePr>
          <p:xfrm>
            <a:off x="3035" y="2840"/>
            <a:ext cx="214" cy="272"/>
          </p:xfrm>
          <a:graphic>
            <a:graphicData uri="http://schemas.openxmlformats.org/presentationml/2006/ole">
              <mc:AlternateContent xmlns:mc="http://schemas.openxmlformats.org/markup-compatibility/2006">
                <mc:Choice xmlns:v="urn:schemas-microsoft-com:vml" Requires="v">
                  <p:oleObj spid="_x0000_s4588" r:id="rId13" imgW="139700" imgH="177800" progId="Equation.3">
                    <p:embed/>
                  </p:oleObj>
                </mc:Choice>
                <mc:Fallback>
                  <p:oleObj r:id="rId13" imgW="139700" imgH="177800" progId="Equation.3">
                    <p:embed/>
                    <p:pic>
                      <p:nvPicPr>
                        <p:cNvPr id="0" name="图片 3087"/>
                        <p:cNvPicPr/>
                        <p:nvPr/>
                      </p:nvPicPr>
                      <p:blipFill>
                        <a:blip r:embed="rId12"/>
                        <a:stretch>
                          <a:fillRect/>
                        </a:stretch>
                      </p:blipFill>
                      <p:spPr>
                        <a:xfrm>
                          <a:off x="3035" y="2840"/>
                          <a:ext cx="214" cy="272"/>
                        </a:xfrm>
                        <a:prstGeom prst="rect">
                          <a:avLst/>
                        </a:prstGeom>
                        <a:noFill/>
                        <a:ln w="38100">
                          <a:noFill/>
                          <a:miter/>
                        </a:ln>
                      </p:spPr>
                    </p:pic>
                  </p:oleObj>
                </mc:Fallback>
              </mc:AlternateContent>
            </a:graphicData>
          </a:graphic>
        </p:graphicFrame>
      </p:grpSp>
      <p:sp>
        <p:nvSpPr>
          <p:cNvPr id="20" name="Rectangle 4"/>
          <p:cNvSpPr/>
          <p:nvPr/>
        </p:nvSpPr>
        <p:spPr>
          <a:xfrm>
            <a:off x="0" y="1"/>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2.2.1  </a:t>
            </a:r>
            <a:r>
              <a:rPr lang="zh-CN" altLang="en-US" sz="3600" dirty="0">
                <a:solidFill>
                  <a:schemeClr val="bg1"/>
                </a:solidFill>
                <a:latin typeface="Times New Roman" panose="02020603050405020304" pitchFamily="18" charset="0"/>
                <a:ea typeface="黑体" panose="02010609060101010101" pitchFamily="2" charset="-122"/>
              </a:rPr>
              <a:t>状态空间表示法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2292"/>
                                        </p:tgtEl>
                                        <p:attrNameLst>
                                          <p:attrName>style.visibility</p:attrName>
                                        </p:attrNameLst>
                                      </p:cBhvr>
                                      <p:to>
                                        <p:strVal val="visible"/>
                                      </p:to>
                                    </p:set>
                                    <p:animEffect transition="in" filter="dissolve">
                                      <p:cBhvr>
                                        <p:cTn id="13" dur="500"/>
                                        <p:tgtEl>
                                          <p:spTgt spid="12292"/>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ppt_x</p:attrName>
                                        </p:attrNameLst>
                                      </p:cBhvr>
                                      <p:tavLst>
                                        <p:tav tm="0">
                                          <p:val>
                                            <p:strVal val="#ppt_x-#ppt_w/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13258" y="411869"/>
            <a:ext cx="7484741" cy="461665"/>
          </a:xfrm>
          <a:prstGeom prst="rect">
            <a:avLst/>
          </a:prstGeom>
        </p:spPr>
        <p:txBody>
          <a:bodyPr wrap="none">
            <a:spAutoFit/>
          </a:bodyPr>
          <a:lstStyle/>
          <a:p>
            <a:r>
              <a:rPr lang="en-US" altLang="zh-CN" sz="2400"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AlphaGo</a:t>
            </a: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算法</a:t>
            </a:r>
            <a:r>
              <a:rPr lang="zh-CN" altLang="en-US"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解读：</a:t>
            </a:r>
            <a:r>
              <a:rPr lang="en-US" altLang="zh-CN" sz="2400" dirty="0" err="1"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AlphaGo</a:t>
            </a:r>
            <a:r>
              <a:rPr lang="en-US" altLang="zh-CN"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Zero </a:t>
            </a:r>
            <a:r>
              <a:rPr lang="zh-CN" altLang="en-US"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（一张白纸绘蓝图）</a:t>
            </a:r>
            <a:endParaRPr lang="zh-CN" altLang="en-US" sz="2400" dirty="0"/>
          </a:p>
        </p:txBody>
      </p:sp>
      <p:sp>
        <p:nvSpPr>
          <p:cNvPr id="8" name="矩形 7"/>
          <p:cNvSpPr/>
          <p:nvPr/>
        </p:nvSpPr>
        <p:spPr>
          <a:xfrm>
            <a:off x="506629" y="4856708"/>
            <a:ext cx="5949411" cy="748795"/>
          </a:xfrm>
          <a:prstGeom prst="rect">
            <a:avLst/>
          </a:prstGeom>
        </p:spPr>
        <p:txBody>
          <a:bodyPr wrap="square">
            <a:spAutoFit/>
          </a:bodyPr>
          <a:lstStyle/>
          <a:p>
            <a:r>
              <a:rPr lang="zh-CN" altLang="en-US" sz="2133" dirty="0">
                <a:latin typeface="Times New Roman" panose="02020603050405020304" pitchFamily="18" charset="0"/>
                <a:ea typeface="黑体" panose="02010609060101010101" pitchFamily="49" charset="-122"/>
                <a:cs typeface="Times New Roman" panose="02020603050405020304" pitchFamily="18" charset="0"/>
              </a:rPr>
              <a:t>经过</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40</a:t>
            </a:r>
            <a:r>
              <a:rPr lang="zh-CN" altLang="en-US" sz="2133" dirty="0">
                <a:latin typeface="Times New Roman" panose="02020603050405020304" pitchFamily="18" charset="0"/>
                <a:ea typeface="黑体" panose="02010609060101010101" pitchFamily="49" charset="-122"/>
                <a:cs typeface="Times New Roman" panose="02020603050405020304" pitchFamily="18" charset="0"/>
              </a:rPr>
              <a:t>天训练后，</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Zero</a:t>
            </a:r>
            <a:r>
              <a:rPr lang="zh-CN" altLang="en-US" sz="2133" dirty="0">
                <a:latin typeface="Times New Roman" panose="02020603050405020304" pitchFamily="18" charset="0"/>
                <a:ea typeface="黑体" panose="02010609060101010101" pitchFamily="49" charset="-122"/>
                <a:cs typeface="Times New Roman" panose="02020603050405020304" pitchFamily="18" charset="0"/>
              </a:rPr>
              <a:t>总计运行约</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2900</a:t>
            </a:r>
            <a:r>
              <a:rPr lang="zh-CN" altLang="en-US" sz="2133" dirty="0">
                <a:latin typeface="Times New Roman" panose="02020603050405020304" pitchFamily="18" charset="0"/>
                <a:ea typeface="黑体" panose="02010609060101010101" pitchFamily="49" charset="-122"/>
                <a:cs typeface="Times New Roman" panose="02020603050405020304" pitchFamily="18" charset="0"/>
              </a:rPr>
              <a:t>万次自我对弈，得以击败</a:t>
            </a:r>
            <a:r>
              <a:rPr lang="en-US" altLang="zh-CN" sz="2133" dirty="0" err="1">
                <a:latin typeface="Times New Roman" panose="02020603050405020304" pitchFamily="18" charset="0"/>
                <a:ea typeface="黑体" panose="02010609060101010101" pitchFamily="49" charset="-122"/>
                <a:cs typeface="Times New Roman" panose="02020603050405020304" pitchFamily="18" charset="0"/>
              </a:rPr>
              <a:t>AlphaGo</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 Master</a:t>
            </a:r>
            <a:r>
              <a:rPr lang="zh-CN" altLang="en-US" sz="2133" dirty="0">
                <a:latin typeface="Times New Roman" panose="02020603050405020304" pitchFamily="18" charset="0"/>
                <a:ea typeface="黑体" panose="02010609060101010101" pitchFamily="49" charset="-122"/>
                <a:cs typeface="Times New Roman" panose="02020603050405020304" pitchFamily="18" charset="0"/>
              </a:rPr>
              <a:t>，比分为</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89</a:t>
            </a:r>
            <a:r>
              <a:rPr lang="zh-CN" altLang="en-US" sz="2133" dirty="0">
                <a:latin typeface="Times New Roman" panose="02020603050405020304" pitchFamily="18" charset="0"/>
                <a:ea typeface="黑体" panose="02010609060101010101" pitchFamily="49" charset="-122"/>
                <a:cs typeface="Times New Roman" panose="02020603050405020304" pitchFamily="18" charset="0"/>
              </a:rPr>
              <a:t>比</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11</a:t>
            </a:r>
            <a:endParaRPr lang="zh-CN" altLang="en-US" sz="2133"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26" y="1531522"/>
            <a:ext cx="5917401" cy="2972879"/>
          </a:xfrm>
          <a:prstGeom prst="rect">
            <a:avLst/>
          </a:prstGeom>
        </p:spPr>
      </p:pic>
      <p:sp>
        <p:nvSpPr>
          <p:cNvPr id="2" name="矩形 1"/>
          <p:cNvSpPr/>
          <p:nvPr/>
        </p:nvSpPr>
        <p:spPr>
          <a:xfrm>
            <a:off x="6650185" y="2370102"/>
            <a:ext cx="5589320" cy="1667764"/>
          </a:xfrm>
          <a:prstGeom prst="rect">
            <a:avLst/>
          </a:prstGeom>
        </p:spPr>
        <p:txBody>
          <a:bodyPr wrap="square">
            <a:spAutoFit/>
          </a:bodyPr>
          <a:lstStyle/>
          <a:p>
            <a:pPr marL="380990" indent="-380990">
              <a:lnSpc>
                <a:spcPct val="150000"/>
              </a:lnSpc>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不需要人类选手对决的棋面进行训练</a:t>
            </a:r>
          </a:p>
          <a:p>
            <a:pPr marL="380990" indent="-380990">
              <a:lnSpc>
                <a:spcPct val="150000"/>
              </a:lnSpc>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策略网络和价值网络合并</a:t>
            </a:r>
          </a:p>
          <a:p>
            <a:pPr marL="380990" indent="-380990">
              <a:lnSpc>
                <a:spcPct val="150000"/>
              </a:lnSpc>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深度残差网络</a:t>
            </a:r>
          </a:p>
        </p:txBody>
      </p:sp>
      <p:sp>
        <p:nvSpPr>
          <p:cNvPr id="3" name="矩形 2"/>
          <p:cNvSpPr/>
          <p:nvPr/>
        </p:nvSpPr>
        <p:spPr>
          <a:xfrm>
            <a:off x="506629" y="6040315"/>
            <a:ext cx="11194524"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Mastering the game of Go without human </a:t>
            </a:r>
            <a:r>
              <a:rPr lang="en-US" altLang="zh-CN" dirty="0" smtClean="0">
                <a:latin typeface="Times New Roman" panose="02020603050405020304" pitchFamily="18" charset="0"/>
                <a:cs typeface="Times New Roman" panose="02020603050405020304" pitchFamily="18" charset="0"/>
              </a:rPr>
              <a:t>knowledge, </a:t>
            </a:r>
            <a:r>
              <a:rPr lang="en-US" altLang="zh-CN" b="1" i="1" dirty="0" smtClean="0">
                <a:solidFill>
                  <a:srgbClr val="0070C0"/>
                </a:solidFill>
                <a:latin typeface="Times New Roman" panose="02020603050405020304" pitchFamily="18" charset="0"/>
                <a:cs typeface="Times New Roman" panose="02020603050405020304" pitchFamily="18" charset="0"/>
              </a:rPr>
              <a:t>Nature</a:t>
            </a:r>
            <a:r>
              <a:rPr lang="en-US" altLang="zh-CN" dirty="0" smtClean="0">
                <a:latin typeface="Times New Roman" panose="02020603050405020304" pitchFamily="18" charset="0"/>
                <a:cs typeface="Times New Roman" panose="02020603050405020304" pitchFamily="18" charset="0"/>
              </a:rPr>
              <a:t>, volume </a:t>
            </a:r>
            <a:r>
              <a:rPr lang="en-US" altLang="zh-CN" dirty="0">
                <a:latin typeface="Times New Roman" panose="02020603050405020304" pitchFamily="18" charset="0"/>
                <a:cs typeface="Times New Roman" panose="02020603050405020304" pitchFamily="18" charset="0"/>
              </a:rPr>
              <a:t>550, pages 354–359 (19 October 2017)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332390"/>
      </p:ext>
    </p:extLst>
  </p:cSld>
  <p:clrMapOvr>
    <a:masterClrMapping/>
  </p:clrMapOvr>
  <p:transition>
    <p:random/>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3"/>
          <p:cNvSpPr>
            <a:spLocks noGrp="1"/>
          </p:cNvSpPr>
          <p:nvPr>
            <p:ph idx="1"/>
          </p:nvPr>
        </p:nvSpPr>
        <p:spPr>
          <a:xfrm>
            <a:off x="1703388" y="476251"/>
            <a:ext cx="8642350" cy="5400675"/>
          </a:xfrm>
          <a:ln/>
        </p:spPr>
        <p:txBody>
          <a:bodyPr vert="horz" wrap="square" lIns="91440" tIns="45720" rIns="91440" bIns="45720" anchor="t"/>
          <a:lstStyle/>
          <a:p>
            <a:pPr eaLnBrk="1" hangingPunct="1"/>
            <a:endParaRPr lang="en-US" altLang="zh-CN" b="1" dirty="0"/>
          </a:p>
          <a:p>
            <a:pPr eaLnBrk="1" hangingPunct="1">
              <a:buNone/>
            </a:pPr>
            <a:endParaRPr lang="en-US" altLang="zh-CN" b="1" dirty="0"/>
          </a:p>
          <a:p>
            <a:pPr algn="ctr" eaLnBrk="1" hangingPunct="1">
              <a:buNone/>
            </a:pPr>
            <a:r>
              <a:rPr lang="en-US" altLang="zh-CN" sz="8000" b="1" dirty="0">
                <a:solidFill>
                  <a:schemeClr val="accent2"/>
                </a:solidFill>
                <a:latin typeface="Times New Roman" panose="02020603050405020304" pitchFamily="18" charset="0"/>
              </a:rPr>
              <a:t>THE END</a:t>
            </a:r>
          </a:p>
        </p:txBody>
      </p:sp>
      <p:sp>
        <p:nvSpPr>
          <p:cNvPr id="61442"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131</a:t>
            </a:fld>
            <a:endParaRPr lang="ja-JP" altLang="en-US" dirty="0">
              <a:solidFill>
                <a:srgbClr val="A50021"/>
              </a:solidFill>
              <a:ea typeface="MS PGothic" panose="020B0600070205080204" pitchFamily="34" charset="-128"/>
            </a:endParaRPr>
          </a:p>
        </p:txBody>
      </p:sp>
      <p:pic>
        <p:nvPicPr>
          <p:cNvPr id="61443" name="Picture 2" descr="waseda_mark"/>
          <p:cNvPicPr>
            <a:picLocks noChangeAspect="1"/>
          </p:cNvPicPr>
          <p:nvPr/>
        </p:nvPicPr>
        <p:blipFill>
          <a:blip r:embed="rId2">
            <a:grayscl/>
            <a:lum bright="79999" contrast="-89999"/>
          </a:blip>
          <a:stretch>
            <a:fillRect/>
          </a:stretch>
        </p:blipFill>
        <p:spPr>
          <a:xfrm>
            <a:off x="2640014" y="930276"/>
            <a:ext cx="6840537" cy="5307013"/>
          </a:xfrm>
          <a:prstGeom prst="rect">
            <a:avLst/>
          </a:prstGeom>
          <a:noFill/>
          <a:ln w="9525">
            <a:noFill/>
          </a:ln>
        </p:spPr>
      </p:pic>
      <p:sp>
        <p:nvSpPr>
          <p:cNvPr id="61446" name="Line 5"/>
          <p:cNvSpPr/>
          <p:nvPr/>
        </p:nvSpPr>
        <p:spPr>
          <a:xfrm>
            <a:off x="1752600" y="457200"/>
            <a:ext cx="8686800" cy="0"/>
          </a:xfrm>
          <a:prstGeom prst="line">
            <a:avLst/>
          </a:prstGeom>
          <a:ln w="57150" cap="flat" cmpd="thinThick">
            <a:solidFill>
              <a:schemeClr val="accent2"/>
            </a:solidFill>
            <a:prstDash val="solid"/>
            <a:headEnd type="none" w="med" len="med"/>
            <a:tailEnd type="none" w="med" len="med"/>
          </a:ln>
        </p:spPr>
      </p:sp>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3"/>
          <p:cNvSpPr>
            <a:spLocks noGrp="1"/>
          </p:cNvSpPr>
          <p:nvPr>
            <p:ph idx="1"/>
          </p:nvPr>
        </p:nvSpPr>
        <p:spPr>
          <a:xfrm>
            <a:off x="911424" y="1066800"/>
            <a:ext cx="10513167" cy="1600200"/>
          </a:xfrm>
          <a:ln/>
        </p:spPr>
        <p:txBody>
          <a:bodyPr vert="horz" wrap="square" lIns="91440" tIns="45720" rIns="91440" bIns="45720" anchor="t"/>
          <a:lstStyle/>
          <a:p>
            <a:pPr eaLnBrk="1" hangingPunct="1"/>
            <a:r>
              <a:rPr lang="zh-CN" altLang="en-US" b="1" dirty="0"/>
              <a:t>求解路径</a:t>
            </a:r>
            <a:r>
              <a:rPr lang="zh-CN" altLang="en-US" dirty="0"/>
              <a:t>：从     结点到     结点的路径。 </a:t>
            </a:r>
          </a:p>
          <a:p>
            <a:pPr eaLnBrk="1" hangingPunct="1">
              <a:buNone/>
            </a:pPr>
            <a:r>
              <a:rPr lang="zh-CN" altLang="en-US" dirty="0"/>
              <a:t>                       </a:t>
            </a:r>
          </a:p>
        </p:txBody>
      </p:sp>
      <p:sp>
        <p:nvSpPr>
          <p:cNvPr id="3078"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14</a:t>
            </a:fld>
            <a:endParaRPr lang="ja-JP" altLang="en-US" dirty="0">
              <a:solidFill>
                <a:srgbClr val="A50021"/>
              </a:solidFill>
              <a:ea typeface="MS PGothic" panose="020B0600070205080204" pitchFamily="34" charset="-128"/>
            </a:endParaRPr>
          </a:p>
        </p:txBody>
      </p:sp>
      <p:sp>
        <p:nvSpPr>
          <p:cNvPr id="3081" name="Rectangle 5"/>
          <p:cNvSpPr/>
          <p:nvPr/>
        </p:nvSpPr>
        <p:spPr>
          <a:xfrm>
            <a:off x="1524000" y="3130034"/>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3074" name="Object 4"/>
          <p:cNvGraphicFramePr/>
          <p:nvPr>
            <p:extLst>
              <p:ext uri="{D42A27DB-BD31-4B8C-83A1-F6EECF244321}">
                <p14:modId xmlns:p14="http://schemas.microsoft.com/office/powerpoint/2010/main" val="3260742684"/>
              </p:ext>
            </p:extLst>
          </p:nvPr>
        </p:nvGraphicFramePr>
        <p:xfrm>
          <a:off x="3354388" y="1082798"/>
          <a:ext cx="431800" cy="503237"/>
        </p:xfrm>
        <a:graphic>
          <a:graphicData uri="http://schemas.openxmlformats.org/presentationml/2006/ole">
            <mc:AlternateContent xmlns:mc="http://schemas.openxmlformats.org/markup-compatibility/2006">
              <mc:Choice xmlns:v="urn:schemas-microsoft-com:vml" Requires="v">
                <p:oleObj spid="_x0000_s5445" r:id="rId3" imgW="177800" imgH="228600" progId="Equation.3">
                  <p:embed/>
                </p:oleObj>
              </mc:Choice>
              <mc:Fallback>
                <p:oleObj r:id="rId3" imgW="177800" imgH="228600" progId="Equation.3">
                  <p:embed/>
                  <p:pic>
                    <p:nvPicPr>
                      <p:cNvPr id="0" name="图片 3084"/>
                      <p:cNvPicPr/>
                      <p:nvPr/>
                    </p:nvPicPr>
                    <p:blipFill>
                      <a:blip r:embed="rId4"/>
                      <a:stretch>
                        <a:fillRect/>
                      </a:stretch>
                    </p:blipFill>
                    <p:spPr>
                      <a:xfrm>
                        <a:off x="3354388" y="1082798"/>
                        <a:ext cx="431800" cy="503237"/>
                      </a:xfrm>
                      <a:prstGeom prst="rect">
                        <a:avLst/>
                      </a:prstGeom>
                      <a:noFill/>
                      <a:ln w="38100">
                        <a:noFill/>
                        <a:miter/>
                      </a:ln>
                    </p:spPr>
                  </p:pic>
                </p:oleObj>
              </mc:Fallback>
            </mc:AlternateContent>
          </a:graphicData>
        </a:graphic>
      </p:graphicFrame>
      <p:sp>
        <p:nvSpPr>
          <p:cNvPr id="3082" name="Rectangle 7"/>
          <p:cNvSpPr/>
          <p:nvPr/>
        </p:nvSpPr>
        <p:spPr>
          <a:xfrm>
            <a:off x="1524000" y="3153847"/>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3075" name="Object 6"/>
          <p:cNvGraphicFramePr/>
          <p:nvPr>
            <p:extLst>
              <p:ext uri="{D42A27DB-BD31-4B8C-83A1-F6EECF244321}">
                <p14:modId xmlns:p14="http://schemas.microsoft.com/office/powerpoint/2010/main" val="24221324"/>
              </p:ext>
            </p:extLst>
          </p:nvPr>
        </p:nvGraphicFramePr>
        <p:xfrm>
          <a:off x="4871864" y="1092200"/>
          <a:ext cx="385763" cy="431800"/>
        </p:xfrm>
        <a:graphic>
          <a:graphicData uri="http://schemas.openxmlformats.org/presentationml/2006/ole">
            <mc:AlternateContent xmlns:mc="http://schemas.openxmlformats.org/markup-compatibility/2006">
              <mc:Choice xmlns:v="urn:schemas-microsoft-com:vml" Requires="v">
                <p:oleObj spid="_x0000_s5446" r:id="rId5" imgW="165100" imgH="177800" progId="Equation.3">
                  <p:embed/>
                </p:oleObj>
              </mc:Choice>
              <mc:Fallback>
                <p:oleObj r:id="rId5" imgW="165100" imgH="177800" progId="Equation.3">
                  <p:embed/>
                  <p:pic>
                    <p:nvPicPr>
                      <p:cNvPr id="0" name="图片 2"/>
                      <p:cNvPicPr/>
                      <p:nvPr/>
                    </p:nvPicPr>
                    <p:blipFill>
                      <a:blip r:embed="rId6"/>
                      <a:stretch>
                        <a:fillRect/>
                      </a:stretch>
                    </p:blipFill>
                    <p:spPr>
                      <a:xfrm>
                        <a:off x="4871864" y="1092200"/>
                        <a:ext cx="385763" cy="431800"/>
                      </a:xfrm>
                      <a:prstGeom prst="rect">
                        <a:avLst/>
                      </a:prstGeom>
                      <a:noFill/>
                      <a:ln w="38100">
                        <a:noFill/>
                        <a:miter/>
                      </a:ln>
                    </p:spPr>
                  </p:pic>
                </p:oleObj>
              </mc:Fallback>
            </mc:AlternateContent>
          </a:graphicData>
        </a:graphic>
      </p:graphicFrame>
      <p:sp>
        <p:nvSpPr>
          <p:cNvPr id="3083" name="Rectangle 9"/>
          <p:cNvSpPr/>
          <p:nvPr/>
        </p:nvSpPr>
        <p:spPr>
          <a:xfrm>
            <a:off x="1524000" y="3125272"/>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14344" name="Object 8"/>
          <p:cNvGraphicFramePr/>
          <p:nvPr/>
        </p:nvGraphicFramePr>
        <p:xfrm>
          <a:off x="2546350" y="2971800"/>
          <a:ext cx="6934200" cy="609600"/>
        </p:xfrm>
        <a:graphic>
          <a:graphicData uri="http://schemas.openxmlformats.org/presentationml/2006/ole">
            <mc:AlternateContent xmlns:mc="http://schemas.openxmlformats.org/markup-compatibility/2006">
              <mc:Choice xmlns:v="urn:schemas-microsoft-com:vml" Requires="v">
                <p:oleObj spid="_x0000_s5447" r:id="rId7" imgW="2527300" imgH="241300" progId="Equation.3">
                  <p:embed/>
                </p:oleObj>
              </mc:Choice>
              <mc:Fallback>
                <p:oleObj r:id="rId7" imgW="2527300" imgH="241300" progId="Equation.3">
                  <p:embed/>
                  <p:pic>
                    <p:nvPicPr>
                      <p:cNvPr id="0" name="图片 3"/>
                      <p:cNvPicPr/>
                      <p:nvPr/>
                    </p:nvPicPr>
                    <p:blipFill>
                      <a:blip r:embed="rId8"/>
                      <a:stretch>
                        <a:fillRect/>
                      </a:stretch>
                    </p:blipFill>
                    <p:spPr>
                      <a:xfrm>
                        <a:off x="2546350" y="2971800"/>
                        <a:ext cx="6934200" cy="609600"/>
                      </a:xfrm>
                      <a:prstGeom prst="rect">
                        <a:avLst/>
                      </a:prstGeom>
                      <a:noFill/>
                      <a:ln w="38100">
                        <a:noFill/>
                        <a:miter/>
                      </a:ln>
                    </p:spPr>
                  </p:pic>
                </p:oleObj>
              </mc:Fallback>
            </mc:AlternateContent>
          </a:graphicData>
        </a:graphic>
      </p:graphicFrame>
      <p:sp>
        <p:nvSpPr>
          <p:cNvPr id="3084" name="Rectangle 11"/>
          <p:cNvSpPr/>
          <p:nvPr/>
        </p:nvSpPr>
        <p:spPr>
          <a:xfrm>
            <a:off x="1524000" y="3130034"/>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pSp>
        <p:nvGrpSpPr>
          <p:cNvPr id="2" name="Group 13"/>
          <p:cNvGrpSpPr/>
          <p:nvPr/>
        </p:nvGrpSpPr>
        <p:grpSpPr>
          <a:xfrm>
            <a:off x="2554288" y="3810000"/>
            <a:ext cx="5486400" cy="1017588"/>
            <a:chOff x="576" y="2400"/>
            <a:chExt cx="3456" cy="641"/>
          </a:xfrm>
        </p:grpSpPr>
        <p:graphicFrame>
          <p:nvGraphicFramePr>
            <p:cNvPr id="3077" name="Object 10"/>
            <p:cNvGraphicFramePr/>
            <p:nvPr/>
          </p:nvGraphicFramePr>
          <p:xfrm>
            <a:off x="576" y="2432"/>
            <a:ext cx="1008" cy="352"/>
          </p:xfrm>
          <a:graphic>
            <a:graphicData uri="http://schemas.openxmlformats.org/presentationml/2006/ole">
              <mc:AlternateContent xmlns:mc="http://schemas.openxmlformats.org/markup-compatibility/2006">
                <mc:Choice xmlns:v="urn:schemas-microsoft-com:vml" Requires="v">
                  <p:oleObj spid="_x0000_s5448" r:id="rId9" imgW="622300" imgH="228600" progId="Equation.3">
                    <p:embed/>
                  </p:oleObj>
                </mc:Choice>
                <mc:Fallback>
                  <p:oleObj r:id="rId9" imgW="622300" imgH="228600" progId="Equation.3">
                    <p:embed/>
                    <p:pic>
                      <p:nvPicPr>
                        <p:cNvPr id="0" name="图片 4"/>
                        <p:cNvPicPr/>
                        <p:nvPr/>
                      </p:nvPicPr>
                      <p:blipFill>
                        <a:blip r:embed="rId10"/>
                        <a:stretch>
                          <a:fillRect/>
                        </a:stretch>
                      </p:blipFill>
                      <p:spPr>
                        <a:xfrm>
                          <a:off x="576" y="2432"/>
                          <a:ext cx="1008" cy="352"/>
                        </a:xfrm>
                        <a:prstGeom prst="rect">
                          <a:avLst/>
                        </a:prstGeom>
                        <a:noFill/>
                        <a:ln w="38100">
                          <a:noFill/>
                          <a:miter/>
                        </a:ln>
                      </p:spPr>
                    </p:pic>
                  </p:oleObj>
                </mc:Fallback>
              </mc:AlternateContent>
            </a:graphicData>
          </a:graphic>
        </p:graphicFrame>
        <p:sp>
          <p:nvSpPr>
            <p:cNvPr id="3087" name="Text Box 12"/>
            <p:cNvSpPr txBox="1"/>
            <p:nvPr/>
          </p:nvSpPr>
          <p:spPr>
            <a:xfrm>
              <a:off x="1536" y="2400"/>
              <a:ext cx="2496" cy="641"/>
            </a:xfrm>
            <a:prstGeom prst="rect">
              <a:avLst/>
            </a:prstGeom>
            <a:noFill/>
            <a:ln w="9525">
              <a:noFill/>
            </a:ln>
          </p:spPr>
          <p:txBody>
            <a:bodyPr>
              <a:spAutoFit/>
            </a:bodyPr>
            <a:lstStyle/>
            <a:p>
              <a:pPr>
                <a:lnSpc>
                  <a:spcPct val="120000"/>
                </a:lnSpc>
                <a:spcBef>
                  <a:spcPct val="40000"/>
                </a:spcBef>
                <a:buClr>
                  <a:schemeClr val="accent2"/>
                </a:buClr>
                <a:buFont typeface="Wingdings" panose="05000000000000000000" pitchFamily="2" charset="2"/>
                <a:buNone/>
              </a:pPr>
              <a:r>
                <a:rPr lang="zh-CN" altLang="en-US" sz="2800" dirty="0"/>
                <a:t>：状态空间的一个解。</a:t>
              </a:r>
            </a:p>
            <a:p>
              <a:pPr>
                <a:spcBef>
                  <a:spcPct val="50000"/>
                </a:spcBef>
              </a:pPr>
              <a:endParaRPr lang="en-US" altLang="zh-CN" dirty="0">
                <a:latin typeface="Arial" panose="020B0604020202020204" pitchFamily="34" charset="0"/>
              </a:endParaRPr>
            </a:p>
          </p:txBody>
        </p:sp>
      </p:grpSp>
      <p:sp>
        <p:nvSpPr>
          <p:cNvPr id="14350" name="Text Box 14"/>
          <p:cNvSpPr txBox="1"/>
          <p:nvPr/>
        </p:nvSpPr>
        <p:spPr>
          <a:xfrm>
            <a:off x="1271465" y="1981200"/>
            <a:ext cx="9001250" cy="604838"/>
          </a:xfrm>
          <a:prstGeom prst="rect">
            <a:avLst/>
          </a:prstGeom>
          <a:noFill/>
          <a:ln w="9525">
            <a:noFill/>
          </a:ln>
        </p:spPr>
        <p:txBody>
          <a:bodyPr wrap="square">
            <a:spAutoFit/>
          </a:bodyPr>
          <a:lstStyle/>
          <a:p>
            <a:pPr>
              <a:lnSpc>
                <a:spcPct val="120000"/>
              </a:lnSpc>
              <a:spcBef>
                <a:spcPct val="40000"/>
              </a:spcBef>
              <a:buClr>
                <a:schemeClr val="accent2"/>
              </a:buClr>
              <a:buFont typeface="Wingdings" panose="05000000000000000000" pitchFamily="2" charset="2"/>
              <a:buBlip>
                <a:blip r:embed="rId11"/>
              </a:buBlip>
            </a:pPr>
            <a:r>
              <a:rPr lang="en-US" altLang="zh-CN" sz="2800" b="1" dirty="0"/>
              <a:t>   </a:t>
            </a:r>
            <a:r>
              <a:rPr lang="zh-CN" altLang="en-US" sz="2800" b="1" dirty="0"/>
              <a:t>状态空间的一个解</a:t>
            </a:r>
            <a:r>
              <a:rPr lang="zh-CN" altLang="en-US" sz="2800" dirty="0"/>
              <a:t>：一个有限的操作算子序列。</a:t>
            </a:r>
          </a:p>
        </p:txBody>
      </p:sp>
      <p:sp>
        <p:nvSpPr>
          <p:cNvPr id="17" name="Rectangle 4"/>
          <p:cNvSpPr/>
          <p:nvPr/>
        </p:nvSpPr>
        <p:spPr>
          <a:xfrm>
            <a:off x="0" y="1"/>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2.2.1  </a:t>
            </a:r>
            <a:r>
              <a:rPr lang="zh-CN" altLang="en-US" sz="3600" dirty="0">
                <a:solidFill>
                  <a:schemeClr val="bg1"/>
                </a:solidFill>
                <a:latin typeface="Times New Roman" panose="02020603050405020304" pitchFamily="18" charset="0"/>
                <a:ea typeface="黑体" panose="02010609060101010101" pitchFamily="2" charset="-122"/>
              </a:rPr>
              <a:t>状态空间表示法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50"/>
                                        </p:tgtEl>
                                        <p:attrNameLst>
                                          <p:attrName>style.visibility</p:attrName>
                                        </p:attrNameLst>
                                      </p:cBhvr>
                                      <p:to>
                                        <p:strVal val="visible"/>
                                      </p:to>
                                    </p:set>
                                    <p:animEffect transition="in" filter="dissolve">
                                      <p:cBhvr>
                                        <p:cTn id="7" dur="500"/>
                                        <p:tgtEl>
                                          <p:spTgt spid="1435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14344"/>
                                        </p:tgtEl>
                                        <p:attrNameLst>
                                          <p:attrName>style.visibility</p:attrName>
                                        </p:attrNameLst>
                                      </p:cBhvr>
                                      <p:to>
                                        <p:strVal val="visible"/>
                                      </p:to>
                                    </p:set>
                                    <p:anim calcmode="lin" valueType="num">
                                      <p:cBhvr>
                                        <p:cTn id="12" dur="500" fill="hold"/>
                                        <p:tgtEl>
                                          <p:spTgt spid="14344"/>
                                        </p:tgtEl>
                                        <p:attrNameLst>
                                          <p:attrName>ppt_x</p:attrName>
                                        </p:attrNameLst>
                                      </p:cBhvr>
                                      <p:tavLst>
                                        <p:tav tm="0">
                                          <p:val>
                                            <p:strVal val="#ppt_x-#ppt_w/2"/>
                                          </p:val>
                                        </p:tav>
                                        <p:tav tm="100000">
                                          <p:val>
                                            <p:strVal val="#ppt_x"/>
                                          </p:val>
                                        </p:tav>
                                      </p:tavLst>
                                    </p:anim>
                                    <p:anim calcmode="lin" valueType="num">
                                      <p:cBhvr>
                                        <p:cTn id="13" dur="500" fill="hold"/>
                                        <p:tgtEl>
                                          <p:spTgt spid="14344"/>
                                        </p:tgtEl>
                                        <p:attrNameLst>
                                          <p:attrName>ppt_y</p:attrName>
                                        </p:attrNameLst>
                                      </p:cBhvr>
                                      <p:tavLst>
                                        <p:tav tm="0">
                                          <p:val>
                                            <p:strVal val="#ppt_y"/>
                                          </p:val>
                                        </p:tav>
                                        <p:tav tm="100000">
                                          <p:val>
                                            <p:strVal val="#ppt_y"/>
                                          </p:val>
                                        </p:tav>
                                      </p:tavLst>
                                    </p:anim>
                                    <p:anim calcmode="lin" valueType="num">
                                      <p:cBhvr>
                                        <p:cTn id="14" dur="500" fill="hold"/>
                                        <p:tgtEl>
                                          <p:spTgt spid="14344"/>
                                        </p:tgtEl>
                                        <p:attrNameLst>
                                          <p:attrName>ppt_w</p:attrName>
                                        </p:attrNameLst>
                                      </p:cBhvr>
                                      <p:tavLst>
                                        <p:tav tm="0">
                                          <p:val>
                                            <p:fltVal val="0"/>
                                          </p:val>
                                        </p:tav>
                                        <p:tav tm="100000">
                                          <p:val>
                                            <p:strVal val="#ppt_w"/>
                                          </p:val>
                                        </p:tav>
                                      </p:tavLst>
                                    </p:anim>
                                    <p:anim calcmode="lin" valueType="num">
                                      <p:cBhvr>
                                        <p:cTn id="15" dur="500" fill="hold"/>
                                        <p:tgtEl>
                                          <p:spTgt spid="14344"/>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3"/>
          <p:cNvSpPr>
            <a:spLocks noGrp="1"/>
          </p:cNvSpPr>
          <p:nvPr>
            <p:ph idx="1"/>
          </p:nvPr>
        </p:nvSpPr>
        <p:spPr>
          <a:xfrm>
            <a:off x="838200" y="1037066"/>
            <a:ext cx="10802416" cy="4351338"/>
          </a:xfrm>
          <a:ln/>
        </p:spPr>
        <p:txBody>
          <a:bodyPr vert="horz" wrap="square" lIns="91440" tIns="45720" rIns="91440" bIns="45720" anchor="t"/>
          <a:lstStyle/>
          <a:p>
            <a:pPr eaLnBrk="1" hangingPunct="1"/>
            <a:r>
              <a:rPr lang="zh-CN" altLang="en-US" b="1" dirty="0" smtClean="0">
                <a:latin typeface="Times New Roman" panose="02020603050405020304" pitchFamily="18" charset="0"/>
              </a:rPr>
              <a:t>例</a:t>
            </a:r>
            <a:r>
              <a:rPr lang="en-US" altLang="zh-CN" b="1" dirty="0" smtClean="0">
                <a:latin typeface="Times New Roman" panose="02020603050405020304" pitchFamily="18" charset="0"/>
              </a:rPr>
              <a:t>2.1</a:t>
            </a:r>
            <a:r>
              <a:rPr lang="en-US" altLang="zh-CN" dirty="0" smtClean="0">
                <a:latin typeface="宋体" panose="02010600030101010101" pitchFamily="2" charset="-122"/>
              </a:rPr>
              <a:t>  </a:t>
            </a:r>
            <a:r>
              <a:rPr lang="zh-CN" altLang="en-US" b="1" dirty="0">
                <a:latin typeface="宋体" panose="02010600030101010101" pitchFamily="2" charset="-122"/>
              </a:rPr>
              <a:t>八数码问题的状态空间</a:t>
            </a:r>
            <a:r>
              <a:rPr lang="zh-CN" altLang="en-US" dirty="0">
                <a:latin typeface="宋体" panose="02010600030101010101" pitchFamily="2" charset="-122"/>
              </a:rPr>
              <a:t>。</a:t>
            </a:r>
            <a:r>
              <a:rPr lang="zh-CN" altLang="en-US" dirty="0"/>
              <a:t> </a:t>
            </a:r>
          </a:p>
        </p:txBody>
      </p:sp>
      <p:sp>
        <p:nvSpPr>
          <p:cNvPr id="4101"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15</a:t>
            </a:fld>
            <a:endParaRPr lang="ja-JP" altLang="en-US" dirty="0">
              <a:solidFill>
                <a:srgbClr val="A50021"/>
              </a:solidFill>
              <a:ea typeface="MS PGothic" panose="020B0600070205080204" pitchFamily="34" charset="-128"/>
            </a:endParaRPr>
          </a:p>
        </p:txBody>
      </p:sp>
      <p:sp>
        <p:nvSpPr>
          <p:cNvPr id="4104"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2.2.1  </a:t>
            </a:r>
            <a:r>
              <a:rPr lang="zh-CN" altLang="en-US" sz="3600" dirty="0">
                <a:solidFill>
                  <a:schemeClr val="bg1"/>
                </a:solidFill>
                <a:latin typeface="Times New Roman" panose="02020603050405020304" pitchFamily="18" charset="0"/>
                <a:ea typeface="黑体" panose="02010609060101010101" pitchFamily="2" charset="-122"/>
              </a:rPr>
              <a:t>状态空间表示法</a:t>
            </a:r>
          </a:p>
        </p:txBody>
      </p:sp>
      <p:graphicFrame>
        <p:nvGraphicFramePr>
          <p:cNvPr id="73733" name="Object 5"/>
          <p:cNvGraphicFramePr/>
          <p:nvPr/>
        </p:nvGraphicFramePr>
        <p:xfrm>
          <a:off x="2819400" y="1676400"/>
          <a:ext cx="2514600" cy="2514600"/>
        </p:xfrm>
        <a:graphic>
          <a:graphicData uri="http://schemas.openxmlformats.org/presentationml/2006/ole">
            <mc:AlternateContent xmlns:mc="http://schemas.openxmlformats.org/markup-compatibility/2006">
              <mc:Choice xmlns:v="urn:schemas-microsoft-com:vml" Requires="v">
                <p:oleObj spid="_x0000_s6388" r:id="rId3" imgW="1238250" imgH="1238250" progId="Paint.Picture">
                  <p:embed/>
                </p:oleObj>
              </mc:Choice>
              <mc:Fallback>
                <p:oleObj r:id="rId3" imgW="1238250" imgH="1238250" progId="Paint.Picture">
                  <p:embed/>
                  <p:pic>
                    <p:nvPicPr>
                      <p:cNvPr id="0" name="图片 3081"/>
                      <p:cNvPicPr/>
                      <p:nvPr/>
                    </p:nvPicPr>
                    <p:blipFill>
                      <a:blip r:embed="rId4"/>
                      <a:stretch>
                        <a:fillRect/>
                      </a:stretch>
                    </p:blipFill>
                    <p:spPr>
                      <a:xfrm>
                        <a:off x="2819400" y="1676400"/>
                        <a:ext cx="2514600" cy="2514600"/>
                      </a:xfrm>
                      <a:prstGeom prst="rect">
                        <a:avLst/>
                      </a:prstGeom>
                      <a:noFill/>
                      <a:ln w="38100">
                        <a:noFill/>
                        <a:miter/>
                      </a:ln>
                    </p:spPr>
                  </p:pic>
                </p:oleObj>
              </mc:Fallback>
            </mc:AlternateContent>
          </a:graphicData>
        </a:graphic>
      </p:graphicFrame>
      <p:graphicFrame>
        <p:nvGraphicFramePr>
          <p:cNvPr id="73734" name="Object 6"/>
          <p:cNvGraphicFramePr/>
          <p:nvPr/>
        </p:nvGraphicFramePr>
        <p:xfrm>
          <a:off x="6248400" y="1714500"/>
          <a:ext cx="2362200" cy="2324100"/>
        </p:xfrm>
        <a:graphic>
          <a:graphicData uri="http://schemas.openxmlformats.org/presentationml/2006/ole">
            <mc:AlternateContent xmlns:mc="http://schemas.openxmlformats.org/markup-compatibility/2006">
              <mc:Choice xmlns:v="urn:schemas-microsoft-com:vml" Requires="v">
                <p:oleObj spid="_x0000_s6389" r:id="rId5" imgW="1181100" imgH="1162050" progId="Paint.Picture">
                  <p:embed/>
                </p:oleObj>
              </mc:Choice>
              <mc:Fallback>
                <p:oleObj r:id="rId5" imgW="1181100" imgH="1162050" progId="Paint.Picture">
                  <p:embed/>
                  <p:pic>
                    <p:nvPicPr>
                      <p:cNvPr id="0" name="图片 3079"/>
                      <p:cNvPicPr/>
                      <p:nvPr/>
                    </p:nvPicPr>
                    <p:blipFill>
                      <a:blip r:embed="rId6"/>
                      <a:stretch>
                        <a:fillRect/>
                      </a:stretch>
                    </p:blipFill>
                    <p:spPr>
                      <a:xfrm>
                        <a:off x="6248400" y="1714500"/>
                        <a:ext cx="2362200" cy="2324100"/>
                      </a:xfrm>
                      <a:prstGeom prst="rect">
                        <a:avLst/>
                      </a:prstGeom>
                      <a:noFill/>
                      <a:ln w="38100">
                        <a:noFill/>
                        <a:miter/>
                      </a:ln>
                    </p:spPr>
                  </p:pic>
                </p:oleObj>
              </mc:Fallback>
            </mc:AlternateContent>
          </a:graphicData>
        </a:graphic>
      </p:graphicFrame>
      <p:grpSp>
        <p:nvGrpSpPr>
          <p:cNvPr id="2" name="Group 11"/>
          <p:cNvGrpSpPr/>
          <p:nvPr/>
        </p:nvGrpSpPr>
        <p:grpSpPr>
          <a:xfrm>
            <a:off x="1981200" y="4495800"/>
            <a:ext cx="4114800" cy="457200"/>
            <a:chOff x="288" y="2832"/>
            <a:chExt cx="2592" cy="288"/>
          </a:xfrm>
        </p:grpSpPr>
        <p:sp>
          <p:nvSpPr>
            <p:cNvPr id="4108" name="Rectangle 7"/>
            <p:cNvSpPr/>
            <p:nvPr/>
          </p:nvSpPr>
          <p:spPr>
            <a:xfrm>
              <a:off x="288" y="2832"/>
              <a:ext cx="2592" cy="288"/>
            </a:xfrm>
            <a:prstGeom prst="rect">
              <a:avLst/>
            </a:prstGeom>
            <a:noFill/>
            <a:ln w="9525">
              <a:noFill/>
            </a:ln>
          </p:spPr>
          <p:txBody>
            <a:bodyPr>
              <a:spAutoFit/>
            </a:bodyPr>
            <a:lstStyle/>
            <a:p>
              <a:r>
                <a:rPr lang="zh-CN" altLang="en-US" sz="2400" dirty="0">
                  <a:latin typeface="宋体" panose="02010600030101010101" pitchFamily="2" charset="-122"/>
                </a:rPr>
                <a:t>状态集</a:t>
              </a:r>
              <a:r>
                <a:rPr lang="zh-CN" altLang="en-US" sz="1100" dirty="0"/>
                <a:t>           </a:t>
              </a:r>
              <a:r>
                <a:rPr lang="zh-CN" altLang="en-US" sz="2400" dirty="0"/>
                <a:t>：所有摆法</a:t>
              </a:r>
            </a:p>
          </p:txBody>
        </p:sp>
        <p:graphicFrame>
          <p:nvGraphicFramePr>
            <p:cNvPr id="4100" name="Object 8"/>
            <p:cNvGraphicFramePr/>
            <p:nvPr/>
          </p:nvGraphicFramePr>
          <p:xfrm>
            <a:off x="960" y="2880"/>
            <a:ext cx="180" cy="240"/>
          </p:xfrm>
          <a:graphic>
            <a:graphicData uri="http://schemas.openxmlformats.org/presentationml/2006/ole">
              <mc:AlternateContent xmlns:mc="http://schemas.openxmlformats.org/markup-compatibility/2006">
                <mc:Choice xmlns:v="urn:schemas-microsoft-com:vml" Requires="v">
                  <p:oleObj spid="_x0000_s6390" r:id="rId7" imgW="114300" imgH="152400" progId="Equation.DSMT4">
                    <p:embed/>
                  </p:oleObj>
                </mc:Choice>
                <mc:Fallback>
                  <p:oleObj r:id="rId7" imgW="114300" imgH="152400" progId="Equation.DSMT4">
                    <p:embed/>
                    <p:pic>
                      <p:nvPicPr>
                        <p:cNvPr id="0" name="图片 3077"/>
                        <p:cNvPicPr/>
                        <p:nvPr/>
                      </p:nvPicPr>
                      <p:blipFill>
                        <a:blip r:embed="rId8"/>
                        <a:stretch>
                          <a:fillRect/>
                        </a:stretch>
                      </p:blipFill>
                      <p:spPr>
                        <a:xfrm>
                          <a:off x="960" y="2880"/>
                          <a:ext cx="180" cy="240"/>
                        </a:xfrm>
                        <a:prstGeom prst="rect">
                          <a:avLst/>
                        </a:prstGeom>
                        <a:noFill/>
                        <a:ln w="38100">
                          <a:noFill/>
                          <a:miter/>
                        </a:ln>
                      </p:spPr>
                    </p:pic>
                  </p:oleObj>
                </mc:Fallback>
              </mc:AlternateContent>
            </a:graphicData>
          </a:graphic>
        </p:graphicFrame>
      </p:grpSp>
      <p:sp>
        <p:nvSpPr>
          <p:cNvPr id="73737" name="Text Box 9"/>
          <p:cNvSpPr txBox="1"/>
          <p:nvPr/>
        </p:nvSpPr>
        <p:spPr>
          <a:xfrm>
            <a:off x="5486401" y="4495800"/>
            <a:ext cx="1762125" cy="457200"/>
          </a:xfrm>
          <a:prstGeom prst="rect">
            <a:avLst/>
          </a:prstGeom>
          <a:noFill/>
          <a:ln w="9525">
            <a:noFill/>
          </a:ln>
        </p:spPr>
        <p:txBody>
          <a:bodyPr>
            <a:spAutoFit/>
          </a:bodyPr>
          <a:lstStyle/>
          <a:p>
            <a:pPr>
              <a:spcBef>
                <a:spcPct val="50000"/>
              </a:spcBef>
            </a:pPr>
            <a:r>
              <a:rPr lang="zh-CN" altLang="en-US" sz="2400" dirty="0"/>
              <a:t>操作算子：</a:t>
            </a:r>
          </a:p>
        </p:txBody>
      </p:sp>
      <p:sp>
        <p:nvSpPr>
          <p:cNvPr id="73738" name="Rectangle 10"/>
          <p:cNvSpPr>
            <a:spLocks noChangeArrowheads="1"/>
          </p:cNvSpPr>
          <p:nvPr/>
        </p:nvSpPr>
        <p:spPr bwMode="auto">
          <a:xfrm>
            <a:off x="7010400" y="4476750"/>
            <a:ext cx="3048000" cy="1791260"/>
          </a:xfrm>
          <a:prstGeom prst="rect">
            <a:avLst/>
          </a:prstGeom>
          <a:gradFill rotWithShape="0">
            <a:gsLst>
              <a:gs pos="0">
                <a:schemeClr val="bg1"/>
              </a:gs>
              <a:gs pos="50000">
                <a:srgbClr val="CCFFCC"/>
              </a:gs>
              <a:gs pos="100000">
                <a:schemeClr val="bg1"/>
              </a:gs>
            </a:gsLst>
            <a:lin ang="18900000" scaled="1"/>
          </a:gradFill>
          <a:ln w="9525">
            <a:noFill/>
            <a:miter lim="800000"/>
          </a:ln>
          <a:effectLst/>
        </p:spPr>
        <p:txBody>
          <a:bodyPr>
            <a:spAutoFit/>
          </a:bodyPr>
          <a:lstStyle/>
          <a:p>
            <a:pPr indent="266700" algn="just">
              <a:spcBef>
                <a:spcPct val="20000"/>
              </a:spcBef>
              <a:defRPr/>
            </a:pPr>
            <a:r>
              <a:rPr lang="zh-CN" altLang="en-US" sz="2400">
                <a:latin typeface="宋体" panose="02010600030101010101" pitchFamily="2" charset="-122"/>
              </a:rPr>
              <a:t>将空格向上移</a:t>
            </a:r>
            <a:r>
              <a:rPr lang="en-US" altLang="zh-CN" sz="2400">
                <a:latin typeface="Times New Roman" panose="02020603050405020304" pitchFamily="18" charset="0"/>
                <a:cs typeface="Times New Roman" panose="02020603050405020304" pitchFamily="18" charset="0"/>
              </a:rPr>
              <a:t>Up</a:t>
            </a:r>
          </a:p>
          <a:p>
            <a:pPr indent="266700" algn="just" eaLnBrk="0" hangingPunct="0">
              <a:spcBef>
                <a:spcPct val="20000"/>
              </a:spcBef>
              <a:defRPr/>
            </a:pPr>
            <a:r>
              <a:rPr lang="zh-CN" altLang="en-US" sz="2400">
                <a:latin typeface="宋体" panose="02010600030101010101" pitchFamily="2" charset="-122"/>
              </a:rPr>
              <a:t>将空格向左移</a:t>
            </a:r>
            <a:r>
              <a:rPr lang="en-US" altLang="zh-CN" sz="2400">
                <a:latin typeface="Times New Roman" panose="02020603050405020304" pitchFamily="18" charset="0"/>
                <a:cs typeface="Times New Roman" panose="02020603050405020304" pitchFamily="18" charset="0"/>
              </a:rPr>
              <a:t>Left</a:t>
            </a:r>
          </a:p>
          <a:p>
            <a:pPr indent="266700" algn="just" eaLnBrk="0" hangingPunct="0">
              <a:spcBef>
                <a:spcPct val="20000"/>
              </a:spcBef>
              <a:defRPr/>
            </a:pPr>
            <a:r>
              <a:rPr lang="zh-CN" altLang="en-US" sz="2400">
                <a:latin typeface="宋体" panose="02010600030101010101" pitchFamily="2" charset="-122"/>
              </a:rPr>
              <a:t>将空格向下移</a:t>
            </a:r>
            <a:r>
              <a:rPr lang="en-GB" altLang="zh-CN" sz="2400">
                <a:latin typeface="Times New Roman" panose="02020603050405020304" pitchFamily="18" charset="0"/>
                <a:cs typeface="Times New Roman" panose="02020603050405020304" pitchFamily="18" charset="0"/>
              </a:rPr>
              <a:t>Down</a:t>
            </a:r>
            <a:endParaRPr lang="en-US" altLang="zh-CN" sz="2400">
              <a:latin typeface="Times New Roman" panose="02020603050405020304" pitchFamily="18" charset="0"/>
              <a:cs typeface="Times New Roman" panose="02020603050405020304" pitchFamily="18" charset="0"/>
            </a:endParaRPr>
          </a:p>
          <a:p>
            <a:pPr indent="266700" algn="just" eaLnBrk="0" hangingPunct="0">
              <a:spcBef>
                <a:spcPct val="20000"/>
              </a:spcBef>
              <a:defRPr/>
            </a:pPr>
            <a:r>
              <a:rPr lang="zh-CN" altLang="en-US" sz="2400">
                <a:latin typeface="宋体" panose="02010600030101010101" pitchFamily="2" charset="-122"/>
              </a:rPr>
              <a:t>将空格向右移</a:t>
            </a:r>
            <a:r>
              <a:rPr lang="en-GB" altLang="zh-CN" sz="2400">
                <a:latin typeface="Times New Roman" panose="02020603050405020304" pitchFamily="18" charset="0"/>
                <a:cs typeface="Times New Roman" panose="02020603050405020304" pitchFamily="18" charset="0"/>
              </a:rPr>
              <a:t>Right</a:t>
            </a:r>
            <a:endParaRPr lang="en-US" altLang="zh-CN" sz="240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733"/>
                                        </p:tgtEl>
                                        <p:attrNameLst>
                                          <p:attrName>style.visibility</p:attrName>
                                        </p:attrNameLst>
                                      </p:cBhvr>
                                      <p:to>
                                        <p:strVal val="visible"/>
                                      </p:to>
                                    </p:set>
                                    <p:anim calcmode="lin" valueType="num">
                                      <p:cBhvr additive="base">
                                        <p:cTn id="7" dur="500" fill="hold"/>
                                        <p:tgtEl>
                                          <p:spTgt spid="73733"/>
                                        </p:tgtEl>
                                        <p:attrNameLst>
                                          <p:attrName>ppt_x</p:attrName>
                                        </p:attrNameLst>
                                      </p:cBhvr>
                                      <p:tavLst>
                                        <p:tav tm="0">
                                          <p:val>
                                            <p:strVal val="0-#ppt_w/2"/>
                                          </p:val>
                                        </p:tav>
                                        <p:tav tm="100000">
                                          <p:val>
                                            <p:strVal val="#ppt_x"/>
                                          </p:val>
                                        </p:tav>
                                      </p:tavLst>
                                    </p:anim>
                                    <p:anim calcmode="lin" valueType="num">
                                      <p:cBhvr additive="base">
                                        <p:cTn id="8" dur="500" fill="hold"/>
                                        <p:tgtEl>
                                          <p:spTgt spid="737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3734"/>
                                        </p:tgtEl>
                                        <p:attrNameLst>
                                          <p:attrName>style.visibility</p:attrName>
                                        </p:attrNameLst>
                                      </p:cBhvr>
                                      <p:to>
                                        <p:strVal val="visible"/>
                                      </p:to>
                                    </p:set>
                                    <p:anim calcmode="lin" valueType="num">
                                      <p:cBhvr additive="base">
                                        <p:cTn id="13" dur="500" fill="hold"/>
                                        <p:tgtEl>
                                          <p:spTgt spid="73734"/>
                                        </p:tgtEl>
                                        <p:attrNameLst>
                                          <p:attrName>ppt_x</p:attrName>
                                        </p:attrNameLst>
                                      </p:cBhvr>
                                      <p:tavLst>
                                        <p:tav tm="0">
                                          <p:val>
                                            <p:strVal val="1+#ppt_w/2"/>
                                          </p:val>
                                        </p:tav>
                                        <p:tav tm="100000">
                                          <p:val>
                                            <p:strVal val="#ppt_x"/>
                                          </p:val>
                                        </p:tav>
                                      </p:tavLst>
                                    </p:anim>
                                    <p:anim calcmode="lin" valueType="num">
                                      <p:cBhvr additive="base">
                                        <p:cTn id="14" dur="500" fill="hold"/>
                                        <p:tgtEl>
                                          <p:spTgt spid="7373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737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3738"/>
                                        </p:tgtEl>
                                        <p:attrNameLst>
                                          <p:attrName>style.visibility</p:attrName>
                                        </p:attrNameLst>
                                      </p:cBhvr>
                                      <p:to>
                                        <p:strVal val="visible"/>
                                      </p:to>
                                    </p:set>
                                    <p:animEffect transition="in" filter="dissolve">
                                      <p:cBhvr>
                                        <p:cTn id="29" dur="500"/>
                                        <p:tgtEl>
                                          <p:spTgt spid="73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7" grpId="0"/>
      <p:bldP spid="737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16</a:t>
            </a:fld>
            <a:endParaRPr lang="ja-JP" altLang="en-US" dirty="0">
              <a:solidFill>
                <a:srgbClr val="A50021"/>
              </a:solidFill>
              <a:ea typeface="MS PGothic" panose="020B0600070205080204" pitchFamily="34" charset="-128"/>
            </a:endParaRPr>
          </a:p>
        </p:txBody>
      </p:sp>
      <p:graphicFrame>
        <p:nvGraphicFramePr>
          <p:cNvPr id="5122" name="Object 13"/>
          <p:cNvGraphicFramePr/>
          <p:nvPr>
            <p:extLst>
              <p:ext uri="{D42A27DB-BD31-4B8C-83A1-F6EECF244321}">
                <p14:modId xmlns:p14="http://schemas.microsoft.com/office/powerpoint/2010/main" val="1425689896"/>
              </p:ext>
            </p:extLst>
          </p:nvPr>
        </p:nvGraphicFramePr>
        <p:xfrm>
          <a:off x="767408" y="908719"/>
          <a:ext cx="10297144" cy="5041231"/>
        </p:xfrm>
        <a:graphic>
          <a:graphicData uri="http://schemas.openxmlformats.org/presentationml/2006/ole">
            <mc:AlternateContent xmlns:mc="http://schemas.openxmlformats.org/markup-compatibility/2006">
              <mc:Choice xmlns:v="urn:schemas-microsoft-com:vml" Requires="v">
                <p:oleObj spid="_x0000_s7250" r:id="rId3" imgW="6096000" imgH="3238500" progId="Paint.Picture">
                  <p:embed/>
                </p:oleObj>
              </mc:Choice>
              <mc:Fallback>
                <p:oleObj r:id="rId3" imgW="6096000" imgH="3238500" progId="Paint.Picture">
                  <p:embed/>
                  <p:pic>
                    <p:nvPicPr>
                      <p:cNvPr id="0" name="图片 3078"/>
                      <p:cNvPicPr/>
                      <p:nvPr/>
                    </p:nvPicPr>
                    <p:blipFill>
                      <a:blip r:embed="rId4"/>
                      <a:stretch>
                        <a:fillRect/>
                      </a:stretch>
                    </p:blipFill>
                    <p:spPr>
                      <a:xfrm>
                        <a:off x="767408" y="908719"/>
                        <a:ext cx="10297144" cy="5041231"/>
                      </a:xfrm>
                      <a:prstGeom prst="rect">
                        <a:avLst/>
                      </a:prstGeom>
                      <a:noFill/>
                      <a:ln w="9525" cap="flat" cmpd="sng">
                        <a:solidFill>
                          <a:srgbClr val="808080"/>
                        </a:solidFill>
                        <a:prstDash val="solid"/>
                        <a:miter/>
                        <a:headEnd type="none" w="med" len="med"/>
                        <a:tailEnd type="none" w="med" len="med"/>
                      </a:ln>
                    </p:spPr>
                  </p:pic>
                </p:oleObj>
              </mc:Fallback>
            </mc:AlternateContent>
          </a:graphicData>
        </a:graphic>
      </p:graphicFrame>
      <p:sp>
        <p:nvSpPr>
          <p:cNvPr id="5125" name="Text Box 15"/>
          <p:cNvSpPr txBox="1"/>
          <p:nvPr/>
        </p:nvSpPr>
        <p:spPr>
          <a:xfrm>
            <a:off x="4459288" y="5949951"/>
            <a:ext cx="4876800" cy="519113"/>
          </a:xfrm>
          <a:prstGeom prst="rect">
            <a:avLst/>
          </a:prstGeom>
          <a:noFill/>
          <a:ln w="9525">
            <a:noFill/>
          </a:ln>
        </p:spPr>
        <p:txBody>
          <a:bodyPr>
            <a:spAutoFit/>
          </a:bodyPr>
          <a:lstStyle/>
          <a:p>
            <a:pPr>
              <a:spcBef>
                <a:spcPct val="50000"/>
              </a:spcBef>
            </a:pPr>
            <a:r>
              <a:rPr lang="zh-CN" altLang="en-US" sz="2600" b="1" dirty="0">
                <a:latin typeface="Times New Roman" panose="02020603050405020304" pitchFamily="18" charset="0"/>
              </a:rPr>
              <a:t>八数码</a:t>
            </a:r>
            <a:r>
              <a:rPr lang="zh-CN" altLang="en-US" sz="2600" b="1" dirty="0"/>
              <a:t>状态空间图</a:t>
            </a:r>
            <a:r>
              <a:rPr lang="zh-CN" altLang="en-US" sz="2800" dirty="0"/>
              <a:t> </a:t>
            </a:r>
          </a:p>
        </p:txBody>
      </p:sp>
      <p:sp>
        <p:nvSpPr>
          <p:cNvPr id="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2.2.2  </a:t>
            </a:r>
            <a:r>
              <a:rPr lang="zh-CN" altLang="en-US" sz="3600" dirty="0">
                <a:solidFill>
                  <a:schemeClr val="bg1"/>
                </a:solidFill>
                <a:latin typeface="Times New Roman" panose="02020603050405020304" pitchFamily="18" charset="0"/>
                <a:ea typeface="黑体" panose="02010609060101010101" pitchFamily="2" charset="-122"/>
              </a:rPr>
              <a:t>状态空间的图描述</a:t>
            </a:r>
          </a:p>
        </p:txBody>
      </p:sp>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17</a:t>
            </a:fld>
            <a:endParaRPr lang="ja-JP" altLang="en-US" dirty="0">
              <a:solidFill>
                <a:srgbClr val="A50021"/>
              </a:solidFill>
              <a:ea typeface="MS PGothic" panose="020B0600070205080204" pitchFamily="34" charset="-128"/>
            </a:endParaRPr>
          </a:p>
        </p:txBody>
      </p:sp>
      <p:sp>
        <p:nvSpPr>
          <p:cNvPr id="6149" name="Rectangle 9"/>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50" name="Rectangle 11"/>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51" name="Rectangle 13"/>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52" name="Rectangle 15"/>
          <p:cNvSpPr/>
          <p:nvPr/>
        </p:nvSpPr>
        <p:spPr>
          <a:xfrm>
            <a:off x="1524000" y="3130034"/>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53" name="Rectangle 17"/>
          <p:cNvSpPr/>
          <p:nvPr/>
        </p:nvSpPr>
        <p:spPr>
          <a:xfrm>
            <a:off x="1524000" y="3130034"/>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54" name="Rectangle 19"/>
          <p:cNvSpPr/>
          <p:nvPr/>
        </p:nvSpPr>
        <p:spPr>
          <a:xfrm>
            <a:off x="1524000" y="3130034"/>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55" name="Rectangle 21"/>
          <p:cNvSpPr/>
          <p:nvPr/>
        </p:nvSpPr>
        <p:spPr>
          <a:xfrm>
            <a:off x="6003634" y="-184666"/>
            <a:ext cx="184731" cy="369332"/>
          </a:xfrm>
          <a:prstGeom prst="rect">
            <a:avLst/>
          </a:prstGeom>
          <a:noFill/>
          <a:ln w="9525">
            <a:noFill/>
          </a:ln>
        </p:spPr>
        <p:txBody>
          <a:bodyPr wrap="none" anchor="ctr">
            <a:spAutoFit/>
          </a:bodyPr>
          <a:lstStyle/>
          <a:p>
            <a:pPr algn="ctr"/>
            <a:endParaRPr lang="zh-CN" altLang="zh-CN" dirty="0">
              <a:latin typeface="Arial" panose="020B0604020202020204" pitchFamily="34" charset="0"/>
            </a:endParaRPr>
          </a:p>
        </p:txBody>
      </p:sp>
      <p:sp>
        <p:nvSpPr>
          <p:cNvPr id="6156" name="Rectangle 23"/>
          <p:cNvSpPr/>
          <p:nvPr/>
        </p:nvSpPr>
        <p:spPr>
          <a:xfrm>
            <a:off x="1524000" y="3134797"/>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57" name="Rectangle 25"/>
          <p:cNvSpPr/>
          <p:nvPr/>
        </p:nvSpPr>
        <p:spPr>
          <a:xfrm>
            <a:off x="1524000" y="3130034"/>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58" name="Rectangle 27"/>
          <p:cNvSpPr/>
          <p:nvPr/>
        </p:nvSpPr>
        <p:spPr>
          <a:xfrm>
            <a:off x="1524000" y="3130034"/>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59" name="Rectangle 29"/>
          <p:cNvSpPr/>
          <p:nvPr/>
        </p:nvSpPr>
        <p:spPr>
          <a:xfrm>
            <a:off x="1524000" y="3134797"/>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60" name="Rectangle 31"/>
          <p:cNvSpPr/>
          <p:nvPr/>
        </p:nvSpPr>
        <p:spPr>
          <a:xfrm>
            <a:off x="1524000" y="3130034"/>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61" name="Rectangle 33"/>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6162" name="Text Box 36"/>
          <p:cNvSpPr txBox="1"/>
          <p:nvPr/>
        </p:nvSpPr>
        <p:spPr>
          <a:xfrm>
            <a:off x="6477000" y="914401"/>
            <a:ext cx="1066800" cy="366713"/>
          </a:xfrm>
          <a:prstGeom prst="rect">
            <a:avLst/>
          </a:prstGeom>
          <a:noFill/>
          <a:ln w="9525">
            <a:noFill/>
          </a:ln>
        </p:spPr>
        <p:txBody>
          <a:bodyPr>
            <a:spAutoFit/>
          </a:bodyPr>
          <a:lstStyle/>
          <a:p>
            <a:pPr>
              <a:spcBef>
                <a:spcPct val="50000"/>
              </a:spcBef>
            </a:pPr>
            <a:endParaRPr lang="zh-CN" altLang="zh-CN" dirty="0">
              <a:latin typeface="Arial" panose="020B0604020202020204" pitchFamily="34" charset="0"/>
            </a:endParaRPr>
          </a:p>
        </p:txBody>
      </p:sp>
      <p:grpSp>
        <p:nvGrpSpPr>
          <p:cNvPr id="6163" name="Group 41"/>
          <p:cNvGrpSpPr/>
          <p:nvPr/>
        </p:nvGrpSpPr>
        <p:grpSpPr>
          <a:xfrm>
            <a:off x="2049464" y="1060450"/>
            <a:ext cx="7932737" cy="4578350"/>
            <a:chOff x="331" y="572"/>
            <a:chExt cx="4997" cy="2884"/>
          </a:xfrm>
        </p:grpSpPr>
        <p:graphicFrame>
          <p:nvGraphicFramePr>
            <p:cNvPr id="6146" name="Object 39"/>
            <p:cNvGraphicFramePr/>
            <p:nvPr/>
          </p:nvGraphicFramePr>
          <p:xfrm>
            <a:off x="331" y="572"/>
            <a:ext cx="4853" cy="2884"/>
          </p:xfrm>
          <a:graphic>
            <a:graphicData uri="http://schemas.openxmlformats.org/presentationml/2006/ole">
              <mc:AlternateContent xmlns:mc="http://schemas.openxmlformats.org/markup-compatibility/2006">
                <mc:Choice xmlns:v="urn:schemas-microsoft-com:vml" Requires="v">
                  <p:oleObj spid="_x0000_s8274" r:id="rId3" imgW="4953000" imgH="3305175" progId="Paint.Picture">
                    <p:embed/>
                  </p:oleObj>
                </mc:Choice>
                <mc:Fallback>
                  <p:oleObj r:id="rId3" imgW="4953000" imgH="3305175" progId="Paint.Picture">
                    <p:embed/>
                    <p:pic>
                      <p:nvPicPr>
                        <p:cNvPr id="0" name="图片 3076"/>
                        <p:cNvPicPr/>
                        <p:nvPr/>
                      </p:nvPicPr>
                      <p:blipFill>
                        <a:blip r:embed="rId4"/>
                        <a:stretch>
                          <a:fillRect/>
                        </a:stretch>
                      </p:blipFill>
                      <p:spPr>
                        <a:xfrm>
                          <a:off x="331" y="572"/>
                          <a:ext cx="4853" cy="2884"/>
                        </a:xfrm>
                        <a:prstGeom prst="rect">
                          <a:avLst/>
                        </a:prstGeom>
                        <a:noFill/>
                        <a:ln w="38100">
                          <a:noFill/>
                          <a:miter/>
                        </a:ln>
                      </p:spPr>
                    </p:pic>
                  </p:oleObj>
                </mc:Fallback>
              </mc:AlternateContent>
            </a:graphicData>
          </a:graphic>
        </p:graphicFrame>
        <p:sp>
          <p:nvSpPr>
            <p:cNvPr id="6165" name="Text Box 37"/>
            <p:cNvSpPr txBox="1"/>
            <p:nvPr/>
          </p:nvSpPr>
          <p:spPr>
            <a:xfrm>
              <a:off x="2976" y="576"/>
              <a:ext cx="816" cy="250"/>
            </a:xfrm>
            <a:prstGeom prst="rect">
              <a:avLst/>
            </a:prstGeom>
            <a:noFill/>
            <a:ln w="9525">
              <a:noFill/>
            </a:ln>
          </p:spPr>
          <p:txBody>
            <a:bodyPr>
              <a:spAutoFit/>
            </a:bodyPr>
            <a:lstStyle/>
            <a:p>
              <a:pPr>
                <a:spcBef>
                  <a:spcPct val="50000"/>
                </a:spcBef>
              </a:pPr>
              <a:r>
                <a:rPr lang="zh-CN" altLang="en-US" sz="2000" dirty="0">
                  <a:solidFill>
                    <a:schemeClr val="accent2"/>
                  </a:solidFill>
                </a:rPr>
                <a:t>（状态）</a:t>
              </a:r>
            </a:p>
          </p:txBody>
        </p:sp>
        <p:sp>
          <p:nvSpPr>
            <p:cNvPr id="6166" name="Text Box 38"/>
            <p:cNvSpPr txBox="1"/>
            <p:nvPr/>
          </p:nvSpPr>
          <p:spPr>
            <a:xfrm>
              <a:off x="4320" y="912"/>
              <a:ext cx="1008" cy="250"/>
            </a:xfrm>
            <a:prstGeom prst="rect">
              <a:avLst/>
            </a:prstGeom>
            <a:noFill/>
            <a:ln w="9525">
              <a:noFill/>
            </a:ln>
          </p:spPr>
          <p:txBody>
            <a:bodyPr>
              <a:spAutoFit/>
            </a:bodyPr>
            <a:lstStyle/>
            <a:p>
              <a:pPr>
                <a:spcBef>
                  <a:spcPct val="50000"/>
                </a:spcBef>
              </a:pPr>
              <a:r>
                <a:rPr lang="zh-CN" altLang="en-US" sz="2000" dirty="0">
                  <a:solidFill>
                    <a:schemeClr val="accent2"/>
                  </a:solidFill>
                </a:rPr>
                <a:t>（操作算子）</a:t>
              </a:r>
            </a:p>
          </p:txBody>
        </p:sp>
      </p:grpSp>
      <p:sp>
        <p:nvSpPr>
          <p:cNvPr id="6164" name="Text Box 40"/>
          <p:cNvSpPr txBox="1"/>
          <p:nvPr/>
        </p:nvSpPr>
        <p:spPr>
          <a:xfrm>
            <a:off x="3733800" y="5775326"/>
            <a:ext cx="3886200" cy="396875"/>
          </a:xfrm>
          <a:prstGeom prst="rect">
            <a:avLst/>
          </a:prstGeom>
          <a:noFill/>
          <a:ln w="9525">
            <a:noFill/>
          </a:ln>
        </p:spPr>
        <p:txBody>
          <a:bodyPr>
            <a:spAutoFit/>
          </a:bodyPr>
          <a:lstStyle/>
          <a:p>
            <a:pPr algn="ctr">
              <a:spcBef>
                <a:spcPct val="50000"/>
              </a:spcBef>
            </a:pPr>
            <a:r>
              <a:rPr lang="zh-CN" altLang="en-US" sz="2000" b="1" dirty="0"/>
              <a:t>状态空间的有向图描述</a:t>
            </a:r>
          </a:p>
        </p:txBody>
      </p:sp>
      <p:sp>
        <p:nvSpPr>
          <p:cNvPr id="24"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2.2.2  </a:t>
            </a:r>
            <a:r>
              <a:rPr lang="zh-CN" altLang="en-US" sz="3600" dirty="0">
                <a:solidFill>
                  <a:schemeClr val="bg1"/>
                </a:solidFill>
                <a:latin typeface="Times New Roman" panose="02020603050405020304" pitchFamily="18" charset="0"/>
                <a:ea typeface="黑体" panose="02010609060101010101" pitchFamily="2" charset="-122"/>
              </a:rPr>
              <a:t>状态空间的图描述</a:t>
            </a:r>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p:cNvSpPr>
          <p:nvPr>
            <p:ph idx="1"/>
          </p:nvPr>
        </p:nvSpPr>
        <p:spPr>
          <a:xfrm>
            <a:off x="521284" y="989643"/>
            <a:ext cx="10873208" cy="4351338"/>
          </a:xfrm>
          <a:ln/>
        </p:spPr>
        <p:txBody>
          <a:bodyPr vert="horz" wrap="square" lIns="91440" tIns="45720" rIns="91440" bIns="45720" anchor="t"/>
          <a:lstStyle/>
          <a:p>
            <a:pPr algn="just" eaLnBrk="1" hangingPunct="1">
              <a:buNone/>
            </a:pPr>
            <a:r>
              <a:rPr lang="en-US" altLang="zh-CN" b="1" dirty="0">
                <a:latin typeface="宋体" panose="02010600030101010101" pitchFamily="2" charset="-122"/>
              </a:rPr>
              <a:t>  </a:t>
            </a:r>
            <a:r>
              <a:rPr lang="zh-CN" altLang="en-US" b="1" dirty="0" smtClean="0">
                <a:latin typeface="宋体" panose="02010600030101010101" pitchFamily="2" charset="-122"/>
              </a:rPr>
              <a:t>例</a:t>
            </a:r>
            <a:r>
              <a:rPr lang="en-US" altLang="zh-CN" b="1" dirty="0" smtClean="0">
                <a:latin typeface="Times New Roman" panose="02020603050405020304" pitchFamily="18" charset="0"/>
                <a:cs typeface="Times New Roman" panose="02020603050405020304" pitchFamily="18" charset="0"/>
              </a:rPr>
              <a:t>2.2  </a:t>
            </a:r>
            <a:r>
              <a:rPr lang="zh-CN" altLang="en-US" b="1" dirty="0">
                <a:solidFill>
                  <a:schemeClr val="accent2"/>
                </a:solidFill>
                <a:latin typeface="宋体" panose="02010600030101010101" pitchFamily="2" charset="-122"/>
              </a:rPr>
              <a:t>旅行商问题</a:t>
            </a:r>
            <a:r>
              <a:rPr lang="zh-CN" altLang="en-US" b="1" dirty="0">
                <a:latin typeface="宋体" panose="02010600030101010101" pitchFamily="2" charset="-122"/>
              </a:rPr>
              <a:t>（</a:t>
            </a:r>
            <a:r>
              <a:rPr lang="en-US" altLang="zh-CN" b="1" dirty="0">
                <a:latin typeface="Times New Roman" panose="02020603050405020304" pitchFamily="18" charset="0"/>
                <a:cs typeface="Times New Roman" panose="02020603050405020304" pitchFamily="18" charset="0"/>
              </a:rPr>
              <a:t>traveling salesman problem, TSP</a:t>
            </a:r>
            <a:r>
              <a:rPr lang="zh-CN" altLang="en-US" b="1" dirty="0">
                <a:latin typeface="宋体" panose="02010600030101010101" pitchFamily="2" charset="-122"/>
              </a:rPr>
              <a:t>）或邮递员路径问题。</a:t>
            </a:r>
          </a:p>
          <a:p>
            <a:pPr algn="just" eaLnBrk="1" hangingPunct="1">
              <a:buNone/>
            </a:pPr>
            <a:r>
              <a:rPr lang="zh-CN" altLang="en-US" dirty="0">
                <a:solidFill>
                  <a:srgbClr val="0000FF"/>
                </a:solidFill>
                <a:latin typeface="宋体" panose="02010600030101010101" pitchFamily="2" charset="-122"/>
              </a:rPr>
              <a:t>   </a:t>
            </a:r>
            <a:endParaRPr lang="zh-CN" altLang="en-US" dirty="0"/>
          </a:p>
        </p:txBody>
      </p:sp>
      <p:sp>
        <p:nvSpPr>
          <p:cNvPr id="7171"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18</a:t>
            </a:fld>
            <a:endParaRPr lang="ja-JP" altLang="en-US" dirty="0">
              <a:solidFill>
                <a:srgbClr val="A50021"/>
              </a:solidFill>
              <a:ea typeface="MS PGothic" panose="020B0600070205080204" pitchFamily="34" charset="-128"/>
            </a:endParaRPr>
          </a:p>
        </p:txBody>
      </p:sp>
      <p:grpSp>
        <p:nvGrpSpPr>
          <p:cNvPr id="2" name="Group 15"/>
          <p:cNvGrpSpPr/>
          <p:nvPr/>
        </p:nvGrpSpPr>
        <p:grpSpPr>
          <a:xfrm>
            <a:off x="2224088" y="1943100"/>
            <a:ext cx="7467600" cy="3581400"/>
            <a:chOff x="336" y="1298"/>
            <a:chExt cx="4704" cy="2256"/>
          </a:xfrm>
        </p:grpSpPr>
        <p:graphicFrame>
          <p:nvGraphicFramePr>
            <p:cNvPr id="7170" name="Object 5"/>
            <p:cNvGraphicFramePr/>
            <p:nvPr/>
          </p:nvGraphicFramePr>
          <p:xfrm>
            <a:off x="336" y="1298"/>
            <a:ext cx="4704" cy="2256"/>
          </p:xfrm>
          <a:graphic>
            <a:graphicData uri="http://schemas.openxmlformats.org/presentationml/2006/ole">
              <mc:AlternateContent xmlns:mc="http://schemas.openxmlformats.org/markup-compatibility/2006">
                <mc:Choice xmlns:v="urn:schemas-microsoft-com:vml" Requires="v">
                  <p:oleObj spid="_x0000_s9298" r:id="rId3" imgW="3409950" imgH="1343025" progId="Paint.Picture">
                    <p:embed/>
                  </p:oleObj>
                </mc:Choice>
                <mc:Fallback>
                  <p:oleObj r:id="rId3" imgW="3409950" imgH="1343025" progId="Paint.Picture">
                    <p:embed/>
                    <p:pic>
                      <p:nvPicPr>
                        <p:cNvPr id="0" name="图片 3075"/>
                        <p:cNvPicPr/>
                        <p:nvPr/>
                      </p:nvPicPr>
                      <p:blipFill>
                        <a:blip r:embed="rId4"/>
                        <a:stretch>
                          <a:fillRect/>
                        </a:stretch>
                      </p:blipFill>
                      <p:spPr>
                        <a:xfrm>
                          <a:off x="336" y="1298"/>
                          <a:ext cx="4704" cy="2256"/>
                        </a:xfrm>
                        <a:prstGeom prst="rect">
                          <a:avLst/>
                        </a:prstGeom>
                        <a:noFill/>
                        <a:ln w="9525" cap="flat" cmpd="sng">
                          <a:solidFill>
                            <a:srgbClr val="808080"/>
                          </a:solidFill>
                          <a:prstDash val="solid"/>
                          <a:miter/>
                          <a:headEnd type="none" w="med" len="med"/>
                          <a:tailEnd type="none" w="med" len="med"/>
                        </a:ln>
                      </p:spPr>
                    </p:pic>
                  </p:oleObj>
                </mc:Fallback>
              </mc:AlternateContent>
            </a:graphicData>
          </a:graphic>
        </p:graphicFrame>
        <p:sp>
          <p:nvSpPr>
            <p:cNvPr id="7181" name="Text Box 6"/>
            <p:cNvSpPr txBox="1"/>
            <p:nvPr/>
          </p:nvSpPr>
          <p:spPr>
            <a:xfrm>
              <a:off x="1632" y="1440"/>
              <a:ext cx="1008" cy="250"/>
            </a:xfrm>
            <a:prstGeom prst="rect">
              <a:avLst/>
            </a:prstGeom>
            <a:noFill/>
            <a:ln w="9525">
              <a:noFill/>
            </a:ln>
          </p:spPr>
          <p:txBody>
            <a:bodyPr>
              <a:spAutoFit/>
            </a:bodyPr>
            <a:lstStyle/>
            <a:p>
              <a:pPr>
                <a:spcBef>
                  <a:spcPct val="50000"/>
                </a:spcBef>
              </a:pPr>
              <a:r>
                <a:rPr lang="zh-CN" altLang="en-US" sz="2000" dirty="0"/>
                <a:t>（家）</a:t>
              </a:r>
            </a:p>
          </p:txBody>
        </p:sp>
        <p:sp>
          <p:nvSpPr>
            <p:cNvPr id="7182" name="Text Box 7"/>
            <p:cNvSpPr txBox="1"/>
            <p:nvPr/>
          </p:nvSpPr>
          <p:spPr>
            <a:xfrm>
              <a:off x="2976" y="1526"/>
              <a:ext cx="1632" cy="250"/>
            </a:xfrm>
            <a:prstGeom prst="rect">
              <a:avLst/>
            </a:prstGeom>
            <a:noFill/>
            <a:ln w="9525">
              <a:noFill/>
            </a:ln>
          </p:spPr>
          <p:txBody>
            <a:bodyPr>
              <a:spAutoFit/>
            </a:bodyPr>
            <a:lstStyle/>
            <a:p>
              <a:pPr>
                <a:spcBef>
                  <a:spcPct val="50000"/>
                </a:spcBef>
              </a:pPr>
              <a:r>
                <a:rPr lang="zh-CN" altLang="en-US" sz="2000" dirty="0"/>
                <a:t>（单位：</a:t>
              </a:r>
              <a:r>
                <a:rPr lang="en-US" altLang="zh-CN" sz="2000" dirty="0"/>
                <a:t>km</a:t>
              </a:r>
              <a:r>
                <a:rPr lang="zh-CN" altLang="en-US" sz="2000" dirty="0"/>
                <a:t>）</a:t>
              </a:r>
            </a:p>
          </p:txBody>
        </p:sp>
      </p:grpSp>
      <p:sp>
        <p:nvSpPr>
          <p:cNvPr id="74760" name="Text Box 8"/>
          <p:cNvSpPr txBox="1"/>
          <p:nvPr/>
        </p:nvSpPr>
        <p:spPr>
          <a:xfrm>
            <a:off x="2587625" y="5995988"/>
            <a:ext cx="7469188" cy="457200"/>
          </a:xfrm>
          <a:prstGeom prst="rect">
            <a:avLst/>
          </a:prstGeom>
          <a:noFill/>
          <a:ln w="9525">
            <a:noFill/>
          </a:ln>
        </p:spPr>
        <p:txBody>
          <a:bodyPr>
            <a:spAutoFit/>
          </a:bodyPr>
          <a:lstStyle/>
          <a:p>
            <a:pPr>
              <a:spcBef>
                <a:spcPct val="50000"/>
              </a:spcBef>
            </a:pPr>
            <a:r>
              <a:rPr lang="zh-CN" altLang="en-US" sz="2400" dirty="0"/>
              <a:t>可能路径：</a:t>
            </a:r>
            <a:r>
              <a:rPr lang="zh-CN" altLang="en-US" sz="2400" dirty="0">
                <a:latin typeface="宋体" panose="02010600030101010101" pitchFamily="2" charset="-122"/>
              </a:rPr>
              <a:t>费用为</a:t>
            </a:r>
            <a:r>
              <a:rPr lang="en-US" altLang="zh-CN" sz="2400" dirty="0">
                <a:latin typeface="Times New Roman" panose="02020603050405020304" pitchFamily="18" charset="0"/>
                <a:cs typeface="Times New Roman" panose="02020603050405020304" pitchFamily="18" charset="0"/>
              </a:rPr>
              <a:t>375</a:t>
            </a:r>
            <a:r>
              <a:rPr lang="zh-CN" altLang="en-US" sz="2400" dirty="0">
                <a:latin typeface="宋体" panose="02010600030101010101" pitchFamily="2" charset="-122"/>
              </a:rPr>
              <a:t>的路径（</a:t>
            </a:r>
            <a:r>
              <a:rPr lang="en-US" altLang="zh-CN" sz="2400" i="1"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A</a:t>
            </a:r>
            <a:r>
              <a:rPr lang="zh-CN" altLang="en-US" sz="2400" dirty="0">
                <a:latin typeface="宋体" panose="02010600030101010101" pitchFamily="2" charset="-122"/>
              </a:rPr>
              <a:t>）</a:t>
            </a:r>
            <a:r>
              <a:rPr lang="zh-CN" altLang="en-US" sz="2400" dirty="0"/>
              <a:t> </a:t>
            </a:r>
          </a:p>
        </p:txBody>
      </p:sp>
      <p:sp>
        <p:nvSpPr>
          <p:cNvPr id="74761" name="Line 9"/>
          <p:cNvSpPr/>
          <p:nvPr/>
        </p:nvSpPr>
        <p:spPr>
          <a:xfrm>
            <a:off x="4267200" y="2895600"/>
            <a:ext cx="4038600" cy="0"/>
          </a:xfrm>
          <a:prstGeom prst="line">
            <a:avLst/>
          </a:prstGeom>
          <a:ln w="38100" cap="flat" cmpd="sng">
            <a:solidFill>
              <a:srgbClr val="FF0000"/>
            </a:solidFill>
            <a:prstDash val="solid"/>
            <a:headEnd type="none" w="med" len="med"/>
            <a:tailEnd type="none" w="med" len="med"/>
          </a:ln>
        </p:spPr>
      </p:sp>
      <p:sp>
        <p:nvSpPr>
          <p:cNvPr id="74762" name="Line 10"/>
          <p:cNvSpPr/>
          <p:nvPr/>
        </p:nvSpPr>
        <p:spPr>
          <a:xfrm>
            <a:off x="8305800" y="2895600"/>
            <a:ext cx="990600" cy="1676400"/>
          </a:xfrm>
          <a:prstGeom prst="line">
            <a:avLst/>
          </a:prstGeom>
          <a:ln w="38100" cap="flat" cmpd="sng">
            <a:solidFill>
              <a:schemeClr val="accent2"/>
            </a:solidFill>
            <a:prstDash val="solid"/>
            <a:headEnd type="none" w="med" len="med"/>
            <a:tailEnd type="none" w="med" len="med"/>
          </a:ln>
        </p:spPr>
      </p:sp>
      <p:sp>
        <p:nvSpPr>
          <p:cNvPr id="74764" name="Line 12"/>
          <p:cNvSpPr/>
          <p:nvPr/>
        </p:nvSpPr>
        <p:spPr>
          <a:xfrm flipH="1">
            <a:off x="5410200" y="4572000"/>
            <a:ext cx="3886200" cy="609600"/>
          </a:xfrm>
          <a:prstGeom prst="line">
            <a:avLst/>
          </a:prstGeom>
          <a:ln w="38100" cap="flat" cmpd="sng">
            <a:solidFill>
              <a:srgbClr val="FF0000"/>
            </a:solidFill>
            <a:prstDash val="solid"/>
            <a:headEnd type="none" w="med" len="med"/>
            <a:tailEnd type="none" w="med" len="med"/>
          </a:ln>
        </p:spPr>
      </p:sp>
      <p:sp>
        <p:nvSpPr>
          <p:cNvPr id="74765" name="Line 13"/>
          <p:cNvSpPr/>
          <p:nvPr/>
        </p:nvSpPr>
        <p:spPr>
          <a:xfrm flipH="1" flipV="1">
            <a:off x="2895600" y="4267200"/>
            <a:ext cx="2514600" cy="914400"/>
          </a:xfrm>
          <a:prstGeom prst="line">
            <a:avLst/>
          </a:prstGeom>
          <a:ln w="38100" cap="flat" cmpd="sng">
            <a:solidFill>
              <a:schemeClr val="accent2"/>
            </a:solidFill>
            <a:prstDash val="solid"/>
            <a:headEnd type="none" w="med" len="med"/>
            <a:tailEnd type="none" w="med" len="med"/>
          </a:ln>
        </p:spPr>
      </p:sp>
      <p:sp>
        <p:nvSpPr>
          <p:cNvPr id="74766" name="Line 14"/>
          <p:cNvSpPr/>
          <p:nvPr/>
        </p:nvSpPr>
        <p:spPr>
          <a:xfrm flipV="1">
            <a:off x="2895600" y="2895600"/>
            <a:ext cx="1371600" cy="1371600"/>
          </a:xfrm>
          <a:prstGeom prst="line">
            <a:avLst/>
          </a:prstGeom>
          <a:ln w="38100" cap="flat" cmpd="sng">
            <a:solidFill>
              <a:schemeClr val="accent2"/>
            </a:solidFill>
            <a:prstDash val="solid"/>
            <a:headEnd type="none" w="med" len="med"/>
            <a:tailEnd type="none" w="med" len="med"/>
          </a:ln>
        </p:spPr>
      </p:sp>
      <p:sp>
        <p:nvSpPr>
          <p:cNvPr id="1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2.2.2  </a:t>
            </a:r>
            <a:r>
              <a:rPr lang="zh-CN" altLang="en-US" sz="3600" dirty="0">
                <a:solidFill>
                  <a:schemeClr val="bg1"/>
                </a:solidFill>
                <a:latin typeface="Times New Roman" panose="02020603050405020304" pitchFamily="18" charset="0"/>
                <a:ea typeface="黑体" panose="02010609060101010101" pitchFamily="2" charset="-122"/>
              </a:rPr>
              <a:t>状态空间的图描述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74761"/>
                                        </p:tgtEl>
                                        <p:attrNameLst>
                                          <p:attrName>style.visibility</p:attrName>
                                        </p:attrNameLst>
                                      </p:cBhvr>
                                      <p:to>
                                        <p:strVal val="visible"/>
                                      </p:to>
                                    </p:set>
                                    <p:anim calcmode="lin" valueType="num">
                                      <p:cBhvr>
                                        <p:cTn id="12" dur="500" fill="hold"/>
                                        <p:tgtEl>
                                          <p:spTgt spid="74761"/>
                                        </p:tgtEl>
                                        <p:attrNameLst>
                                          <p:attrName>ppt_x</p:attrName>
                                        </p:attrNameLst>
                                      </p:cBhvr>
                                      <p:tavLst>
                                        <p:tav tm="0">
                                          <p:val>
                                            <p:strVal val="#ppt_x-#ppt_w/2"/>
                                          </p:val>
                                        </p:tav>
                                        <p:tav tm="100000">
                                          <p:val>
                                            <p:strVal val="#ppt_x"/>
                                          </p:val>
                                        </p:tav>
                                      </p:tavLst>
                                    </p:anim>
                                    <p:anim calcmode="lin" valueType="num">
                                      <p:cBhvr>
                                        <p:cTn id="13" dur="500" fill="hold"/>
                                        <p:tgtEl>
                                          <p:spTgt spid="74761"/>
                                        </p:tgtEl>
                                        <p:attrNameLst>
                                          <p:attrName>ppt_y</p:attrName>
                                        </p:attrNameLst>
                                      </p:cBhvr>
                                      <p:tavLst>
                                        <p:tav tm="0">
                                          <p:val>
                                            <p:strVal val="#ppt_y"/>
                                          </p:val>
                                        </p:tav>
                                        <p:tav tm="100000">
                                          <p:val>
                                            <p:strVal val="#ppt_y"/>
                                          </p:val>
                                        </p:tav>
                                      </p:tavLst>
                                    </p:anim>
                                    <p:anim calcmode="lin" valueType="num">
                                      <p:cBhvr>
                                        <p:cTn id="14" dur="500" fill="hold"/>
                                        <p:tgtEl>
                                          <p:spTgt spid="74761"/>
                                        </p:tgtEl>
                                        <p:attrNameLst>
                                          <p:attrName>ppt_w</p:attrName>
                                        </p:attrNameLst>
                                      </p:cBhvr>
                                      <p:tavLst>
                                        <p:tav tm="0">
                                          <p:val>
                                            <p:fltVal val="0"/>
                                          </p:val>
                                        </p:tav>
                                        <p:tav tm="100000">
                                          <p:val>
                                            <p:strVal val="#ppt_w"/>
                                          </p:val>
                                        </p:tav>
                                      </p:tavLst>
                                    </p:anim>
                                    <p:anim calcmode="lin" valueType="num">
                                      <p:cBhvr>
                                        <p:cTn id="15" dur="500" fill="hold"/>
                                        <p:tgtEl>
                                          <p:spTgt spid="74761"/>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 fill="hold" nodeType="clickEffect">
                                  <p:stCondLst>
                                    <p:cond delay="0"/>
                                  </p:stCondLst>
                                  <p:childTnLst>
                                    <p:set>
                                      <p:cBhvr>
                                        <p:cTn id="19" dur="1" fill="hold">
                                          <p:stCondLst>
                                            <p:cond delay="0"/>
                                          </p:stCondLst>
                                        </p:cTn>
                                        <p:tgtEl>
                                          <p:spTgt spid="74762"/>
                                        </p:tgtEl>
                                        <p:attrNameLst>
                                          <p:attrName>style.visibility</p:attrName>
                                        </p:attrNameLst>
                                      </p:cBhvr>
                                      <p:to>
                                        <p:strVal val="visible"/>
                                      </p:to>
                                    </p:set>
                                    <p:anim calcmode="lin" valueType="num">
                                      <p:cBhvr>
                                        <p:cTn id="20" dur="500" fill="hold"/>
                                        <p:tgtEl>
                                          <p:spTgt spid="74762"/>
                                        </p:tgtEl>
                                        <p:attrNameLst>
                                          <p:attrName>ppt_x</p:attrName>
                                        </p:attrNameLst>
                                      </p:cBhvr>
                                      <p:tavLst>
                                        <p:tav tm="0">
                                          <p:val>
                                            <p:strVal val="#ppt_x"/>
                                          </p:val>
                                        </p:tav>
                                        <p:tav tm="100000">
                                          <p:val>
                                            <p:strVal val="#ppt_x"/>
                                          </p:val>
                                        </p:tav>
                                      </p:tavLst>
                                    </p:anim>
                                    <p:anim calcmode="lin" valueType="num">
                                      <p:cBhvr>
                                        <p:cTn id="21" dur="500" fill="hold"/>
                                        <p:tgtEl>
                                          <p:spTgt spid="74762"/>
                                        </p:tgtEl>
                                        <p:attrNameLst>
                                          <p:attrName>ppt_y</p:attrName>
                                        </p:attrNameLst>
                                      </p:cBhvr>
                                      <p:tavLst>
                                        <p:tav tm="0">
                                          <p:val>
                                            <p:strVal val="#ppt_y-#ppt_h/2"/>
                                          </p:val>
                                        </p:tav>
                                        <p:tav tm="100000">
                                          <p:val>
                                            <p:strVal val="#ppt_y"/>
                                          </p:val>
                                        </p:tav>
                                      </p:tavLst>
                                    </p:anim>
                                    <p:anim calcmode="lin" valueType="num">
                                      <p:cBhvr>
                                        <p:cTn id="22" dur="500" fill="hold"/>
                                        <p:tgtEl>
                                          <p:spTgt spid="74762"/>
                                        </p:tgtEl>
                                        <p:attrNameLst>
                                          <p:attrName>ppt_w</p:attrName>
                                        </p:attrNameLst>
                                      </p:cBhvr>
                                      <p:tavLst>
                                        <p:tav tm="0">
                                          <p:val>
                                            <p:strVal val="#ppt_w"/>
                                          </p:val>
                                        </p:tav>
                                        <p:tav tm="100000">
                                          <p:val>
                                            <p:strVal val="#ppt_w"/>
                                          </p:val>
                                        </p:tav>
                                      </p:tavLst>
                                    </p:anim>
                                    <p:anim calcmode="lin" valueType="num">
                                      <p:cBhvr>
                                        <p:cTn id="23" dur="500" fill="hold"/>
                                        <p:tgtEl>
                                          <p:spTgt spid="74762"/>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2" fill="hold" nodeType="clickEffect">
                                  <p:stCondLst>
                                    <p:cond delay="0"/>
                                  </p:stCondLst>
                                  <p:childTnLst>
                                    <p:set>
                                      <p:cBhvr>
                                        <p:cTn id="27" dur="1" fill="hold">
                                          <p:stCondLst>
                                            <p:cond delay="0"/>
                                          </p:stCondLst>
                                        </p:cTn>
                                        <p:tgtEl>
                                          <p:spTgt spid="74764"/>
                                        </p:tgtEl>
                                        <p:attrNameLst>
                                          <p:attrName>style.visibility</p:attrName>
                                        </p:attrNameLst>
                                      </p:cBhvr>
                                      <p:to>
                                        <p:strVal val="visible"/>
                                      </p:to>
                                    </p:set>
                                    <p:anim calcmode="lin" valueType="num">
                                      <p:cBhvr>
                                        <p:cTn id="28" dur="500" fill="hold"/>
                                        <p:tgtEl>
                                          <p:spTgt spid="74764"/>
                                        </p:tgtEl>
                                        <p:attrNameLst>
                                          <p:attrName>ppt_x</p:attrName>
                                        </p:attrNameLst>
                                      </p:cBhvr>
                                      <p:tavLst>
                                        <p:tav tm="0">
                                          <p:val>
                                            <p:strVal val="#ppt_x+#ppt_w/2"/>
                                          </p:val>
                                        </p:tav>
                                        <p:tav tm="100000">
                                          <p:val>
                                            <p:strVal val="#ppt_x"/>
                                          </p:val>
                                        </p:tav>
                                      </p:tavLst>
                                    </p:anim>
                                    <p:anim calcmode="lin" valueType="num">
                                      <p:cBhvr>
                                        <p:cTn id="29" dur="500" fill="hold"/>
                                        <p:tgtEl>
                                          <p:spTgt spid="74764"/>
                                        </p:tgtEl>
                                        <p:attrNameLst>
                                          <p:attrName>ppt_y</p:attrName>
                                        </p:attrNameLst>
                                      </p:cBhvr>
                                      <p:tavLst>
                                        <p:tav tm="0">
                                          <p:val>
                                            <p:strVal val="#ppt_y"/>
                                          </p:val>
                                        </p:tav>
                                        <p:tav tm="100000">
                                          <p:val>
                                            <p:strVal val="#ppt_y"/>
                                          </p:val>
                                        </p:tav>
                                      </p:tavLst>
                                    </p:anim>
                                    <p:anim calcmode="lin" valueType="num">
                                      <p:cBhvr>
                                        <p:cTn id="30" dur="500" fill="hold"/>
                                        <p:tgtEl>
                                          <p:spTgt spid="74764"/>
                                        </p:tgtEl>
                                        <p:attrNameLst>
                                          <p:attrName>ppt_w</p:attrName>
                                        </p:attrNameLst>
                                      </p:cBhvr>
                                      <p:tavLst>
                                        <p:tav tm="0">
                                          <p:val>
                                            <p:fltVal val="0"/>
                                          </p:val>
                                        </p:tav>
                                        <p:tav tm="100000">
                                          <p:val>
                                            <p:strVal val="#ppt_w"/>
                                          </p:val>
                                        </p:tav>
                                      </p:tavLst>
                                    </p:anim>
                                    <p:anim calcmode="lin" valueType="num">
                                      <p:cBhvr>
                                        <p:cTn id="31" dur="500" fill="hold"/>
                                        <p:tgtEl>
                                          <p:spTgt spid="74764"/>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2" fill="hold" nodeType="clickEffect">
                                  <p:stCondLst>
                                    <p:cond delay="0"/>
                                  </p:stCondLst>
                                  <p:childTnLst>
                                    <p:set>
                                      <p:cBhvr>
                                        <p:cTn id="35" dur="1" fill="hold">
                                          <p:stCondLst>
                                            <p:cond delay="0"/>
                                          </p:stCondLst>
                                        </p:cTn>
                                        <p:tgtEl>
                                          <p:spTgt spid="74765"/>
                                        </p:tgtEl>
                                        <p:attrNameLst>
                                          <p:attrName>style.visibility</p:attrName>
                                        </p:attrNameLst>
                                      </p:cBhvr>
                                      <p:to>
                                        <p:strVal val="visible"/>
                                      </p:to>
                                    </p:set>
                                    <p:anim calcmode="lin" valueType="num">
                                      <p:cBhvr>
                                        <p:cTn id="36" dur="500" fill="hold"/>
                                        <p:tgtEl>
                                          <p:spTgt spid="74765"/>
                                        </p:tgtEl>
                                        <p:attrNameLst>
                                          <p:attrName>ppt_x</p:attrName>
                                        </p:attrNameLst>
                                      </p:cBhvr>
                                      <p:tavLst>
                                        <p:tav tm="0">
                                          <p:val>
                                            <p:strVal val="#ppt_x+#ppt_w/2"/>
                                          </p:val>
                                        </p:tav>
                                        <p:tav tm="100000">
                                          <p:val>
                                            <p:strVal val="#ppt_x"/>
                                          </p:val>
                                        </p:tav>
                                      </p:tavLst>
                                    </p:anim>
                                    <p:anim calcmode="lin" valueType="num">
                                      <p:cBhvr>
                                        <p:cTn id="37" dur="500" fill="hold"/>
                                        <p:tgtEl>
                                          <p:spTgt spid="74765"/>
                                        </p:tgtEl>
                                        <p:attrNameLst>
                                          <p:attrName>ppt_y</p:attrName>
                                        </p:attrNameLst>
                                      </p:cBhvr>
                                      <p:tavLst>
                                        <p:tav tm="0">
                                          <p:val>
                                            <p:strVal val="#ppt_y"/>
                                          </p:val>
                                        </p:tav>
                                        <p:tav tm="100000">
                                          <p:val>
                                            <p:strVal val="#ppt_y"/>
                                          </p:val>
                                        </p:tav>
                                      </p:tavLst>
                                    </p:anim>
                                    <p:anim calcmode="lin" valueType="num">
                                      <p:cBhvr>
                                        <p:cTn id="38" dur="500" fill="hold"/>
                                        <p:tgtEl>
                                          <p:spTgt spid="74765"/>
                                        </p:tgtEl>
                                        <p:attrNameLst>
                                          <p:attrName>ppt_w</p:attrName>
                                        </p:attrNameLst>
                                      </p:cBhvr>
                                      <p:tavLst>
                                        <p:tav tm="0">
                                          <p:val>
                                            <p:fltVal val="0"/>
                                          </p:val>
                                        </p:tav>
                                        <p:tav tm="100000">
                                          <p:val>
                                            <p:strVal val="#ppt_w"/>
                                          </p:val>
                                        </p:tav>
                                      </p:tavLst>
                                    </p:anim>
                                    <p:anim calcmode="lin" valueType="num">
                                      <p:cBhvr>
                                        <p:cTn id="39" dur="500" fill="hold"/>
                                        <p:tgtEl>
                                          <p:spTgt spid="74765"/>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4" fill="hold" nodeType="clickEffect">
                                  <p:stCondLst>
                                    <p:cond delay="0"/>
                                  </p:stCondLst>
                                  <p:childTnLst>
                                    <p:set>
                                      <p:cBhvr>
                                        <p:cTn id="43" dur="1" fill="hold">
                                          <p:stCondLst>
                                            <p:cond delay="0"/>
                                          </p:stCondLst>
                                        </p:cTn>
                                        <p:tgtEl>
                                          <p:spTgt spid="74766"/>
                                        </p:tgtEl>
                                        <p:attrNameLst>
                                          <p:attrName>style.visibility</p:attrName>
                                        </p:attrNameLst>
                                      </p:cBhvr>
                                      <p:to>
                                        <p:strVal val="visible"/>
                                      </p:to>
                                    </p:set>
                                    <p:anim calcmode="lin" valueType="num">
                                      <p:cBhvr>
                                        <p:cTn id="44" dur="500" fill="hold"/>
                                        <p:tgtEl>
                                          <p:spTgt spid="74766"/>
                                        </p:tgtEl>
                                        <p:attrNameLst>
                                          <p:attrName>ppt_x</p:attrName>
                                        </p:attrNameLst>
                                      </p:cBhvr>
                                      <p:tavLst>
                                        <p:tav tm="0">
                                          <p:val>
                                            <p:strVal val="#ppt_x"/>
                                          </p:val>
                                        </p:tav>
                                        <p:tav tm="100000">
                                          <p:val>
                                            <p:strVal val="#ppt_x"/>
                                          </p:val>
                                        </p:tav>
                                      </p:tavLst>
                                    </p:anim>
                                    <p:anim calcmode="lin" valueType="num">
                                      <p:cBhvr>
                                        <p:cTn id="45" dur="500" fill="hold"/>
                                        <p:tgtEl>
                                          <p:spTgt spid="74766"/>
                                        </p:tgtEl>
                                        <p:attrNameLst>
                                          <p:attrName>ppt_y</p:attrName>
                                        </p:attrNameLst>
                                      </p:cBhvr>
                                      <p:tavLst>
                                        <p:tav tm="0">
                                          <p:val>
                                            <p:strVal val="#ppt_y+#ppt_h/2"/>
                                          </p:val>
                                        </p:tav>
                                        <p:tav tm="100000">
                                          <p:val>
                                            <p:strVal val="#ppt_y"/>
                                          </p:val>
                                        </p:tav>
                                      </p:tavLst>
                                    </p:anim>
                                    <p:anim calcmode="lin" valueType="num">
                                      <p:cBhvr>
                                        <p:cTn id="46" dur="500" fill="hold"/>
                                        <p:tgtEl>
                                          <p:spTgt spid="74766"/>
                                        </p:tgtEl>
                                        <p:attrNameLst>
                                          <p:attrName>ppt_w</p:attrName>
                                        </p:attrNameLst>
                                      </p:cBhvr>
                                      <p:tavLst>
                                        <p:tav tm="0">
                                          <p:val>
                                            <p:strVal val="#ppt_w"/>
                                          </p:val>
                                        </p:tav>
                                        <p:tav tm="100000">
                                          <p:val>
                                            <p:strVal val="#ppt_w"/>
                                          </p:val>
                                        </p:tav>
                                      </p:tavLst>
                                    </p:anim>
                                    <p:anim calcmode="lin" valueType="num">
                                      <p:cBhvr>
                                        <p:cTn id="47" dur="500" fill="hold"/>
                                        <p:tgtEl>
                                          <p:spTgt spid="74766"/>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74760"/>
                                        </p:tgtEl>
                                        <p:attrNameLst>
                                          <p:attrName>style.visibility</p:attrName>
                                        </p:attrNameLst>
                                      </p:cBhvr>
                                      <p:to>
                                        <p:strVal val="visible"/>
                                      </p:to>
                                    </p:set>
                                    <p:animEffect transition="in" filter="box(in)">
                                      <p:cBhvr>
                                        <p:cTn id="52" dur="500"/>
                                        <p:tgtEl>
                                          <p:spTgt spid="74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19</a:t>
            </a:fld>
            <a:endParaRPr lang="ja-JP" altLang="en-US" dirty="0">
              <a:solidFill>
                <a:srgbClr val="A50021"/>
              </a:solidFill>
              <a:ea typeface="MS PGothic" panose="020B0600070205080204" pitchFamily="34" charset="-128"/>
            </a:endParaRPr>
          </a:p>
        </p:txBody>
      </p:sp>
      <p:sp>
        <p:nvSpPr>
          <p:cNvPr id="28677" name="Rectangle 5"/>
          <p:cNvSpPr/>
          <p:nvPr/>
        </p:nvSpPr>
        <p:spPr>
          <a:xfrm>
            <a:off x="3581400" y="1724025"/>
            <a:ext cx="9144000" cy="369332"/>
          </a:xfrm>
          <a:prstGeom prst="rect">
            <a:avLst/>
          </a:prstGeom>
          <a:noFill/>
          <a:ln w="9525">
            <a:noFill/>
          </a:ln>
        </p:spPr>
        <p:txBody>
          <a:bodyPr>
            <a:spAutoFit/>
          </a:bodyPr>
          <a:lstStyle/>
          <a:p>
            <a:endParaRPr lang="zh-CN" altLang="en-US" dirty="0">
              <a:latin typeface="Arial" panose="020B0604020202020204" pitchFamily="34" charset="0"/>
            </a:endParaRPr>
          </a:p>
        </p:txBody>
      </p:sp>
      <p:grpSp>
        <p:nvGrpSpPr>
          <p:cNvPr id="28678" name="Group 7"/>
          <p:cNvGrpSpPr>
            <a:grpSpLocks noChangeAspect="1"/>
          </p:cNvGrpSpPr>
          <p:nvPr/>
        </p:nvGrpSpPr>
        <p:grpSpPr>
          <a:xfrm>
            <a:off x="551384" y="765176"/>
            <a:ext cx="11161240" cy="5681663"/>
            <a:chOff x="-9" y="477"/>
            <a:chExt cx="5720" cy="3579"/>
          </a:xfrm>
        </p:grpSpPr>
        <p:sp>
          <p:nvSpPr>
            <p:cNvPr id="28679" name="AutoShape 6"/>
            <p:cNvSpPr>
              <a:spLocks noChangeAspect="1" noTextEdit="1"/>
            </p:cNvSpPr>
            <p:nvPr/>
          </p:nvSpPr>
          <p:spPr>
            <a:xfrm>
              <a:off x="96" y="576"/>
              <a:ext cx="5520" cy="3456"/>
            </a:xfrm>
            <a:prstGeom prst="rect">
              <a:avLst/>
            </a:prstGeom>
            <a:solidFill>
              <a:schemeClr val="bg2"/>
            </a:solidFill>
            <a:ln w="9525" cap="flat" cmpd="sng">
              <a:solidFill>
                <a:srgbClr val="808080"/>
              </a:solidFill>
              <a:prstDash val="solid"/>
              <a:miter/>
              <a:headEnd type="none" w="med" len="med"/>
              <a:tailEnd type="none" w="med" len="med"/>
            </a:ln>
          </p:spPr>
          <p:txBody>
            <a:bodyPr/>
            <a:lstStyle/>
            <a:p>
              <a:endParaRPr lang="zh-CN" altLang="en-US"/>
            </a:p>
          </p:txBody>
        </p:sp>
        <p:sp>
          <p:nvSpPr>
            <p:cNvPr id="28680" name="Rectangle 8"/>
            <p:cNvSpPr/>
            <p:nvPr/>
          </p:nvSpPr>
          <p:spPr>
            <a:xfrm>
              <a:off x="-9" y="49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grpSp>
          <p:nvGrpSpPr>
            <p:cNvPr id="28681" name="Group 16"/>
            <p:cNvGrpSpPr/>
            <p:nvPr/>
          </p:nvGrpSpPr>
          <p:grpSpPr>
            <a:xfrm>
              <a:off x="5308" y="1142"/>
              <a:ext cx="403" cy="209"/>
              <a:chOff x="5308" y="1142"/>
              <a:chExt cx="403" cy="209"/>
            </a:xfrm>
          </p:grpSpPr>
          <p:sp>
            <p:nvSpPr>
              <p:cNvPr id="29005" name="Freeform 9"/>
              <p:cNvSpPr/>
              <p:nvPr/>
            </p:nvSpPr>
            <p:spPr>
              <a:xfrm>
                <a:off x="5308" y="1142"/>
                <a:ext cx="45" cy="27"/>
              </a:xfrm>
              <a:custGeom>
                <a:avLst/>
                <a:gdLst>
                  <a:gd name="txL" fmla="*/ 0 w 45"/>
                  <a:gd name="txT" fmla="*/ 0 h 27"/>
                  <a:gd name="txR" fmla="*/ 45 w 45"/>
                  <a:gd name="txB" fmla="*/ 27 h 27"/>
                </a:gdLst>
                <a:ahLst/>
                <a:cxnLst>
                  <a:cxn ang="0">
                    <a:pos x="10" y="2"/>
                  </a:cxn>
                  <a:cxn ang="0">
                    <a:pos x="5" y="0"/>
                  </a:cxn>
                  <a:cxn ang="0">
                    <a:pos x="5" y="0"/>
                  </a:cxn>
                  <a:cxn ang="0">
                    <a:pos x="2" y="2"/>
                  </a:cxn>
                  <a:cxn ang="0">
                    <a:pos x="0" y="5"/>
                  </a:cxn>
                  <a:cxn ang="0">
                    <a:pos x="0" y="5"/>
                  </a:cxn>
                  <a:cxn ang="0">
                    <a:pos x="2" y="9"/>
                  </a:cxn>
                  <a:cxn ang="0">
                    <a:pos x="35" y="25"/>
                  </a:cxn>
                  <a:cxn ang="0">
                    <a:pos x="37" y="27"/>
                  </a:cxn>
                  <a:cxn ang="0">
                    <a:pos x="40" y="27"/>
                  </a:cxn>
                  <a:cxn ang="0">
                    <a:pos x="42" y="25"/>
                  </a:cxn>
                  <a:cxn ang="0">
                    <a:pos x="45" y="23"/>
                  </a:cxn>
                  <a:cxn ang="0">
                    <a:pos x="45" y="21"/>
                  </a:cxn>
                  <a:cxn ang="0">
                    <a:pos x="42" y="18"/>
                  </a:cxn>
                  <a:cxn ang="0">
                    <a:pos x="10" y="2"/>
                  </a:cxn>
                </a:cxnLst>
                <a:rect l="txL" t="txT" r="txR" b="txB"/>
                <a:pathLst>
                  <a:path w="45" h="27">
                    <a:moveTo>
                      <a:pt x="10" y="2"/>
                    </a:moveTo>
                    <a:lnTo>
                      <a:pt x="5" y="0"/>
                    </a:lnTo>
                    <a:lnTo>
                      <a:pt x="5" y="0"/>
                    </a:lnTo>
                    <a:lnTo>
                      <a:pt x="2" y="2"/>
                    </a:lnTo>
                    <a:lnTo>
                      <a:pt x="0" y="5"/>
                    </a:lnTo>
                    <a:lnTo>
                      <a:pt x="0" y="5"/>
                    </a:lnTo>
                    <a:lnTo>
                      <a:pt x="2" y="9"/>
                    </a:lnTo>
                    <a:lnTo>
                      <a:pt x="35" y="25"/>
                    </a:lnTo>
                    <a:lnTo>
                      <a:pt x="37" y="27"/>
                    </a:lnTo>
                    <a:lnTo>
                      <a:pt x="40" y="27"/>
                    </a:lnTo>
                    <a:lnTo>
                      <a:pt x="42" y="25"/>
                    </a:lnTo>
                    <a:lnTo>
                      <a:pt x="45" y="23"/>
                    </a:lnTo>
                    <a:lnTo>
                      <a:pt x="45" y="21"/>
                    </a:lnTo>
                    <a:lnTo>
                      <a:pt x="42" y="18"/>
                    </a:lnTo>
                    <a:lnTo>
                      <a:pt x="10"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9006" name="Freeform 10"/>
              <p:cNvSpPr/>
              <p:nvPr/>
            </p:nvSpPr>
            <p:spPr>
              <a:xfrm>
                <a:off x="5368" y="1174"/>
                <a:ext cx="44" cy="25"/>
              </a:xfrm>
              <a:custGeom>
                <a:avLst/>
                <a:gdLst>
                  <a:gd name="txL" fmla="*/ 0 w 44"/>
                  <a:gd name="txT" fmla="*/ 0 h 25"/>
                  <a:gd name="txR" fmla="*/ 44 w 44"/>
                  <a:gd name="txB" fmla="*/ 25 h 25"/>
                </a:gdLst>
                <a:ahLst/>
                <a:cxnLst>
                  <a:cxn ang="0">
                    <a:pos x="10" y="0"/>
                  </a:cxn>
                  <a:cxn ang="0">
                    <a:pos x="7" y="0"/>
                  </a:cxn>
                  <a:cxn ang="0">
                    <a:pos x="5" y="0"/>
                  </a:cxn>
                  <a:cxn ang="0">
                    <a:pos x="2" y="0"/>
                  </a:cxn>
                  <a:cxn ang="0">
                    <a:pos x="0" y="2"/>
                  </a:cxn>
                  <a:cxn ang="0">
                    <a:pos x="0" y="4"/>
                  </a:cxn>
                  <a:cxn ang="0">
                    <a:pos x="2" y="7"/>
                  </a:cxn>
                  <a:cxn ang="0">
                    <a:pos x="37" y="25"/>
                  </a:cxn>
                  <a:cxn ang="0">
                    <a:pos x="39" y="25"/>
                  </a:cxn>
                  <a:cxn ang="0">
                    <a:pos x="42" y="25"/>
                  </a:cxn>
                  <a:cxn ang="0">
                    <a:pos x="44" y="25"/>
                  </a:cxn>
                  <a:cxn ang="0">
                    <a:pos x="44" y="23"/>
                  </a:cxn>
                  <a:cxn ang="0">
                    <a:pos x="44" y="20"/>
                  </a:cxn>
                  <a:cxn ang="0">
                    <a:pos x="44" y="18"/>
                  </a:cxn>
                  <a:cxn ang="0">
                    <a:pos x="10" y="0"/>
                  </a:cxn>
                </a:cxnLst>
                <a:rect l="txL" t="txT" r="txR" b="txB"/>
                <a:pathLst>
                  <a:path w="44" h="25">
                    <a:moveTo>
                      <a:pt x="10" y="0"/>
                    </a:moveTo>
                    <a:lnTo>
                      <a:pt x="7" y="0"/>
                    </a:lnTo>
                    <a:lnTo>
                      <a:pt x="5" y="0"/>
                    </a:lnTo>
                    <a:lnTo>
                      <a:pt x="2" y="0"/>
                    </a:lnTo>
                    <a:lnTo>
                      <a:pt x="0" y="2"/>
                    </a:lnTo>
                    <a:lnTo>
                      <a:pt x="0" y="4"/>
                    </a:lnTo>
                    <a:lnTo>
                      <a:pt x="2" y="7"/>
                    </a:lnTo>
                    <a:lnTo>
                      <a:pt x="37" y="25"/>
                    </a:lnTo>
                    <a:lnTo>
                      <a:pt x="39" y="25"/>
                    </a:lnTo>
                    <a:lnTo>
                      <a:pt x="42" y="25"/>
                    </a:lnTo>
                    <a:lnTo>
                      <a:pt x="44" y="25"/>
                    </a:lnTo>
                    <a:lnTo>
                      <a:pt x="44" y="23"/>
                    </a:lnTo>
                    <a:lnTo>
                      <a:pt x="44" y="20"/>
                    </a:lnTo>
                    <a:lnTo>
                      <a:pt x="44" y="18"/>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9007" name="Freeform 11"/>
              <p:cNvSpPr/>
              <p:nvPr/>
            </p:nvSpPr>
            <p:spPr>
              <a:xfrm>
                <a:off x="5430" y="1203"/>
                <a:ext cx="45" cy="28"/>
              </a:xfrm>
              <a:custGeom>
                <a:avLst/>
                <a:gdLst>
                  <a:gd name="txL" fmla="*/ 0 w 45"/>
                  <a:gd name="txT" fmla="*/ 0 h 28"/>
                  <a:gd name="txR" fmla="*/ 45 w 45"/>
                  <a:gd name="txB" fmla="*/ 28 h 28"/>
                </a:gdLst>
                <a:ahLst/>
                <a:cxnLst>
                  <a:cxn ang="0">
                    <a:pos x="7" y="3"/>
                  </a:cxn>
                  <a:cxn ang="0">
                    <a:pos x="5" y="0"/>
                  </a:cxn>
                  <a:cxn ang="0">
                    <a:pos x="2" y="0"/>
                  </a:cxn>
                  <a:cxn ang="0">
                    <a:pos x="0" y="3"/>
                  </a:cxn>
                  <a:cxn ang="0">
                    <a:pos x="0" y="5"/>
                  </a:cxn>
                  <a:cxn ang="0">
                    <a:pos x="0" y="7"/>
                  </a:cxn>
                  <a:cxn ang="0">
                    <a:pos x="0" y="10"/>
                  </a:cxn>
                  <a:cxn ang="0">
                    <a:pos x="35" y="28"/>
                  </a:cxn>
                  <a:cxn ang="0">
                    <a:pos x="37" y="28"/>
                  </a:cxn>
                  <a:cxn ang="0">
                    <a:pos x="40" y="28"/>
                  </a:cxn>
                  <a:cxn ang="0">
                    <a:pos x="42" y="28"/>
                  </a:cxn>
                  <a:cxn ang="0">
                    <a:pos x="45" y="25"/>
                  </a:cxn>
                  <a:cxn ang="0">
                    <a:pos x="45" y="23"/>
                  </a:cxn>
                  <a:cxn ang="0">
                    <a:pos x="42" y="21"/>
                  </a:cxn>
                  <a:cxn ang="0">
                    <a:pos x="7" y="3"/>
                  </a:cxn>
                </a:cxnLst>
                <a:rect l="txL" t="txT" r="txR" b="txB"/>
                <a:pathLst>
                  <a:path w="45" h="28">
                    <a:moveTo>
                      <a:pt x="7" y="3"/>
                    </a:moveTo>
                    <a:lnTo>
                      <a:pt x="5" y="0"/>
                    </a:lnTo>
                    <a:lnTo>
                      <a:pt x="2" y="0"/>
                    </a:lnTo>
                    <a:lnTo>
                      <a:pt x="0" y="3"/>
                    </a:lnTo>
                    <a:lnTo>
                      <a:pt x="0" y="5"/>
                    </a:lnTo>
                    <a:lnTo>
                      <a:pt x="0" y="7"/>
                    </a:lnTo>
                    <a:lnTo>
                      <a:pt x="0" y="10"/>
                    </a:lnTo>
                    <a:lnTo>
                      <a:pt x="35" y="28"/>
                    </a:lnTo>
                    <a:lnTo>
                      <a:pt x="37" y="28"/>
                    </a:lnTo>
                    <a:lnTo>
                      <a:pt x="40" y="28"/>
                    </a:lnTo>
                    <a:lnTo>
                      <a:pt x="42" y="28"/>
                    </a:lnTo>
                    <a:lnTo>
                      <a:pt x="45" y="25"/>
                    </a:lnTo>
                    <a:lnTo>
                      <a:pt x="45" y="23"/>
                    </a:lnTo>
                    <a:lnTo>
                      <a:pt x="42" y="21"/>
                    </a:lnTo>
                    <a:lnTo>
                      <a:pt x="7" y="3"/>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9008" name="Freeform 12"/>
              <p:cNvSpPr/>
              <p:nvPr/>
            </p:nvSpPr>
            <p:spPr>
              <a:xfrm>
                <a:off x="5490" y="1235"/>
                <a:ext cx="44" cy="27"/>
              </a:xfrm>
              <a:custGeom>
                <a:avLst/>
                <a:gdLst>
                  <a:gd name="txL" fmla="*/ 0 w 44"/>
                  <a:gd name="txT" fmla="*/ 0 h 27"/>
                  <a:gd name="txR" fmla="*/ 44 w 44"/>
                  <a:gd name="txB" fmla="*/ 27 h 27"/>
                </a:gdLst>
                <a:ahLst/>
                <a:cxnLst>
                  <a:cxn ang="0">
                    <a:pos x="10" y="0"/>
                  </a:cxn>
                  <a:cxn ang="0">
                    <a:pos x="7" y="0"/>
                  </a:cxn>
                  <a:cxn ang="0">
                    <a:pos x="5" y="0"/>
                  </a:cxn>
                  <a:cxn ang="0">
                    <a:pos x="2" y="0"/>
                  </a:cxn>
                  <a:cxn ang="0">
                    <a:pos x="0" y="2"/>
                  </a:cxn>
                  <a:cxn ang="0">
                    <a:pos x="0" y="5"/>
                  </a:cxn>
                  <a:cxn ang="0">
                    <a:pos x="2" y="7"/>
                  </a:cxn>
                  <a:cxn ang="0">
                    <a:pos x="37" y="25"/>
                  </a:cxn>
                  <a:cxn ang="0">
                    <a:pos x="39" y="27"/>
                  </a:cxn>
                  <a:cxn ang="0">
                    <a:pos x="42" y="27"/>
                  </a:cxn>
                  <a:cxn ang="0">
                    <a:pos x="44" y="25"/>
                  </a:cxn>
                  <a:cxn ang="0">
                    <a:pos x="44" y="23"/>
                  </a:cxn>
                  <a:cxn ang="0">
                    <a:pos x="44" y="21"/>
                  </a:cxn>
                  <a:cxn ang="0">
                    <a:pos x="44" y="18"/>
                  </a:cxn>
                  <a:cxn ang="0">
                    <a:pos x="10" y="0"/>
                  </a:cxn>
                </a:cxnLst>
                <a:rect l="txL" t="txT" r="txR" b="txB"/>
                <a:pathLst>
                  <a:path w="44" h="27">
                    <a:moveTo>
                      <a:pt x="10" y="0"/>
                    </a:moveTo>
                    <a:lnTo>
                      <a:pt x="7" y="0"/>
                    </a:lnTo>
                    <a:lnTo>
                      <a:pt x="5" y="0"/>
                    </a:lnTo>
                    <a:lnTo>
                      <a:pt x="2" y="0"/>
                    </a:lnTo>
                    <a:lnTo>
                      <a:pt x="0" y="2"/>
                    </a:lnTo>
                    <a:lnTo>
                      <a:pt x="0" y="5"/>
                    </a:lnTo>
                    <a:lnTo>
                      <a:pt x="2" y="7"/>
                    </a:lnTo>
                    <a:lnTo>
                      <a:pt x="37" y="25"/>
                    </a:lnTo>
                    <a:lnTo>
                      <a:pt x="39" y="27"/>
                    </a:lnTo>
                    <a:lnTo>
                      <a:pt x="42" y="27"/>
                    </a:lnTo>
                    <a:lnTo>
                      <a:pt x="44" y="25"/>
                    </a:lnTo>
                    <a:lnTo>
                      <a:pt x="44" y="23"/>
                    </a:lnTo>
                    <a:lnTo>
                      <a:pt x="44" y="21"/>
                    </a:lnTo>
                    <a:lnTo>
                      <a:pt x="44" y="18"/>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9009" name="Freeform 13"/>
              <p:cNvSpPr/>
              <p:nvPr/>
            </p:nvSpPr>
            <p:spPr>
              <a:xfrm>
                <a:off x="5552" y="1265"/>
                <a:ext cx="45" cy="27"/>
              </a:xfrm>
              <a:custGeom>
                <a:avLst/>
                <a:gdLst>
                  <a:gd name="txL" fmla="*/ 0 w 45"/>
                  <a:gd name="txT" fmla="*/ 0 h 27"/>
                  <a:gd name="txR" fmla="*/ 45 w 45"/>
                  <a:gd name="txB" fmla="*/ 27 h 27"/>
                </a:gdLst>
                <a:ahLst/>
                <a:cxnLst>
                  <a:cxn ang="0">
                    <a:pos x="7" y="2"/>
                  </a:cxn>
                  <a:cxn ang="0">
                    <a:pos x="5" y="0"/>
                  </a:cxn>
                  <a:cxn ang="0">
                    <a:pos x="2" y="0"/>
                  </a:cxn>
                  <a:cxn ang="0">
                    <a:pos x="0" y="2"/>
                  </a:cxn>
                  <a:cxn ang="0">
                    <a:pos x="0" y="4"/>
                  </a:cxn>
                  <a:cxn ang="0">
                    <a:pos x="0" y="7"/>
                  </a:cxn>
                  <a:cxn ang="0">
                    <a:pos x="0" y="9"/>
                  </a:cxn>
                  <a:cxn ang="0">
                    <a:pos x="35" y="27"/>
                  </a:cxn>
                  <a:cxn ang="0">
                    <a:pos x="37" y="27"/>
                  </a:cxn>
                  <a:cxn ang="0">
                    <a:pos x="40" y="27"/>
                  </a:cxn>
                  <a:cxn ang="0">
                    <a:pos x="42" y="27"/>
                  </a:cxn>
                  <a:cxn ang="0">
                    <a:pos x="45" y="25"/>
                  </a:cxn>
                  <a:cxn ang="0">
                    <a:pos x="45" y="22"/>
                  </a:cxn>
                  <a:cxn ang="0">
                    <a:pos x="42" y="20"/>
                  </a:cxn>
                  <a:cxn ang="0">
                    <a:pos x="7" y="2"/>
                  </a:cxn>
                </a:cxnLst>
                <a:rect l="txL" t="txT" r="txR" b="txB"/>
                <a:pathLst>
                  <a:path w="45" h="27">
                    <a:moveTo>
                      <a:pt x="7" y="2"/>
                    </a:moveTo>
                    <a:lnTo>
                      <a:pt x="5" y="0"/>
                    </a:lnTo>
                    <a:lnTo>
                      <a:pt x="2" y="0"/>
                    </a:lnTo>
                    <a:lnTo>
                      <a:pt x="0" y="2"/>
                    </a:lnTo>
                    <a:lnTo>
                      <a:pt x="0" y="4"/>
                    </a:lnTo>
                    <a:lnTo>
                      <a:pt x="0" y="7"/>
                    </a:lnTo>
                    <a:lnTo>
                      <a:pt x="0" y="9"/>
                    </a:lnTo>
                    <a:lnTo>
                      <a:pt x="35" y="27"/>
                    </a:lnTo>
                    <a:lnTo>
                      <a:pt x="37" y="27"/>
                    </a:lnTo>
                    <a:lnTo>
                      <a:pt x="40" y="27"/>
                    </a:lnTo>
                    <a:lnTo>
                      <a:pt x="42" y="27"/>
                    </a:lnTo>
                    <a:lnTo>
                      <a:pt x="45" y="25"/>
                    </a:lnTo>
                    <a:lnTo>
                      <a:pt x="45" y="22"/>
                    </a:lnTo>
                    <a:lnTo>
                      <a:pt x="42" y="20"/>
                    </a:lnTo>
                    <a:lnTo>
                      <a:pt x="7"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9010" name="Freeform 14"/>
              <p:cNvSpPr/>
              <p:nvPr/>
            </p:nvSpPr>
            <p:spPr>
              <a:xfrm>
                <a:off x="5612" y="1297"/>
                <a:ext cx="44" cy="27"/>
              </a:xfrm>
              <a:custGeom>
                <a:avLst/>
                <a:gdLst>
                  <a:gd name="txL" fmla="*/ 0 w 44"/>
                  <a:gd name="txT" fmla="*/ 0 h 27"/>
                  <a:gd name="txR" fmla="*/ 44 w 44"/>
                  <a:gd name="txB" fmla="*/ 27 h 27"/>
                </a:gdLst>
                <a:ahLst/>
                <a:cxnLst>
                  <a:cxn ang="0">
                    <a:pos x="9" y="2"/>
                  </a:cxn>
                  <a:cxn ang="0">
                    <a:pos x="7" y="0"/>
                  </a:cxn>
                  <a:cxn ang="0">
                    <a:pos x="4" y="0"/>
                  </a:cxn>
                  <a:cxn ang="0">
                    <a:pos x="2" y="2"/>
                  </a:cxn>
                  <a:cxn ang="0">
                    <a:pos x="0" y="4"/>
                  </a:cxn>
                  <a:cxn ang="0">
                    <a:pos x="0" y="6"/>
                  </a:cxn>
                  <a:cxn ang="0">
                    <a:pos x="2" y="9"/>
                  </a:cxn>
                  <a:cxn ang="0">
                    <a:pos x="37" y="24"/>
                  </a:cxn>
                  <a:cxn ang="0">
                    <a:pos x="39" y="27"/>
                  </a:cxn>
                  <a:cxn ang="0">
                    <a:pos x="42" y="27"/>
                  </a:cxn>
                  <a:cxn ang="0">
                    <a:pos x="44" y="24"/>
                  </a:cxn>
                  <a:cxn ang="0">
                    <a:pos x="44" y="22"/>
                  </a:cxn>
                  <a:cxn ang="0">
                    <a:pos x="44" y="20"/>
                  </a:cxn>
                  <a:cxn ang="0">
                    <a:pos x="44" y="18"/>
                  </a:cxn>
                  <a:cxn ang="0">
                    <a:pos x="9" y="2"/>
                  </a:cxn>
                </a:cxnLst>
                <a:rect l="txL" t="txT" r="txR" b="txB"/>
                <a:pathLst>
                  <a:path w="44" h="27">
                    <a:moveTo>
                      <a:pt x="9" y="2"/>
                    </a:moveTo>
                    <a:lnTo>
                      <a:pt x="7" y="0"/>
                    </a:lnTo>
                    <a:lnTo>
                      <a:pt x="4" y="0"/>
                    </a:lnTo>
                    <a:lnTo>
                      <a:pt x="2" y="2"/>
                    </a:lnTo>
                    <a:lnTo>
                      <a:pt x="0" y="4"/>
                    </a:lnTo>
                    <a:lnTo>
                      <a:pt x="0" y="6"/>
                    </a:lnTo>
                    <a:lnTo>
                      <a:pt x="2" y="9"/>
                    </a:lnTo>
                    <a:lnTo>
                      <a:pt x="37" y="24"/>
                    </a:lnTo>
                    <a:lnTo>
                      <a:pt x="39" y="27"/>
                    </a:lnTo>
                    <a:lnTo>
                      <a:pt x="42" y="27"/>
                    </a:lnTo>
                    <a:lnTo>
                      <a:pt x="44" y="24"/>
                    </a:lnTo>
                    <a:lnTo>
                      <a:pt x="44" y="22"/>
                    </a:lnTo>
                    <a:lnTo>
                      <a:pt x="44" y="20"/>
                    </a:lnTo>
                    <a:lnTo>
                      <a:pt x="44" y="18"/>
                    </a:lnTo>
                    <a:lnTo>
                      <a:pt x="9"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9011" name="Freeform 15"/>
              <p:cNvSpPr/>
              <p:nvPr/>
            </p:nvSpPr>
            <p:spPr>
              <a:xfrm>
                <a:off x="5674" y="1328"/>
                <a:ext cx="37" cy="23"/>
              </a:xfrm>
              <a:custGeom>
                <a:avLst/>
                <a:gdLst>
                  <a:gd name="txL" fmla="*/ 0 w 37"/>
                  <a:gd name="txT" fmla="*/ 0 h 23"/>
                  <a:gd name="txR" fmla="*/ 37 w 37"/>
                  <a:gd name="txB" fmla="*/ 23 h 23"/>
                </a:gdLst>
                <a:ahLst/>
                <a:cxnLst>
                  <a:cxn ang="0">
                    <a:pos x="7" y="0"/>
                  </a:cxn>
                  <a:cxn ang="0">
                    <a:pos x="5" y="0"/>
                  </a:cxn>
                  <a:cxn ang="0">
                    <a:pos x="2" y="0"/>
                  </a:cxn>
                  <a:cxn ang="0">
                    <a:pos x="0" y="0"/>
                  </a:cxn>
                  <a:cxn ang="0">
                    <a:pos x="0" y="3"/>
                  </a:cxn>
                  <a:cxn ang="0">
                    <a:pos x="0" y="5"/>
                  </a:cxn>
                  <a:cxn ang="0">
                    <a:pos x="0" y="7"/>
                  </a:cxn>
                  <a:cxn ang="0">
                    <a:pos x="30" y="23"/>
                  </a:cxn>
                  <a:cxn ang="0">
                    <a:pos x="32" y="23"/>
                  </a:cxn>
                  <a:cxn ang="0">
                    <a:pos x="32" y="23"/>
                  </a:cxn>
                  <a:cxn ang="0">
                    <a:pos x="35" y="21"/>
                  </a:cxn>
                  <a:cxn ang="0">
                    <a:pos x="37" y="18"/>
                  </a:cxn>
                  <a:cxn ang="0">
                    <a:pos x="37" y="18"/>
                  </a:cxn>
                  <a:cxn ang="0">
                    <a:pos x="37" y="16"/>
                  </a:cxn>
                  <a:cxn ang="0">
                    <a:pos x="7" y="0"/>
                  </a:cxn>
                </a:cxnLst>
                <a:rect l="txL" t="txT" r="txR" b="txB"/>
                <a:pathLst>
                  <a:path w="37" h="23">
                    <a:moveTo>
                      <a:pt x="7" y="0"/>
                    </a:moveTo>
                    <a:lnTo>
                      <a:pt x="5" y="0"/>
                    </a:lnTo>
                    <a:lnTo>
                      <a:pt x="2" y="0"/>
                    </a:lnTo>
                    <a:lnTo>
                      <a:pt x="0" y="0"/>
                    </a:lnTo>
                    <a:lnTo>
                      <a:pt x="0" y="3"/>
                    </a:lnTo>
                    <a:lnTo>
                      <a:pt x="0" y="5"/>
                    </a:lnTo>
                    <a:lnTo>
                      <a:pt x="0" y="7"/>
                    </a:lnTo>
                    <a:lnTo>
                      <a:pt x="30" y="23"/>
                    </a:lnTo>
                    <a:lnTo>
                      <a:pt x="32" y="23"/>
                    </a:lnTo>
                    <a:lnTo>
                      <a:pt x="32" y="23"/>
                    </a:lnTo>
                    <a:lnTo>
                      <a:pt x="35" y="21"/>
                    </a:lnTo>
                    <a:lnTo>
                      <a:pt x="37" y="18"/>
                    </a:lnTo>
                    <a:lnTo>
                      <a:pt x="37" y="18"/>
                    </a:lnTo>
                    <a:lnTo>
                      <a:pt x="37" y="16"/>
                    </a:lnTo>
                    <a:lnTo>
                      <a:pt x="7"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28682" name="Rectangle 17"/>
            <p:cNvSpPr/>
            <p:nvPr/>
          </p:nvSpPr>
          <p:spPr>
            <a:xfrm>
              <a:off x="1511" y="3814"/>
              <a:ext cx="3215" cy="220"/>
            </a:xfrm>
            <a:prstGeom prst="rect">
              <a:avLst/>
            </a:prstGeom>
            <a:noFill/>
            <a:ln w="9525">
              <a:noFill/>
            </a:ln>
          </p:spPr>
          <p:txBody>
            <a:bodyPr/>
            <a:lstStyle/>
            <a:p>
              <a:endParaRPr lang="zh-CN" altLang="en-US" dirty="0">
                <a:latin typeface="Arial" panose="020B0604020202020204" pitchFamily="34" charset="0"/>
              </a:endParaRPr>
            </a:p>
          </p:txBody>
        </p:sp>
        <p:sp>
          <p:nvSpPr>
            <p:cNvPr id="28683" name="Rectangle 18"/>
            <p:cNvSpPr/>
            <p:nvPr/>
          </p:nvSpPr>
          <p:spPr>
            <a:xfrm>
              <a:off x="1979" y="3882"/>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28684" name="Rectangle 19"/>
            <p:cNvSpPr/>
            <p:nvPr/>
          </p:nvSpPr>
          <p:spPr>
            <a:xfrm>
              <a:off x="2111" y="3878"/>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28685" name="Rectangle 20"/>
            <p:cNvSpPr/>
            <p:nvPr/>
          </p:nvSpPr>
          <p:spPr>
            <a:xfrm>
              <a:off x="2407" y="3882"/>
              <a:ext cx="1680" cy="144"/>
            </a:xfrm>
            <a:prstGeom prst="rect">
              <a:avLst/>
            </a:prstGeom>
            <a:noFill/>
            <a:ln w="9525">
              <a:noFill/>
            </a:ln>
          </p:spPr>
          <p:txBody>
            <a:bodyPr wrap="none" lIns="0" tIns="0" rIns="0" bIns="0">
              <a:spAutoFit/>
            </a:bodyPr>
            <a:lstStyle/>
            <a:p>
              <a:pPr algn="ctr"/>
              <a:r>
                <a:rPr lang="zh-CN" altLang="en-US" sz="1500" dirty="0">
                  <a:solidFill>
                    <a:srgbClr val="000000"/>
                  </a:solidFill>
                  <a:latin typeface="宋体" panose="02010600030101010101" pitchFamily="2" charset="-122"/>
                </a:rPr>
                <a:t>旅行推销员状态空间图（部分）</a:t>
              </a:r>
              <a:endParaRPr lang="zh-CN" altLang="en-US" dirty="0">
                <a:latin typeface="Arial" panose="020B0604020202020204" pitchFamily="34" charset="0"/>
              </a:endParaRPr>
            </a:p>
          </p:txBody>
        </p:sp>
        <p:sp>
          <p:nvSpPr>
            <p:cNvPr id="28686" name="Rectangle 21"/>
            <p:cNvSpPr/>
            <p:nvPr/>
          </p:nvSpPr>
          <p:spPr>
            <a:xfrm>
              <a:off x="4253" y="3878"/>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687" name="Rectangle 22"/>
            <p:cNvSpPr/>
            <p:nvPr/>
          </p:nvSpPr>
          <p:spPr>
            <a:xfrm>
              <a:off x="-4" y="3337"/>
              <a:ext cx="806" cy="357"/>
            </a:xfrm>
            <a:prstGeom prst="rect">
              <a:avLst/>
            </a:prstGeom>
            <a:noFill/>
            <a:ln w="9525">
              <a:noFill/>
            </a:ln>
          </p:spPr>
          <p:txBody>
            <a:bodyPr/>
            <a:lstStyle/>
            <a:p>
              <a:endParaRPr lang="zh-CN" altLang="en-US" dirty="0">
                <a:latin typeface="Arial" panose="020B0604020202020204" pitchFamily="34" charset="0"/>
              </a:endParaRPr>
            </a:p>
          </p:txBody>
        </p:sp>
        <p:sp>
          <p:nvSpPr>
            <p:cNvPr id="28688" name="Rectangle 23"/>
            <p:cNvSpPr/>
            <p:nvPr/>
          </p:nvSpPr>
          <p:spPr>
            <a:xfrm>
              <a:off x="130" y="3399"/>
              <a:ext cx="494"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ABCDEA</a:t>
              </a:r>
              <a:endParaRPr lang="en-US" altLang="zh-CN" dirty="0">
                <a:latin typeface="Arial" panose="020B0604020202020204" pitchFamily="34" charset="0"/>
              </a:endParaRPr>
            </a:p>
          </p:txBody>
        </p:sp>
        <p:sp>
          <p:nvSpPr>
            <p:cNvPr id="28689" name="Rectangle 24"/>
            <p:cNvSpPr/>
            <p:nvPr/>
          </p:nvSpPr>
          <p:spPr>
            <a:xfrm>
              <a:off x="665" y="3399"/>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690" name="Rectangle 25"/>
            <p:cNvSpPr/>
            <p:nvPr/>
          </p:nvSpPr>
          <p:spPr>
            <a:xfrm>
              <a:off x="-4" y="3610"/>
              <a:ext cx="537" cy="220"/>
            </a:xfrm>
            <a:prstGeom prst="rect">
              <a:avLst/>
            </a:prstGeom>
            <a:noFill/>
            <a:ln w="9525">
              <a:noFill/>
            </a:ln>
          </p:spPr>
          <p:txBody>
            <a:bodyPr/>
            <a:lstStyle/>
            <a:p>
              <a:endParaRPr lang="zh-CN" altLang="en-US" dirty="0">
                <a:latin typeface="Arial" panose="020B0604020202020204" pitchFamily="34" charset="0"/>
              </a:endParaRPr>
            </a:p>
          </p:txBody>
        </p:sp>
        <p:sp>
          <p:nvSpPr>
            <p:cNvPr id="28691" name="Rectangle 26"/>
            <p:cNvSpPr/>
            <p:nvPr/>
          </p:nvSpPr>
          <p:spPr>
            <a:xfrm>
              <a:off x="163" y="3671"/>
              <a:ext cx="24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375</a:t>
              </a:r>
              <a:endParaRPr lang="en-US" altLang="zh-CN" dirty="0">
                <a:latin typeface="Arial" panose="020B0604020202020204" pitchFamily="34" charset="0"/>
              </a:endParaRPr>
            </a:p>
          </p:txBody>
        </p:sp>
        <p:sp>
          <p:nvSpPr>
            <p:cNvPr id="28692" name="Rectangle 27"/>
            <p:cNvSpPr/>
            <p:nvPr/>
          </p:nvSpPr>
          <p:spPr>
            <a:xfrm>
              <a:off x="364" y="3671"/>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693" name="Oval 28"/>
            <p:cNvSpPr/>
            <p:nvPr/>
          </p:nvSpPr>
          <p:spPr>
            <a:xfrm>
              <a:off x="4004" y="695"/>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694" name="Oval 29"/>
            <p:cNvSpPr/>
            <p:nvPr/>
          </p:nvSpPr>
          <p:spPr>
            <a:xfrm>
              <a:off x="3479" y="1548"/>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695" name="Oval 30"/>
            <p:cNvSpPr/>
            <p:nvPr/>
          </p:nvSpPr>
          <p:spPr>
            <a:xfrm>
              <a:off x="1514" y="1097"/>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696" name="Oval 31"/>
            <p:cNvSpPr/>
            <p:nvPr/>
          </p:nvSpPr>
          <p:spPr>
            <a:xfrm>
              <a:off x="4004" y="1548"/>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697" name="Oval 32"/>
            <p:cNvSpPr/>
            <p:nvPr/>
          </p:nvSpPr>
          <p:spPr>
            <a:xfrm>
              <a:off x="466" y="2502"/>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698" name="Oval 33"/>
            <p:cNvSpPr/>
            <p:nvPr/>
          </p:nvSpPr>
          <p:spPr>
            <a:xfrm>
              <a:off x="466" y="3104"/>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699" name="Oval 34"/>
            <p:cNvSpPr/>
            <p:nvPr/>
          </p:nvSpPr>
          <p:spPr>
            <a:xfrm>
              <a:off x="2890" y="1548"/>
              <a:ext cx="131" cy="5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00" name="Oval 35"/>
            <p:cNvSpPr/>
            <p:nvPr/>
          </p:nvSpPr>
          <p:spPr>
            <a:xfrm>
              <a:off x="924" y="1548"/>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01" name="Oval 36"/>
            <p:cNvSpPr/>
            <p:nvPr/>
          </p:nvSpPr>
          <p:spPr>
            <a:xfrm>
              <a:off x="1514" y="1548"/>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02" name="Oval 37"/>
            <p:cNvSpPr/>
            <p:nvPr/>
          </p:nvSpPr>
          <p:spPr>
            <a:xfrm>
              <a:off x="2103" y="1548"/>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03" name="Oval 38"/>
            <p:cNvSpPr/>
            <p:nvPr/>
          </p:nvSpPr>
          <p:spPr>
            <a:xfrm>
              <a:off x="466" y="1950"/>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04" name="Oval 39"/>
            <p:cNvSpPr/>
            <p:nvPr/>
          </p:nvSpPr>
          <p:spPr>
            <a:xfrm>
              <a:off x="924" y="1950"/>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05" name="Oval 40"/>
            <p:cNvSpPr/>
            <p:nvPr/>
          </p:nvSpPr>
          <p:spPr>
            <a:xfrm>
              <a:off x="1514" y="1950"/>
              <a:ext cx="134" cy="5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06" name="Oval 41"/>
            <p:cNvSpPr/>
            <p:nvPr/>
          </p:nvSpPr>
          <p:spPr>
            <a:xfrm>
              <a:off x="2039" y="1950"/>
              <a:ext cx="132" cy="5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07" name="Oval 42"/>
            <p:cNvSpPr/>
            <p:nvPr/>
          </p:nvSpPr>
          <p:spPr>
            <a:xfrm>
              <a:off x="924" y="2502"/>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08" name="Oval 43"/>
            <p:cNvSpPr/>
            <p:nvPr/>
          </p:nvSpPr>
          <p:spPr>
            <a:xfrm>
              <a:off x="1514" y="2502"/>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09" name="Oval 44"/>
            <p:cNvSpPr/>
            <p:nvPr/>
          </p:nvSpPr>
          <p:spPr>
            <a:xfrm>
              <a:off x="2039" y="2502"/>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10" name="Oval 45"/>
            <p:cNvSpPr/>
            <p:nvPr/>
          </p:nvSpPr>
          <p:spPr>
            <a:xfrm>
              <a:off x="924" y="3104"/>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11" name="Oval 46"/>
            <p:cNvSpPr/>
            <p:nvPr/>
          </p:nvSpPr>
          <p:spPr>
            <a:xfrm>
              <a:off x="3479" y="1097"/>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12" name="Oval 47"/>
            <p:cNvSpPr/>
            <p:nvPr/>
          </p:nvSpPr>
          <p:spPr>
            <a:xfrm>
              <a:off x="5181" y="1097"/>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13" name="Oval 48"/>
            <p:cNvSpPr/>
            <p:nvPr/>
          </p:nvSpPr>
          <p:spPr>
            <a:xfrm>
              <a:off x="2039" y="3104"/>
              <a:ext cx="132"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14" name="Oval 49"/>
            <p:cNvSpPr/>
            <p:nvPr/>
          </p:nvSpPr>
          <p:spPr>
            <a:xfrm>
              <a:off x="1514" y="3104"/>
              <a:ext cx="134"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15" name="Line 50"/>
            <p:cNvSpPr/>
            <p:nvPr/>
          </p:nvSpPr>
          <p:spPr>
            <a:xfrm>
              <a:off x="991" y="1548"/>
              <a:ext cx="1" cy="1605"/>
            </a:xfrm>
            <a:prstGeom prst="line">
              <a:avLst/>
            </a:prstGeom>
            <a:ln w="15875" cap="flat" cmpd="sng">
              <a:solidFill>
                <a:srgbClr val="000000"/>
              </a:solidFill>
              <a:prstDash val="solid"/>
              <a:headEnd type="none" w="med" len="med"/>
              <a:tailEnd type="none" w="med" len="med"/>
            </a:ln>
          </p:spPr>
        </p:sp>
        <p:sp>
          <p:nvSpPr>
            <p:cNvPr id="28716" name="Line 51"/>
            <p:cNvSpPr/>
            <p:nvPr/>
          </p:nvSpPr>
          <p:spPr>
            <a:xfrm>
              <a:off x="531" y="2000"/>
              <a:ext cx="1" cy="1104"/>
            </a:xfrm>
            <a:prstGeom prst="line">
              <a:avLst/>
            </a:prstGeom>
            <a:ln w="15875" cap="flat" cmpd="sng">
              <a:solidFill>
                <a:srgbClr val="000000"/>
              </a:solidFill>
              <a:prstDash val="solid"/>
              <a:headEnd type="none" w="med" len="med"/>
              <a:tailEnd type="none" w="med" len="med"/>
            </a:ln>
          </p:spPr>
        </p:sp>
        <p:sp>
          <p:nvSpPr>
            <p:cNvPr id="28717" name="Line 52"/>
            <p:cNvSpPr/>
            <p:nvPr/>
          </p:nvSpPr>
          <p:spPr>
            <a:xfrm flipV="1">
              <a:off x="531" y="1147"/>
              <a:ext cx="1047" cy="801"/>
            </a:xfrm>
            <a:prstGeom prst="line">
              <a:avLst/>
            </a:prstGeom>
            <a:ln w="15875" cap="flat" cmpd="sng">
              <a:solidFill>
                <a:srgbClr val="000000"/>
              </a:solidFill>
              <a:prstDash val="solid"/>
              <a:headEnd type="none" w="med" len="med"/>
              <a:tailEnd type="none" w="med" len="med"/>
            </a:ln>
          </p:spPr>
        </p:sp>
        <p:sp>
          <p:nvSpPr>
            <p:cNvPr id="28718" name="Line 53"/>
            <p:cNvSpPr/>
            <p:nvPr/>
          </p:nvSpPr>
          <p:spPr>
            <a:xfrm>
              <a:off x="1578" y="1147"/>
              <a:ext cx="1" cy="1957"/>
            </a:xfrm>
            <a:prstGeom prst="line">
              <a:avLst/>
            </a:prstGeom>
            <a:ln w="15875" cap="flat" cmpd="sng">
              <a:solidFill>
                <a:srgbClr val="000000"/>
              </a:solidFill>
              <a:prstDash val="solid"/>
              <a:headEnd type="none" w="med" len="med"/>
              <a:tailEnd type="none" w="med" len="med"/>
            </a:ln>
          </p:spPr>
        </p:sp>
        <p:sp>
          <p:nvSpPr>
            <p:cNvPr id="28719" name="Line 54"/>
            <p:cNvSpPr/>
            <p:nvPr/>
          </p:nvSpPr>
          <p:spPr>
            <a:xfrm>
              <a:off x="1578" y="1548"/>
              <a:ext cx="525" cy="400"/>
            </a:xfrm>
            <a:prstGeom prst="line">
              <a:avLst/>
            </a:prstGeom>
            <a:ln w="15875" cap="flat" cmpd="sng">
              <a:solidFill>
                <a:srgbClr val="000000"/>
              </a:solidFill>
              <a:prstDash val="solid"/>
              <a:headEnd type="none" w="med" len="med"/>
              <a:tailEnd type="none" w="med" len="med"/>
            </a:ln>
          </p:spPr>
        </p:sp>
        <p:sp>
          <p:nvSpPr>
            <p:cNvPr id="28720" name="Line 55"/>
            <p:cNvSpPr/>
            <p:nvPr/>
          </p:nvSpPr>
          <p:spPr>
            <a:xfrm>
              <a:off x="2103" y="2000"/>
              <a:ext cx="1" cy="1153"/>
            </a:xfrm>
            <a:prstGeom prst="line">
              <a:avLst/>
            </a:prstGeom>
            <a:ln w="15875" cap="flat" cmpd="sng">
              <a:solidFill>
                <a:srgbClr val="000000"/>
              </a:solidFill>
              <a:prstDash val="solid"/>
              <a:headEnd type="none" w="med" len="med"/>
              <a:tailEnd type="none" w="med" len="med"/>
            </a:ln>
          </p:spPr>
        </p:sp>
        <p:sp>
          <p:nvSpPr>
            <p:cNvPr id="28721" name="Line 56"/>
            <p:cNvSpPr/>
            <p:nvPr/>
          </p:nvSpPr>
          <p:spPr>
            <a:xfrm>
              <a:off x="1578" y="1147"/>
              <a:ext cx="525" cy="401"/>
            </a:xfrm>
            <a:prstGeom prst="line">
              <a:avLst/>
            </a:prstGeom>
            <a:ln w="15875" cap="flat" cmpd="sng">
              <a:solidFill>
                <a:srgbClr val="000000"/>
              </a:solidFill>
              <a:prstDash val="solid"/>
              <a:headEnd type="none" w="med" len="med"/>
              <a:tailEnd type="none" w="med" len="med"/>
            </a:ln>
          </p:spPr>
        </p:sp>
        <p:sp>
          <p:nvSpPr>
            <p:cNvPr id="28722" name="Line 57"/>
            <p:cNvSpPr/>
            <p:nvPr/>
          </p:nvSpPr>
          <p:spPr>
            <a:xfrm flipH="1">
              <a:off x="3019" y="745"/>
              <a:ext cx="1047" cy="803"/>
            </a:xfrm>
            <a:prstGeom prst="line">
              <a:avLst/>
            </a:prstGeom>
            <a:ln w="15875" cap="flat" cmpd="sng">
              <a:solidFill>
                <a:srgbClr val="000000"/>
              </a:solidFill>
              <a:prstDash val="solid"/>
              <a:headEnd type="none" w="med" len="med"/>
              <a:tailEnd type="none" w="med" len="med"/>
            </a:ln>
          </p:spPr>
        </p:sp>
        <p:sp>
          <p:nvSpPr>
            <p:cNvPr id="28723" name="Line 58"/>
            <p:cNvSpPr/>
            <p:nvPr/>
          </p:nvSpPr>
          <p:spPr>
            <a:xfrm>
              <a:off x="4069" y="745"/>
              <a:ext cx="475" cy="413"/>
            </a:xfrm>
            <a:prstGeom prst="line">
              <a:avLst/>
            </a:prstGeom>
            <a:ln w="15875" cap="flat" cmpd="sng">
              <a:solidFill>
                <a:srgbClr val="000000"/>
              </a:solidFill>
              <a:prstDash val="solid"/>
              <a:headEnd type="none" w="med" len="med"/>
              <a:tailEnd type="none" w="med" len="med"/>
            </a:ln>
          </p:spPr>
        </p:sp>
        <p:sp>
          <p:nvSpPr>
            <p:cNvPr id="28724" name="Line 59"/>
            <p:cNvSpPr/>
            <p:nvPr/>
          </p:nvSpPr>
          <p:spPr>
            <a:xfrm>
              <a:off x="4069" y="745"/>
              <a:ext cx="1177" cy="352"/>
            </a:xfrm>
            <a:prstGeom prst="line">
              <a:avLst/>
            </a:prstGeom>
            <a:ln w="15875" cap="flat" cmpd="sng">
              <a:solidFill>
                <a:srgbClr val="000000"/>
              </a:solidFill>
              <a:prstDash val="solid"/>
              <a:headEnd type="none" w="med" len="med"/>
              <a:tailEnd type="none" w="med" len="med"/>
            </a:ln>
          </p:spPr>
        </p:sp>
        <p:sp>
          <p:nvSpPr>
            <p:cNvPr id="28725" name="Line 60"/>
            <p:cNvSpPr/>
            <p:nvPr/>
          </p:nvSpPr>
          <p:spPr>
            <a:xfrm>
              <a:off x="3544" y="1147"/>
              <a:ext cx="1" cy="451"/>
            </a:xfrm>
            <a:prstGeom prst="line">
              <a:avLst/>
            </a:prstGeom>
            <a:ln w="15875" cap="flat" cmpd="sng">
              <a:solidFill>
                <a:srgbClr val="000000"/>
              </a:solidFill>
              <a:prstDash val="solid"/>
              <a:headEnd type="none" w="med" len="med"/>
              <a:tailEnd type="none" w="med" len="med"/>
            </a:ln>
          </p:spPr>
        </p:sp>
        <p:sp>
          <p:nvSpPr>
            <p:cNvPr id="28726" name="Line 61"/>
            <p:cNvSpPr/>
            <p:nvPr/>
          </p:nvSpPr>
          <p:spPr>
            <a:xfrm>
              <a:off x="3544" y="1147"/>
              <a:ext cx="522" cy="401"/>
            </a:xfrm>
            <a:prstGeom prst="line">
              <a:avLst/>
            </a:prstGeom>
            <a:ln w="15875" cap="flat" cmpd="sng">
              <a:solidFill>
                <a:srgbClr val="000000"/>
              </a:solidFill>
              <a:prstDash val="solid"/>
              <a:headEnd type="none" w="med" len="med"/>
              <a:tailEnd type="none" w="med" len="med"/>
            </a:ln>
          </p:spPr>
        </p:sp>
        <p:sp>
          <p:nvSpPr>
            <p:cNvPr id="28727" name="Line 62"/>
            <p:cNvSpPr/>
            <p:nvPr/>
          </p:nvSpPr>
          <p:spPr>
            <a:xfrm flipH="1">
              <a:off x="1578" y="745"/>
              <a:ext cx="2488" cy="402"/>
            </a:xfrm>
            <a:prstGeom prst="line">
              <a:avLst/>
            </a:prstGeom>
            <a:ln w="15875" cap="flat" cmpd="sng">
              <a:solidFill>
                <a:srgbClr val="000000"/>
              </a:solidFill>
              <a:prstDash val="solid"/>
              <a:headEnd type="none" w="med" len="med"/>
              <a:tailEnd type="none" w="med" len="med"/>
            </a:ln>
          </p:spPr>
        </p:sp>
        <p:grpSp>
          <p:nvGrpSpPr>
            <p:cNvPr id="28728" name="Group 68"/>
            <p:cNvGrpSpPr/>
            <p:nvPr/>
          </p:nvGrpSpPr>
          <p:grpSpPr>
            <a:xfrm>
              <a:off x="2765" y="1594"/>
              <a:ext cx="194" cy="245"/>
              <a:chOff x="2765" y="1594"/>
              <a:chExt cx="194" cy="245"/>
            </a:xfrm>
          </p:grpSpPr>
          <p:sp>
            <p:nvSpPr>
              <p:cNvPr id="29000" name="Freeform 63"/>
              <p:cNvSpPr/>
              <p:nvPr/>
            </p:nvSpPr>
            <p:spPr>
              <a:xfrm>
                <a:off x="2927" y="1594"/>
                <a:ext cx="32" cy="38"/>
              </a:xfrm>
              <a:custGeom>
                <a:avLst/>
                <a:gdLst>
                  <a:gd name="txL" fmla="*/ 0 w 32"/>
                  <a:gd name="txT" fmla="*/ 0 h 38"/>
                  <a:gd name="txR" fmla="*/ 32 w 32"/>
                  <a:gd name="txB" fmla="*/ 38 h 38"/>
                </a:gdLst>
                <a:ahLst/>
                <a:cxnLst>
                  <a:cxn ang="0">
                    <a:pos x="32" y="9"/>
                  </a:cxn>
                  <a:cxn ang="0">
                    <a:pos x="32" y="4"/>
                  </a:cxn>
                  <a:cxn ang="0">
                    <a:pos x="32" y="4"/>
                  </a:cxn>
                  <a:cxn ang="0">
                    <a:pos x="30" y="2"/>
                  </a:cxn>
                  <a:cxn ang="0">
                    <a:pos x="27" y="0"/>
                  </a:cxn>
                  <a:cxn ang="0">
                    <a:pos x="27" y="0"/>
                  </a:cxn>
                  <a:cxn ang="0">
                    <a:pos x="25" y="2"/>
                  </a:cxn>
                  <a:cxn ang="0">
                    <a:pos x="0" y="32"/>
                  </a:cxn>
                  <a:cxn ang="0">
                    <a:pos x="0" y="34"/>
                  </a:cxn>
                  <a:cxn ang="0">
                    <a:pos x="0" y="36"/>
                  </a:cxn>
                  <a:cxn ang="0">
                    <a:pos x="0" y="38"/>
                  </a:cxn>
                  <a:cxn ang="0">
                    <a:pos x="2" y="38"/>
                  </a:cxn>
                  <a:cxn ang="0">
                    <a:pos x="5" y="38"/>
                  </a:cxn>
                  <a:cxn ang="0">
                    <a:pos x="7" y="38"/>
                  </a:cxn>
                  <a:cxn ang="0">
                    <a:pos x="32" y="9"/>
                  </a:cxn>
                </a:cxnLst>
                <a:rect l="txL" t="txT" r="txR" b="txB"/>
                <a:pathLst>
                  <a:path w="32" h="38">
                    <a:moveTo>
                      <a:pt x="32" y="9"/>
                    </a:moveTo>
                    <a:lnTo>
                      <a:pt x="32" y="4"/>
                    </a:lnTo>
                    <a:lnTo>
                      <a:pt x="32" y="4"/>
                    </a:lnTo>
                    <a:lnTo>
                      <a:pt x="30" y="2"/>
                    </a:lnTo>
                    <a:lnTo>
                      <a:pt x="27" y="0"/>
                    </a:lnTo>
                    <a:lnTo>
                      <a:pt x="27" y="0"/>
                    </a:lnTo>
                    <a:lnTo>
                      <a:pt x="25" y="2"/>
                    </a:lnTo>
                    <a:lnTo>
                      <a:pt x="0" y="32"/>
                    </a:lnTo>
                    <a:lnTo>
                      <a:pt x="0" y="34"/>
                    </a:lnTo>
                    <a:lnTo>
                      <a:pt x="0" y="36"/>
                    </a:lnTo>
                    <a:lnTo>
                      <a:pt x="0" y="38"/>
                    </a:lnTo>
                    <a:lnTo>
                      <a:pt x="2" y="38"/>
                    </a:lnTo>
                    <a:lnTo>
                      <a:pt x="5" y="38"/>
                    </a:lnTo>
                    <a:lnTo>
                      <a:pt x="7" y="38"/>
                    </a:lnTo>
                    <a:lnTo>
                      <a:pt x="32" y="9"/>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9001" name="Freeform 64"/>
              <p:cNvSpPr/>
              <p:nvPr/>
            </p:nvSpPr>
            <p:spPr>
              <a:xfrm>
                <a:off x="2885" y="1646"/>
                <a:ext cx="34" cy="39"/>
              </a:xfrm>
              <a:custGeom>
                <a:avLst/>
                <a:gdLst>
                  <a:gd name="txL" fmla="*/ 0 w 34"/>
                  <a:gd name="txT" fmla="*/ 0 h 39"/>
                  <a:gd name="txR" fmla="*/ 34 w 34"/>
                  <a:gd name="txB" fmla="*/ 39 h 39"/>
                </a:gdLst>
                <a:ahLst/>
                <a:cxnLst>
                  <a:cxn ang="0">
                    <a:pos x="32" y="7"/>
                  </a:cxn>
                  <a:cxn ang="0">
                    <a:pos x="34" y="5"/>
                  </a:cxn>
                  <a:cxn ang="0">
                    <a:pos x="34" y="2"/>
                  </a:cxn>
                  <a:cxn ang="0">
                    <a:pos x="32" y="0"/>
                  </a:cxn>
                  <a:cxn ang="0">
                    <a:pos x="29" y="0"/>
                  </a:cxn>
                  <a:cxn ang="0">
                    <a:pos x="27" y="0"/>
                  </a:cxn>
                  <a:cxn ang="0">
                    <a:pos x="24" y="0"/>
                  </a:cxn>
                  <a:cxn ang="0">
                    <a:pos x="2" y="30"/>
                  </a:cxn>
                  <a:cxn ang="0">
                    <a:pos x="0" y="32"/>
                  </a:cxn>
                  <a:cxn ang="0">
                    <a:pos x="0" y="34"/>
                  </a:cxn>
                  <a:cxn ang="0">
                    <a:pos x="2" y="36"/>
                  </a:cxn>
                  <a:cxn ang="0">
                    <a:pos x="5" y="39"/>
                  </a:cxn>
                  <a:cxn ang="0">
                    <a:pos x="7" y="39"/>
                  </a:cxn>
                  <a:cxn ang="0">
                    <a:pos x="10" y="36"/>
                  </a:cxn>
                  <a:cxn ang="0">
                    <a:pos x="32" y="7"/>
                  </a:cxn>
                </a:cxnLst>
                <a:rect l="txL" t="txT" r="txR" b="txB"/>
                <a:pathLst>
                  <a:path w="34" h="39">
                    <a:moveTo>
                      <a:pt x="32" y="7"/>
                    </a:moveTo>
                    <a:lnTo>
                      <a:pt x="34" y="5"/>
                    </a:lnTo>
                    <a:lnTo>
                      <a:pt x="34" y="2"/>
                    </a:lnTo>
                    <a:lnTo>
                      <a:pt x="32" y="0"/>
                    </a:lnTo>
                    <a:lnTo>
                      <a:pt x="29" y="0"/>
                    </a:lnTo>
                    <a:lnTo>
                      <a:pt x="27" y="0"/>
                    </a:lnTo>
                    <a:lnTo>
                      <a:pt x="24" y="0"/>
                    </a:lnTo>
                    <a:lnTo>
                      <a:pt x="2" y="30"/>
                    </a:lnTo>
                    <a:lnTo>
                      <a:pt x="0" y="32"/>
                    </a:lnTo>
                    <a:lnTo>
                      <a:pt x="0" y="34"/>
                    </a:lnTo>
                    <a:lnTo>
                      <a:pt x="2" y="36"/>
                    </a:lnTo>
                    <a:lnTo>
                      <a:pt x="5" y="39"/>
                    </a:lnTo>
                    <a:lnTo>
                      <a:pt x="7" y="39"/>
                    </a:lnTo>
                    <a:lnTo>
                      <a:pt x="10" y="36"/>
                    </a:lnTo>
                    <a:lnTo>
                      <a:pt x="32" y="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9002" name="Freeform 65"/>
              <p:cNvSpPr/>
              <p:nvPr/>
            </p:nvSpPr>
            <p:spPr>
              <a:xfrm>
                <a:off x="2845" y="1698"/>
                <a:ext cx="35" cy="39"/>
              </a:xfrm>
              <a:custGeom>
                <a:avLst/>
                <a:gdLst>
                  <a:gd name="txL" fmla="*/ 0 w 35"/>
                  <a:gd name="txT" fmla="*/ 0 h 39"/>
                  <a:gd name="txR" fmla="*/ 35 w 35"/>
                  <a:gd name="txB" fmla="*/ 39 h 39"/>
                </a:gdLst>
                <a:ahLst/>
                <a:cxnLst>
                  <a:cxn ang="0">
                    <a:pos x="32" y="7"/>
                  </a:cxn>
                  <a:cxn ang="0">
                    <a:pos x="35" y="5"/>
                  </a:cxn>
                  <a:cxn ang="0">
                    <a:pos x="35" y="3"/>
                  </a:cxn>
                  <a:cxn ang="0">
                    <a:pos x="32" y="0"/>
                  </a:cxn>
                  <a:cxn ang="0">
                    <a:pos x="30" y="0"/>
                  </a:cxn>
                  <a:cxn ang="0">
                    <a:pos x="27" y="0"/>
                  </a:cxn>
                  <a:cxn ang="0">
                    <a:pos x="25" y="0"/>
                  </a:cxn>
                  <a:cxn ang="0">
                    <a:pos x="2" y="30"/>
                  </a:cxn>
                  <a:cxn ang="0">
                    <a:pos x="0" y="32"/>
                  </a:cxn>
                  <a:cxn ang="0">
                    <a:pos x="0" y="34"/>
                  </a:cxn>
                  <a:cxn ang="0">
                    <a:pos x="2" y="37"/>
                  </a:cxn>
                  <a:cxn ang="0">
                    <a:pos x="5" y="39"/>
                  </a:cxn>
                  <a:cxn ang="0">
                    <a:pos x="7" y="39"/>
                  </a:cxn>
                  <a:cxn ang="0">
                    <a:pos x="10" y="37"/>
                  </a:cxn>
                  <a:cxn ang="0">
                    <a:pos x="32" y="7"/>
                  </a:cxn>
                </a:cxnLst>
                <a:rect l="txL" t="txT" r="txR" b="txB"/>
                <a:pathLst>
                  <a:path w="35" h="39">
                    <a:moveTo>
                      <a:pt x="32" y="7"/>
                    </a:moveTo>
                    <a:lnTo>
                      <a:pt x="35" y="5"/>
                    </a:lnTo>
                    <a:lnTo>
                      <a:pt x="35" y="3"/>
                    </a:lnTo>
                    <a:lnTo>
                      <a:pt x="32" y="0"/>
                    </a:lnTo>
                    <a:lnTo>
                      <a:pt x="30" y="0"/>
                    </a:lnTo>
                    <a:lnTo>
                      <a:pt x="27" y="0"/>
                    </a:lnTo>
                    <a:lnTo>
                      <a:pt x="25" y="0"/>
                    </a:lnTo>
                    <a:lnTo>
                      <a:pt x="2" y="30"/>
                    </a:lnTo>
                    <a:lnTo>
                      <a:pt x="0" y="32"/>
                    </a:lnTo>
                    <a:lnTo>
                      <a:pt x="0" y="34"/>
                    </a:lnTo>
                    <a:lnTo>
                      <a:pt x="2" y="37"/>
                    </a:lnTo>
                    <a:lnTo>
                      <a:pt x="5" y="39"/>
                    </a:lnTo>
                    <a:lnTo>
                      <a:pt x="7" y="39"/>
                    </a:lnTo>
                    <a:lnTo>
                      <a:pt x="10" y="37"/>
                    </a:lnTo>
                    <a:lnTo>
                      <a:pt x="32" y="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9003" name="Freeform 66"/>
              <p:cNvSpPr/>
              <p:nvPr/>
            </p:nvSpPr>
            <p:spPr>
              <a:xfrm>
                <a:off x="2805" y="1748"/>
                <a:ext cx="32" cy="39"/>
              </a:xfrm>
              <a:custGeom>
                <a:avLst/>
                <a:gdLst>
                  <a:gd name="txL" fmla="*/ 0 w 32"/>
                  <a:gd name="txT" fmla="*/ 0 h 39"/>
                  <a:gd name="txR" fmla="*/ 32 w 32"/>
                  <a:gd name="txB" fmla="*/ 39 h 39"/>
                </a:gdLst>
                <a:ahLst/>
                <a:cxnLst>
                  <a:cxn ang="0">
                    <a:pos x="32" y="9"/>
                  </a:cxn>
                  <a:cxn ang="0">
                    <a:pos x="32" y="7"/>
                  </a:cxn>
                  <a:cxn ang="0">
                    <a:pos x="32" y="5"/>
                  </a:cxn>
                  <a:cxn ang="0">
                    <a:pos x="32" y="3"/>
                  </a:cxn>
                  <a:cxn ang="0">
                    <a:pos x="30" y="0"/>
                  </a:cxn>
                  <a:cxn ang="0">
                    <a:pos x="27" y="0"/>
                  </a:cxn>
                  <a:cxn ang="0">
                    <a:pos x="25" y="3"/>
                  </a:cxn>
                  <a:cxn ang="0">
                    <a:pos x="2" y="32"/>
                  </a:cxn>
                  <a:cxn ang="0">
                    <a:pos x="0" y="34"/>
                  </a:cxn>
                  <a:cxn ang="0">
                    <a:pos x="0" y="37"/>
                  </a:cxn>
                  <a:cxn ang="0">
                    <a:pos x="2" y="39"/>
                  </a:cxn>
                  <a:cxn ang="0">
                    <a:pos x="5" y="39"/>
                  </a:cxn>
                  <a:cxn ang="0">
                    <a:pos x="7" y="39"/>
                  </a:cxn>
                  <a:cxn ang="0">
                    <a:pos x="10" y="39"/>
                  </a:cxn>
                  <a:cxn ang="0">
                    <a:pos x="32" y="9"/>
                  </a:cxn>
                </a:cxnLst>
                <a:rect l="txL" t="txT" r="txR" b="txB"/>
                <a:pathLst>
                  <a:path w="32" h="39">
                    <a:moveTo>
                      <a:pt x="32" y="9"/>
                    </a:moveTo>
                    <a:lnTo>
                      <a:pt x="32" y="7"/>
                    </a:lnTo>
                    <a:lnTo>
                      <a:pt x="32" y="5"/>
                    </a:lnTo>
                    <a:lnTo>
                      <a:pt x="32" y="3"/>
                    </a:lnTo>
                    <a:lnTo>
                      <a:pt x="30" y="0"/>
                    </a:lnTo>
                    <a:lnTo>
                      <a:pt x="27" y="0"/>
                    </a:lnTo>
                    <a:lnTo>
                      <a:pt x="25" y="3"/>
                    </a:lnTo>
                    <a:lnTo>
                      <a:pt x="2" y="32"/>
                    </a:lnTo>
                    <a:lnTo>
                      <a:pt x="0" y="34"/>
                    </a:lnTo>
                    <a:lnTo>
                      <a:pt x="0" y="37"/>
                    </a:lnTo>
                    <a:lnTo>
                      <a:pt x="2" y="39"/>
                    </a:lnTo>
                    <a:lnTo>
                      <a:pt x="5" y="39"/>
                    </a:lnTo>
                    <a:lnTo>
                      <a:pt x="7" y="39"/>
                    </a:lnTo>
                    <a:lnTo>
                      <a:pt x="10" y="39"/>
                    </a:lnTo>
                    <a:lnTo>
                      <a:pt x="32" y="9"/>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9004" name="Freeform 67"/>
              <p:cNvSpPr/>
              <p:nvPr/>
            </p:nvSpPr>
            <p:spPr>
              <a:xfrm>
                <a:off x="2765" y="1800"/>
                <a:ext cx="33" cy="39"/>
              </a:xfrm>
              <a:custGeom>
                <a:avLst/>
                <a:gdLst>
                  <a:gd name="txL" fmla="*/ 0 w 33"/>
                  <a:gd name="txT" fmla="*/ 0 h 39"/>
                  <a:gd name="txR" fmla="*/ 33 w 33"/>
                  <a:gd name="txB" fmla="*/ 39 h 39"/>
                </a:gdLst>
                <a:ahLst/>
                <a:cxnLst>
                  <a:cxn ang="0">
                    <a:pos x="33" y="10"/>
                  </a:cxn>
                  <a:cxn ang="0">
                    <a:pos x="33" y="7"/>
                  </a:cxn>
                  <a:cxn ang="0">
                    <a:pos x="33" y="5"/>
                  </a:cxn>
                  <a:cxn ang="0">
                    <a:pos x="33" y="3"/>
                  </a:cxn>
                  <a:cxn ang="0">
                    <a:pos x="30" y="0"/>
                  </a:cxn>
                  <a:cxn ang="0">
                    <a:pos x="28" y="0"/>
                  </a:cxn>
                  <a:cxn ang="0">
                    <a:pos x="25" y="3"/>
                  </a:cxn>
                  <a:cxn ang="0">
                    <a:pos x="0" y="32"/>
                  </a:cxn>
                  <a:cxn ang="0">
                    <a:pos x="0" y="35"/>
                  </a:cxn>
                  <a:cxn ang="0">
                    <a:pos x="0" y="37"/>
                  </a:cxn>
                  <a:cxn ang="0">
                    <a:pos x="0" y="39"/>
                  </a:cxn>
                  <a:cxn ang="0">
                    <a:pos x="3" y="39"/>
                  </a:cxn>
                  <a:cxn ang="0">
                    <a:pos x="5" y="39"/>
                  </a:cxn>
                  <a:cxn ang="0">
                    <a:pos x="8" y="39"/>
                  </a:cxn>
                  <a:cxn ang="0">
                    <a:pos x="33" y="10"/>
                  </a:cxn>
                </a:cxnLst>
                <a:rect l="txL" t="txT" r="txR" b="txB"/>
                <a:pathLst>
                  <a:path w="33" h="39">
                    <a:moveTo>
                      <a:pt x="33" y="10"/>
                    </a:moveTo>
                    <a:lnTo>
                      <a:pt x="33" y="7"/>
                    </a:lnTo>
                    <a:lnTo>
                      <a:pt x="33" y="5"/>
                    </a:lnTo>
                    <a:lnTo>
                      <a:pt x="33" y="3"/>
                    </a:lnTo>
                    <a:lnTo>
                      <a:pt x="30" y="0"/>
                    </a:lnTo>
                    <a:lnTo>
                      <a:pt x="28" y="0"/>
                    </a:lnTo>
                    <a:lnTo>
                      <a:pt x="25" y="3"/>
                    </a:lnTo>
                    <a:lnTo>
                      <a:pt x="0" y="32"/>
                    </a:lnTo>
                    <a:lnTo>
                      <a:pt x="0" y="35"/>
                    </a:lnTo>
                    <a:lnTo>
                      <a:pt x="0" y="37"/>
                    </a:lnTo>
                    <a:lnTo>
                      <a:pt x="0" y="39"/>
                    </a:lnTo>
                    <a:lnTo>
                      <a:pt x="3" y="39"/>
                    </a:lnTo>
                    <a:lnTo>
                      <a:pt x="5" y="39"/>
                    </a:lnTo>
                    <a:lnTo>
                      <a:pt x="8" y="39"/>
                    </a:lnTo>
                    <a:lnTo>
                      <a:pt x="33" y="1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28729" name="Group 74"/>
            <p:cNvGrpSpPr/>
            <p:nvPr/>
          </p:nvGrpSpPr>
          <p:grpSpPr>
            <a:xfrm>
              <a:off x="2949" y="1594"/>
              <a:ext cx="194" cy="245"/>
              <a:chOff x="2949" y="1594"/>
              <a:chExt cx="194" cy="245"/>
            </a:xfrm>
          </p:grpSpPr>
          <p:sp>
            <p:nvSpPr>
              <p:cNvPr id="28995" name="Freeform 69"/>
              <p:cNvSpPr/>
              <p:nvPr/>
            </p:nvSpPr>
            <p:spPr>
              <a:xfrm>
                <a:off x="2949" y="1594"/>
                <a:ext cx="33" cy="38"/>
              </a:xfrm>
              <a:custGeom>
                <a:avLst/>
                <a:gdLst>
                  <a:gd name="txL" fmla="*/ 0 w 33"/>
                  <a:gd name="txT" fmla="*/ 0 h 38"/>
                  <a:gd name="txR" fmla="*/ 33 w 33"/>
                  <a:gd name="txB" fmla="*/ 38 h 38"/>
                </a:gdLst>
                <a:ahLst/>
                <a:cxnLst>
                  <a:cxn ang="0">
                    <a:pos x="10" y="2"/>
                  </a:cxn>
                  <a:cxn ang="0">
                    <a:pos x="5" y="0"/>
                  </a:cxn>
                  <a:cxn ang="0">
                    <a:pos x="5" y="0"/>
                  </a:cxn>
                  <a:cxn ang="0">
                    <a:pos x="3" y="2"/>
                  </a:cxn>
                  <a:cxn ang="0">
                    <a:pos x="0" y="4"/>
                  </a:cxn>
                  <a:cxn ang="0">
                    <a:pos x="0" y="4"/>
                  </a:cxn>
                  <a:cxn ang="0">
                    <a:pos x="3" y="9"/>
                  </a:cxn>
                  <a:cxn ang="0">
                    <a:pos x="25" y="38"/>
                  </a:cxn>
                  <a:cxn ang="0">
                    <a:pos x="28" y="38"/>
                  </a:cxn>
                  <a:cxn ang="0">
                    <a:pos x="30" y="38"/>
                  </a:cxn>
                  <a:cxn ang="0">
                    <a:pos x="33" y="38"/>
                  </a:cxn>
                  <a:cxn ang="0">
                    <a:pos x="33" y="36"/>
                  </a:cxn>
                  <a:cxn ang="0">
                    <a:pos x="33" y="34"/>
                  </a:cxn>
                  <a:cxn ang="0">
                    <a:pos x="33" y="32"/>
                  </a:cxn>
                  <a:cxn ang="0">
                    <a:pos x="10" y="2"/>
                  </a:cxn>
                </a:cxnLst>
                <a:rect l="txL" t="txT" r="txR" b="txB"/>
                <a:pathLst>
                  <a:path w="33" h="38">
                    <a:moveTo>
                      <a:pt x="10" y="2"/>
                    </a:moveTo>
                    <a:lnTo>
                      <a:pt x="5" y="0"/>
                    </a:lnTo>
                    <a:lnTo>
                      <a:pt x="5" y="0"/>
                    </a:lnTo>
                    <a:lnTo>
                      <a:pt x="3" y="2"/>
                    </a:lnTo>
                    <a:lnTo>
                      <a:pt x="0" y="4"/>
                    </a:lnTo>
                    <a:lnTo>
                      <a:pt x="0" y="4"/>
                    </a:lnTo>
                    <a:lnTo>
                      <a:pt x="3" y="9"/>
                    </a:lnTo>
                    <a:lnTo>
                      <a:pt x="25" y="38"/>
                    </a:lnTo>
                    <a:lnTo>
                      <a:pt x="28" y="38"/>
                    </a:lnTo>
                    <a:lnTo>
                      <a:pt x="30" y="38"/>
                    </a:lnTo>
                    <a:lnTo>
                      <a:pt x="33" y="38"/>
                    </a:lnTo>
                    <a:lnTo>
                      <a:pt x="33" y="36"/>
                    </a:lnTo>
                    <a:lnTo>
                      <a:pt x="33" y="34"/>
                    </a:lnTo>
                    <a:lnTo>
                      <a:pt x="33" y="32"/>
                    </a:lnTo>
                    <a:lnTo>
                      <a:pt x="10"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96" name="Freeform 70"/>
              <p:cNvSpPr/>
              <p:nvPr/>
            </p:nvSpPr>
            <p:spPr>
              <a:xfrm>
                <a:off x="2989" y="1646"/>
                <a:ext cx="35" cy="39"/>
              </a:xfrm>
              <a:custGeom>
                <a:avLst/>
                <a:gdLst>
                  <a:gd name="txL" fmla="*/ 0 w 35"/>
                  <a:gd name="txT" fmla="*/ 0 h 39"/>
                  <a:gd name="txR" fmla="*/ 35 w 35"/>
                  <a:gd name="txB" fmla="*/ 39 h 39"/>
                </a:gdLst>
                <a:ahLst/>
                <a:cxnLst>
                  <a:cxn ang="0">
                    <a:pos x="10" y="0"/>
                  </a:cxn>
                  <a:cxn ang="0">
                    <a:pos x="8" y="0"/>
                  </a:cxn>
                  <a:cxn ang="0">
                    <a:pos x="5" y="0"/>
                  </a:cxn>
                  <a:cxn ang="0">
                    <a:pos x="3" y="0"/>
                  </a:cxn>
                  <a:cxn ang="0">
                    <a:pos x="0" y="2"/>
                  </a:cxn>
                  <a:cxn ang="0">
                    <a:pos x="0" y="5"/>
                  </a:cxn>
                  <a:cxn ang="0">
                    <a:pos x="3" y="7"/>
                  </a:cxn>
                  <a:cxn ang="0">
                    <a:pos x="25" y="36"/>
                  </a:cxn>
                  <a:cxn ang="0">
                    <a:pos x="27" y="39"/>
                  </a:cxn>
                  <a:cxn ang="0">
                    <a:pos x="30" y="39"/>
                  </a:cxn>
                  <a:cxn ang="0">
                    <a:pos x="32" y="36"/>
                  </a:cxn>
                  <a:cxn ang="0">
                    <a:pos x="35" y="34"/>
                  </a:cxn>
                  <a:cxn ang="0">
                    <a:pos x="35" y="32"/>
                  </a:cxn>
                  <a:cxn ang="0">
                    <a:pos x="32" y="30"/>
                  </a:cxn>
                  <a:cxn ang="0">
                    <a:pos x="10" y="0"/>
                  </a:cxn>
                </a:cxnLst>
                <a:rect l="txL" t="txT" r="txR" b="txB"/>
                <a:pathLst>
                  <a:path w="35" h="39">
                    <a:moveTo>
                      <a:pt x="10" y="0"/>
                    </a:moveTo>
                    <a:lnTo>
                      <a:pt x="8" y="0"/>
                    </a:lnTo>
                    <a:lnTo>
                      <a:pt x="5" y="0"/>
                    </a:lnTo>
                    <a:lnTo>
                      <a:pt x="3" y="0"/>
                    </a:lnTo>
                    <a:lnTo>
                      <a:pt x="0" y="2"/>
                    </a:lnTo>
                    <a:lnTo>
                      <a:pt x="0" y="5"/>
                    </a:lnTo>
                    <a:lnTo>
                      <a:pt x="3" y="7"/>
                    </a:lnTo>
                    <a:lnTo>
                      <a:pt x="25" y="36"/>
                    </a:lnTo>
                    <a:lnTo>
                      <a:pt x="27" y="39"/>
                    </a:lnTo>
                    <a:lnTo>
                      <a:pt x="30" y="39"/>
                    </a:lnTo>
                    <a:lnTo>
                      <a:pt x="32" y="36"/>
                    </a:lnTo>
                    <a:lnTo>
                      <a:pt x="35" y="34"/>
                    </a:lnTo>
                    <a:lnTo>
                      <a:pt x="35" y="32"/>
                    </a:lnTo>
                    <a:lnTo>
                      <a:pt x="32" y="30"/>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97" name="Freeform 71"/>
              <p:cNvSpPr/>
              <p:nvPr/>
            </p:nvSpPr>
            <p:spPr>
              <a:xfrm>
                <a:off x="3029" y="1698"/>
                <a:ext cx="35" cy="39"/>
              </a:xfrm>
              <a:custGeom>
                <a:avLst/>
                <a:gdLst>
                  <a:gd name="txL" fmla="*/ 0 w 35"/>
                  <a:gd name="txT" fmla="*/ 0 h 39"/>
                  <a:gd name="txR" fmla="*/ 35 w 35"/>
                  <a:gd name="txB" fmla="*/ 39 h 39"/>
                </a:gdLst>
                <a:ahLst/>
                <a:cxnLst>
                  <a:cxn ang="0">
                    <a:pos x="10" y="0"/>
                  </a:cxn>
                  <a:cxn ang="0">
                    <a:pos x="7" y="0"/>
                  </a:cxn>
                  <a:cxn ang="0">
                    <a:pos x="5" y="0"/>
                  </a:cxn>
                  <a:cxn ang="0">
                    <a:pos x="2" y="0"/>
                  </a:cxn>
                  <a:cxn ang="0">
                    <a:pos x="0" y="3"/>
                  </a:cxn>
                  <a:cxn ang="0">
                    <a:pos x="0" y="5"/>
                  </a:cxn>
                  <a:cxn ang="0">
                    <a:pos x="2" y="7"/>
                  </a:cxn>
                  <a:cxn ang="0">
                    <a:pos x="25" y="37"/>
                  </a:cxn>
                  <a:cxn ang="0">
                    <a:pos x="27" y="39"/>
                  </a:cxn>
                  <a:cxn ang="0">
                    <a:pos x="30" y="39"/>
                  </a:cxn>
                  <a:cxn ang="0">
                    <a:pos x="32" y="37"/>
                  </a:cxn>
                  <a:cxn ang="0">
                    <a:pos x="35" y="34"/>
                  </a:cxn>
                  <a:cxn ang="0">
                    <a:pos x="35" y="32"/>
                  </a:cxn>
                  <a:cxn ang="0">
                    <a:pos x="32" y="30"/>
                  </a:cxn>
                  <a:cxn ang="0">
                    <a:pos x="10" y="0"/>
                  </a:cxn>
                </a:cxnLst>
                <a:rect l="txL" t="txT" r="txR" b="txB"/>
                <a:pathLst>
                  <a:path w="35" h="39">
                    <a:moveTo>
                      <a:pt x="10" y="0"/>
                    </a:moveTo>
                    <a:lnTo>
                      <a:pt x="7" y="0"/>
                    </a:lnTo>
                    <a:lnTo>
                      <a:pt x="5" y="0"/>
                    </a:lnTo>
                    <a:lnTo>
                      <a:pt x="2" y="0"/>
                    </a:lnTo>
                    <a:lnTo>
                      <a:pt x="0" y="3"/>
                    </a:lnTo>
                    <a:lnTo>
                      <a:pt x="0" y="5"/>
                    </a:lnTo>
                    <a:lnTo>
                      <a:pt x="2" y="7"/>
                    </a:lnTo>
                    <a:lnTo>
                      <a:pt x="25" y="37"/>
                    </a:lnTo>
                    <a:lnTo>
                      <a:pt x="27" y="39"/>
                    </a:lnTo>
                    <a:lnTo>
                      <a:pt x="30" y="39"/>
                    </a:lnTo>
                    <a:lnTo>
                      <a:pt x="32" y="37"/>
                    </a:lnTo>
                    <a:lnTo>
                      <a:pt x="35" y="34"/>
                    </a:lnTo>
                    <a:lnTo>
                      <a:pt x="35" y="32"/>
                    </a:lnTo>
                    <a:lnTo>
                      <a:pt x="32" y="30"/>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98" name="Freeform 72"/>
              <p:cNvSpPr/>
              <p:nvPr/>
            </p:nvSpPr>
            <p:spPr>
              <a:xfrm>
                <a:off x="3071" y="1748"/>
                <a:ext cx="33" cy="39"/>
              </a:xfrm>
              <a:custGeom>
                <a:avLst/>
                <a:gdLst>
                  <a:gd name="txL" fmla="*/ 0 w 33"/>
                  <a:gd name="txT" fmla="*/ 0 h 39"/>
                  <a:gd name="txR" fmla="*/ 33 w 33"/>
                  <a:gd name="txB" fmla="*/ 39 h 39"/>
                </a:gdLst>
                <a:ahLst/>
                <a:cxnLst>
                  <a:cxn ang="0">
                    <a:pos x="8" y="3"/>
                  </a:cxn>
                  <a:cxn ang="0">
                    <a:pos x="5" y="0"/>
                  </a:cxn>
                  <a:cxn ang="0">
                    <a:pos x="3" y="0"/>
                  </a:cxn>
                  <a:cxn ang="0">
                    <a:pos x="0" y="3"/>
                  </a:cxn>
                  <a:cxn ang="0">
                    <a:pos x="0" y="5"/>
                  </a:cxn>
                  <a:cxn ang="0">
                    <a:pos x="0" y="7"/>
                  </a:cxn>
                  <a:cxn ang="0">
                    <a:pos x="0" y="9"/>
                  </a:cxn>
                  <a:cxn ang="0">
                    <a:pos x="23" y="39"/>
                  </a:cxn>
                  <a:cxn ang="0">
                    <a:pos x="25" y="39"/>
                  </a:cxn>
                  <a:cxn ang="0">
                    <a:pos x="28" y="39"/>
                  </a:cxn>
                  <a:cxn ang="0">
                    <a:pos x="30" y="39"/>
                  </a:cxn>
                  <a:cxn ang="0">
                    <a:pos x="33" y="37"/>
                  </a:cxn>
                  <a:cxn ang="0">
                    <a:pos x="33" y="34"/>
                  </a:cxn>
                  <a:cxn ang="0">
                    <a:pos x="30" y="32"/>
                  </a:cxn>
                  <a:cxn ang="0">
                    <a:pos x="8" y="3"/>
                  </a:cxn>
                </a:cxnLst>
                <a:rect l="txL" t="txT" r="txR" b="txB"/>
                <a:pathLst>
                  <a:path w="33" h="39">
                    <a:moveTo>
                      <a:pt x="8" y="3"/>
                    </a:moveTo>
                    <a:lnTo>
                      <a:pt x="5" y="0"/>
                    </a:lnTo>
                    <a:lnTo>
                      <a:pt x="3" y="0"/>
                    </a:lnTo>
                    <a:lnTo>
                      <a:pt x="0" y="3"/>
                    </a:lnTo>
                    <a:lnTo>
                      <a:pt x="0" y="5"/>
                    </a:lnTo>
                    <a:lnTo>
                      <a:pt x="0" y="7"/>
                    </a:lnTo>
                    <a:lnTo>
                      <a:pt x="0" y="9"/>
                    </a:lnTo>
                    <a:lnTo>
                      <a:pt x="23" y="39"/>
                    </a:lnTo>
                    <a:lnTo>
                      <a:pt x="25" y="39"/>
                    </a:lnTo>
                    <a:lnTo>
                      <a:pt x="28" y="39"/>
                    </a:lnTo>
                    <a:lnTo>
                      <a:pt x="30" y="39"/>
                    </a:lnTo>
                    <a:lnTo>
                      <a:pt x="33" y="37"/>
                    </a:lnTo>
                    <a:lnTo>
                      <a:pt x="33" y="34"/>
                    </a:lnTo>
                    <a:lnTo>
                      <a:pt x="30" y="32"/>
                    </a:lnTo>
                    <a:lnTo>
                      <a:pt x="8" y="3"/>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99" name="Freeform 73"/>
              <p:cNvSpPr/>
              <p:nvPr/>
            </p:nvSpPr>
            <p:spPr>
              <a:xfrm>
                <a:off x="3111" y="1800"/>
                <a:ext cx="32" cy="39"/>
              </a:xfrm>
              <a:custGeom>
                <a:avLst/>
                <a:gdLst>
                  <a:gd name="txL" fmla="*/ 0 w 32"/>
                  <a:gd name="txT" fmla="*/ 0 h 39"/>
                  <a:gd name="txR" fmla="*/ 32 w 32"/>
                  <a:gd name="txB" fmla="*/ 39 h 39"/>
                </a:gdLst>
                <a:ahLst/>
                <a:cxnLst>
                  <a:cxn ang="0">
                    <a:pos x="7" y="3"/>
                  </a:cxn>
                  <a:cxn ang="0">
                    <a:pos x="5" y="0"/>
                  </a:cxn>
                  <a:cxn ang="0">
                    <a:pos x="3" y="0"/>
                  </a:cxn>
                  <a:cxn ang="0">
                    <a:pos x="0" y="3"/>
                  </a:cxn>
                  <a:cxn ang="0">
                    <a:pos x="0" y="5"/>
                  </a:cxn>
                  <a:cxn ang="0">
                    <a:pos x="0" y="7"/>
                  </a:cxn>
                  <a:cxn ang="0">
                    <a:pos x="0" y="10"/>
                  </a:cxn>
                  <a:cxn ang="0">
                    <a:pos x="25" y="39"/>
                  </a:cxn>
                  <a:cxn ang="0">
                    <a:pos x="27" y="39"/>
                  </a:cxn>
                  <a:cxn ang="0">
                    <a:pos x="30" y="39"/>
                  </a:cxn>
                  <a:cxn ang="0">
                    <a:pos x="32" y="39"/>
                  </a:cxn>
                  <a:cxn ang="0">
                    <a:pos x="32" y="37"/>
                  </a:cxn>
                  <a:cxn ang="0">
                    <a:pos x="32" y="35"/>
                  </a:cxn>
                  <a:cxn ang="0">
                    <a:pos x="32" y="32"/>
                  </a:cxn>
                  <a:cxn ang="0">
                    <a:pos x="7" y="3"/>
                  </a:cxn>
                </a:cxnLst>
                <a:rect l="txL" t="txT" r="txR" b="txB"/>
                <a:pathLst>
                  <a:path w="32" h="39">
                    <a:moveTo>
                      <a:pt x="7" y="3"/>
                    </a:moveTo>
                    <a:lnTo>
                      <a:pt x="5" y="0"/>
                    </a:lnTo>
                    <a:lnTo>
                      <a:pt x="3" y="0"/>
                    </a:lnTo>
                    <a:lnTo>
                      <a:pt x="0" y="3"/>
                    </a:lnTo>
                    <a:lnTo>
                      <a:pt x="0" y="5"/>
                    </a:lnTo>
                    <a:lnTo>
                      <a:pt x="0" y="7"/>
                    </a:lnTo>
                    <a:lnTo>
                      <a:pt x="0" y="10"/>
                    </a:lnTo>
                    <a:lnTo>
                      <a:pt x="25" y="39"/>
                    </a:lnTo>
                    <a:lnTo>
                      <a:pt x="27" y="39"/>
                    </a:lnTo>
                    <a:lnTo>
                      <a:pt x="30" y="39"/>
                    </a:lnTo>
                    <a:lnTo>
                      <a:pt x="32" y="39"/>
                    </a:lnTo>
                    <a:lnTo>
                      <a:pt x="32" y="37"/>
                    </a:lnTo>
                    <a:lnTo>
                      <a:pt x="32" y="35"/>
                    </a:lnTo>
                    <a:lnTo>
                      <a:pt x="32" y="32"/>
                    </a:lnTo>
                    <a:lnTo>
                      <a:pt x="7" y="3"/>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28730" name="Group 80"/>
            <p:cNvGrpSpPr/>
            <p:nvPr/>
          </p:nvGrpSpPr>
          <p:grpSpPr>
            <a:xfrm>
              <a:off x="3355" y="1594"/>
              <a:ext cx="194" cy="245"/>
              <a:chOff x="3355" y="1594"/>
              <a:chExt cx="194" cy="245"/>
            </a:xfrm>
          </p:grpSpPr>
          <p:sp>
            <p:nvSpPr>
              <p:cNvPr id="28990" name="Freeform 75"/>
              <p:cNvSpPr/>
              <p:nvPr/>
            </p:nvSpPr>
            <p:spPr>
              <a:xfrm>
                <a:off x="3517" y="1594"/>
                <a:ext cx="32" cy="38"/>
              </a:xfrm>
              <a:custGeom>
                <a:avLst/>
                <a:gdLst>
                  <a:gd name="txL" fmla="*/ 0 w 32"/>
                  <a:gd name="txT" fmla="*/ 0 h 38"/>
                  <a:gd name="txR" fmla="*/ 32 w 32"/>
                  <a:gd name="txB" fmla="*/ 38 h 38"/>
                </a:gdLst>
                <a:ahLst/>
                <a:cxnLst>
                  <a:cxn ang="0">
                    <a:pos x="32" y="9"/>
                  </a:cxn>
                  <a:cxn ang="0">
                    <a:pos x="32" y="4"/>
                  </a:cxn>
                  <a:cxn ang="0">
                    <a:pos x="32" y="4"/>
                  </a:cxn>
                  <a:cxn ang="0">
                    <a:pos x="29" y="2"/>
                  </a:cxn>
                  <a:cxn ang="0">
                    <a:pos x="27" y="0"/>
                  </a:cxn>
                  <a:cxn ang="0">
                    <a:pos x="27" y="0"/>
                  </a:cxn>
                  <a:cxn ang="0">
                    <a:pos x="24" y="2"/>
                  </a:cxn>
                  <a:cxn ang="0">
                    <a:pos x="0" y="32"/>
                  </a:cxn>
                  <a:cxn ang="0">
                    <a:pos x="0" y="34"/>
                  </a:cxn>
                  <a:cxn ang="0">
                    <a:pos x="0" y="36"/>
                  </a:cxn>
                  <a:cxn ang="0">
                    <a:pos x="0" y="38"/>
                  </a:cxn>
                  <a:cxn ang="0">
                    <a:pos x="2" y="38"/>
                  </a:cxn>
                  <a:cxn ang="0">
                    <a:pos x="5" y="38"/>
                  </a:cxn>
                  <a:cxn ang="0">
                    <a:pos x="7" y="38"/>
                  </a:cxn>
                  <a:cxn ang="0">
                    <a:pos x="32" y="9"/>
                  </a:cxn>
                </a:cxnLst>
                <a:rect l="txL" t="txT" r="txR" b="txB"/>
                <a:pathLst>
                  <a:path w="32" h="38">
                    <a:moveTo>
                      <a:pt x="32" y="9"/>
                    </a:moveTo>
                    <a:lnTo>
                      <a:pt x="32" y="4"/>
                    </a:lnTo>
                    <a:lnTo>
                      <a:pt x="32" y="4"/>
                    </a:lnTo>
                    <a:lnTo>
                      <a:pt x="29" y="2"/>
                    </a:lnTo>
                    <a:lnTo>
                      <a:pt x="27" y="0"/>
                    </a:lnTo>
                    <a:lnTo>
                      <a:pt x="27" y="0"/>
                    </a:lnTo>
                    <a:lnTo>
                      <a:pt x="24" y="2"/>
                    </a:lnTo>
                    <a:lnTo>
                      <a:pt x="0" y="32"/>
                    </a:lnTo>
                    <a:lnTo>
                      <a:pt x="0" y="34"/>
                    </a:lnTo>
                    <a:lnTo>
                      <a:pt x="0" y="36"/>
                    </a:lnTo>
                    <a:lnTo>
                      <a:pt x="0" y="38"/>
                    </a:lnTo>
                    <a:lnTo>
                      <a:pt x="2" y="38"/>
                    </a:lnTo>
                    <a:lnTo>
                      <a:pt x="5" y="38"/>
                    </a:lnTo>
                    <a:lnTo>
                      <a:pt x="7" y="38"/>
                    </a:lnTo>
                    <a:lnTo>
                      <a:pt x="32" y="9"/>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91" name="Freeform 76"/>
              <p:cNvSpPr/>
              <p:nvPr/>
            </p:nvSpPr>
            <p:spPr>
              <a:xfrm>
                <a:off x="3474" y="1646"/>
                <a:ext cx="35" cy="39"/>
              </a:xfrm>
              <a:custGeom>
                <a:avLst/>
                <a:gdLst>
                  <a:gd name="txL" fmla="*/ 0 w 35"/>
                  <a:gd name="txT" fmla="*/ 0 h 39"/>
                  <a:gd name="txR" fmla="*/ 35 w 35"/>
                  <a:gd name="txB" fmla="*/ 39 h 39"/>
                </a:gdLst>
                <a:ahLst/>
                <a:cxnLst>
                  <a:cxn ang="0">
                    <a:pos x="33" y="7"/>
                  </a:cxn>
                  <a:cxn ang="0">
                    <a:pos x="35" y="5"/>
                  </a:cxn>
                  <a:cxn ang="0">
                    <a:pos x="35" y="2"/>
                  </a:cxn>
                  <a:cxn ang="0">
                    <a:pos x="33" y="0"/>
                  </a:cxn>
                  <a:cxn ang="0">
                    <a:pos x="30" y="0"/>
                  </a:cxn>
                  <a:cxn ang="0">
                    <a:pos x="28" y="0"/>
                  </a:cxn>
                  <a:cxn ang="0">
                    <a:pos x="25" y="0"/>
                  </a:cxn>
                  <a:cxn ang="0">
                    <a:pos x="3" y="30"/>
                  </a:cxn>
                  <a:cxn ang="0">
                    <a:pos x="0" y="32"/>
                  </a:cxn>
                  <a:cxn ang="0">
                    <a:pos x="0" y="34"/>
                  </a:cxn>
                  <a:cxn ang="0">
                    <a:pos x="3" y="36"/>
                  </a:cxn>
                  <a:cxn ang="0">
                    <a:pos x="5" y="39"/>
                  </a:cxn>
                  <a:cxn ang="0">
                    <a:pos x="8" y="39"/>
                  </a:cxn>
                  <a:cxn ang="0">
                    <a:pos x="10" y="36"/>
                  </a:cxn>
                  <a:cxn ang="0">
                    <a:pos x="33" y="7"/>
                  </a:cxn>
                </a:cxnLst>
                <a:rect l="txL" t="txT" r="txR" b="txB"/>
                <a:pathLst>
                  <a:path w="35" h="39">
                    <a:moveTo>
                      <a:pt x="33" y="7"/>
                    </a:moveTo>
                    <a:lnTo>
                      <a:pt x="35" y="5"/>
                    </a:lnTo>
                    <a:lnTo>
                      <a:pt x="35" y="2"/>
                    </a:lnTo>
                    <a:lnTo>
                      <a:pt x="33" y="0"/>
                    </a:lnTo>
                    <a:lnTo>
                      <a:pt x="30" y="0"/>
                    </a:lnTo>
                    <a:lnTo>
                      <a:pt x="28" y="0"/>
                    </a:lnTo>
                    <a:lnTo>
                      <a:pt x="25" y="0"/>
                    </a:lnTo>
                    <a:lnTo>
                      <a:pt x="3" y="30"/>
                    </a:lnTo>
                    <a:lnTo>
                      <a:pt x="0" y="32"/>
                    </a:lnTo>
                    <a:lnTo>
                      <a:pt x="0" y="34"/>
                    </a:lnTo>
                    <a:lnTo>
                      <a:pt x="3" y="36"/>
                    </a:lnTo>
                    <a:lnTo>
                      <a:pt x="5" y="39"/>
                    </a:lnTo>
                    <a:lnTo>
                      <a:pt x="8" y="39"/>
                    </a:lnTo>
                    <a:lnTo>
                      <a:pt x="10" y="36"/>
                    </a:lnTo>
                    <a:lnTo>
                      <a:pt x="33" y="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92" name="Freeform 77"/>
              <p:cNvSpPr/>
              <p:nvPr/>
            </p:nvSpPr>
            <p:spPr>
              <a:xfrm>
                <a:off x="3434" y="1698"/>
                <a:ext cx="35" cy="39"/>
              </a:xfrm>
              <a:custGeom>
                <a:avLst/>
                <a:gdLst>
                  <a:gd name="txL" fmla="*/ 0 w 35"/>
                  <a:gd name="txT" fmla="*/ 0 h 39"/>
                  <a:gd name="txR" fmla="*/ 35 w 35"/>
                  <a:gd name="txB" fmla="*/ 39 h 39"/>
                </a:gdLst>
                <a:ahLst/>
                <a:cxnLst>
                  <a:cxn ang="0">
                    <a:pos x="33" y="7"/>
                  </a:cxn>
                  <a:cxn ang="0">
                    <a:pos x="35" y="5"/>
                  </a:cxn>
                  <a:cxn ang="0">
                    <a:pos x="35" y="3"/>
                  </a:cxn>
                  <a:cxn ang="0">
                    <a:pos x="33" y="0"/>
                  </a:cxn>
                  <a:cxn ang="0">
                    <a:pos x="30" y="0"/>
                  </a:cxn>
                  <a:cxn ang="0">
                    <a:pos x="28" y="0"/>
                  </a:cxn>
                  <a:cxn ang="0">
                    <a:pos x="25" y="0"/>
                  </a:cxn>
                  <a:cxn ang="0">
                    <a:pos x="3" y="30"/>
                  </a:cxn>
                  <a:cxn ang="0">
                    <a:pos x="0" y="32"/>
                  </a:cxn>
                  <a:cxn ang="0">
                    <a:pos x="0" y="34"/>
                  </a:cxn>
                  <a:cxn ang="0">
                    <a:pos x="3" y="37"/>
                  </a:cxn>
                  <a:cxn ang="0">
                    <a:pos x="5" y="39"/>
                  </a:cxn>
                  <a:cxn ang="0">
                    <a:pos x="8" y="39"/>
                  </a:cxn>
                  <a:cxn ang="0">
                    <a:pos x="10" y="37"/>
                  </a:cxn>
                  <a:cxn ang="0">
                    <a:pos x="33" y="7"/>
                  </a:cxn>
                </a:cxnLst>
                <a:rect l="txL" t="txT" r="txR" b="txB"/>
                <a:pathLst>
                  <a:path w="35" h="39">
                    <a:moveTo>
                      <a:pt x="33" y="7"/>
                    </a:moveTo>
                    <a:lnTo>
                      <a:pt x="35" y="5"/>
                    </a:lnTo>
                    <a:lnTo>
                      <a:pt x="35" y="3"/>
                    </a:lnTo>
                    <a:lnTo>
                      <a:pt x="33" y="0"/>
                    </a:lnTo>
                    <a:lnTo>
                      <a:pt x="30" y="0"/>
                    </a:lnTo>
                    <a:lnTo>
                      <a:pt x="28" y="0"/>
                    </a:lnTo>
                    <a:lnTo>
                      <a:pt x="25" y="0"/>
                    </a:lnTo>
                    <a:lnTo>
                      <a:pt x="3" y="30"/>
                    </a:lnTo>
                    <a:lnTo>
                      <a:pt x="0" y="32"/>
                    </a:lnTo>
                    <a:lnTo>
                      <a:pt x="0" y="34"/>
                    </a:lnTo>
                    <a:lnTo>
                      <a:pt x="3" y="37"/>
                    </a:lnTo>
                    <a:lnTo>
                      <a:pt x="5" y="39"/>
                    </a:lnTo>
                    <a:lnTo>
                      <a:pt x="8" y="39"/>
                    </a:lnTo>
                    <a:lnTo>
                      <a:pt x="10" y="37"/>
                    </a:lnTo>
                    <a:lnTo>
                      <a:pt x="33" y="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93" name="Freeform 78"/>
              <p:cNvSpPr/>
              <p:nvPr/>
            </p:nvSpPr>
            <p:spPr>
              <a:xfrm>
                <a:off x="3395" y="1748"/>
                <a:ext cx="32" cy="39"/>
              </a:xfrm>
              <a:custGeom>
                <a:avLst/>
                <a:gdLst>
                  <a:gd name="txL" fmla="*/ 0 w 32"/>
                  <a:gd name="txT" fmla="*/ 0 h 39"/>
                  <a:gd name="txR" fmla="*/ 32 w 32"/>
                  <a:gd name="txB" fmla="*/ 39 h 39"/>
                </a:gdLst>
                <a:ahLst/>
                <a:cxnLst>
                  <a:cxn ang="0">
                    <a:pos x="32" y="9"/>
                  </a:cxn>
                  <a:cxn ang="0">
                    <a:pos x="32" y="7"/>
                  </a:cxn>
                  <a:cxn ang="0">
                    <a:pos x="32" y="5"/>
                  </a:cxn>
                  <a:cxn ang="0">
                    <a:pos x="32" y="3"/>
                  </a:cxn>
                  <a:cxn ang="0">
                    <a:pos x="30" y="0"/>
                  </a:cxn>
                  <a:cxn ang="0">
                    <a:pos x="27" y="0"/>
                  </a:cxn>
                  <a:cxn ang="0">
                    <a:pos x="25" y="3"/>
                  </a:cxn>
                  <a:cxn ang="0">
                    <a:pos x="2" y="32"/>
                  </a:cxn>
                  <a:cxn ang="0">
                    <a:pos x="0" y="34"/>
                  </a:cxn>
                  <a:cxn ang="0">
                    <a:pos x="0" y="37"/>
                  </a:cxn>
                  <a:cxn ang="0">
                    <a:pos x="2" y="39"/>
                  </a:cxn>
                  <a:cxn ang="0">
                    <a:pos x="5" y="39"/>
                  </a:cxn>
                  <a:cxn ang="0">
                    <a:pos x="7" y="39"/>
                  </a:cxn>
                  <a:cxn ang="0">
                    <a:pos x="10" y="39"/>
                  </a:cxn>
                  <a:cxn ang="0">
                    <a:pos x="32" y="9"/>
                  </a:cxn>
                </a:cxnLst>
                <a:rect l="txL" t="txT" r="txR" b="txB"/>
                <a:pathLst>
                  <a:path w="32" h="39">
                    <a:moveTo>
                      <a:pt x="32" y="9"/>
                    </a:moveTo>
                    <a:lnTo>
                      <a:pt x="32" y="7"/>
                    </a:lnTo>
                    <a:lnTo>
                      <a:pt x="32" y="5"/>
                    </a:lnTo>
                    <a:lnTo>
                      <a:pt x="32" y="3"/>
                    </a:lnTo>
                    <a:lnTo>
                      <a:pt x="30" y="0"/>
                    </a:lnTo>
                    <a:lnTo>
                      <a:pt x="27" y="0"/>
                    </a:lnTo>
                    <a:lnTo>
                      <a:pt x="25" y="3"/>
                    </a:lnTo>
                    <a:lnTo>
                      <a:pt x="2" y="32"/>
                    </a:lnTo>
                    <a:lnTo>
                      <a:pt x="0" y="34"/>
                    </a:lnTo>
                    <a:lnTo>
                      <a:pt x="0" y="37"/>
                    </a:lnTo>
                    <a:lnTo>
                      <a:pt x="2" y="39"/>
                    </a:lnTo>
                    <a:lnTo>
                      <a:pt x="5" y="39"/>
                    </a:lnTo>
                    <a:lnTo>
                      <a:pt x="7" y="39"/>
                    </a:lnTo>
                    <a:lnTo>
                      <a:pt x="10" y="39"/>
                    </a:lnTo>
                    <a:lnTo>
                      <a:pt x="32" y="9"/>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94" name="Freeform 79"/>
              <p:cNvSpPr/>
              <p:nvPr/>
            </p:nvSpPr>
            <p:spPr>
              <a:xfrm>
                <a:off x="3355" y="1800"/>
                <a:ext cx="32" cy="39"/>
              </a:xfrm>
              <a:custGeom>
                <a:avLst/>
                <a:gdLst>
                  <a:gd name="txL" fmla="*/ 0 w 32"/>
                  <a:gd name="txT" fmla="*/ 0 h 39"/>
                  <a:gd name="txR" fmla="*/ 32 w 32"/>
                  <a:gd name="txB" fmla="*/ 39 h 39"/>
                </a:gdLst>
                <a:ahLst/>
                <a:cxnLst>
                  <a:cxn ang="0">
                    <a:pos x="32" y="10"/>
                  </a:cxn>
                  <a:cxn ang="0">
                    <a:pos x="32" y="7"/>
                  </a:cxn>
                  <a:cxn ang="0">
                    <a:pos x="32" y="5"/>
                  </a:cxn>
                  <a:cxn ang="0">
                    <a:pos x="32" y="3"/>
                  </a:cxn>
                  <a:cxn ang="0">
                    <a:pos x="30" y="0"/>
                  </a:cxn>
                  <a:cxn ang="0">
                    <a:pos x="27" y="0"/>
                  </a:cxn>
                  <a:cxn ang="0">
                    <a:pos x="25" y="3"/>
                  </a:cxn>
                  <a:cxn ang="0">
                    <a:pos x="0" y="32"/>
                  </a:cxn>
                  <a:cxn ang="0">
                    <a:pos x="0" y="35"/>
                  </a:cxn>
                  <a:cxn ang="0">
                    <a:pos x="0" y="37"/>
                  </a:cxn>
                  <a:cxn ang="0">
                    <a:pos x="0" y="39"/>
                  </a:cxn>
                  <a:cxn ang="0">
                    <a:pos x="2" y="39"/>
                  </a:cxn>
                  <a:cxn ang="0">
                    <a:pos x="5" y="39"/>
                  </a:cxn>
                  <a:cxn ang="0">
                    <a:pos x="7" y="39"/>
                  </a:cxn>
                  <a:cxn ang="0">
                    <a:pos x="32" y="10"/>
                  </a:cxn>
                </a:cxnLst>
                <a:rect l="txL" t="txT" r="txR" b="txB"/>
                <a:pathLst>
                  <a:path w="32" h="39">
                    <a:moveTo>
                      <a:pt x="32" y="10"/>
                    </a:moveTo>
                    <a:lnTo>
                      <a:pt x="32" y="7"/>
                    </a:lnTo>
                    <a:lnTo>
                      <a:pt x="32" y="5"/>
                    </a:lnTo>
                    <a:lnTo>
                      <a:pt x="32" y="3"/>
                    </a:lnTo>
                    <a:lnTo>
                      <a:pt x="30" y="0"/>
                    </a:lnTo>
                    <a:lnTo>
                      <a:pt x="27" y="0"/>
                    </a:lnTo>
                    <a:lnTo>
                      <a:pt x="25" y="3"/>
                    </a:lnTo>
                    <a:lnTo>
                      <a:pt x="0" y="32"/>
                    </a:lnTo>
                    <a:lnTo>
                      <a:pt x="0" y="35"/>
                    </a:lnTo>
                    <a:lnTo>
                      <a:pt x="0" y="37"/>
                    </a:lnTo>
                    <a:lnTo>
                      <a:pt x="0" y="39"/>
                    </a:lnTo>
                    <a:lnTo>
                      <a:pt x="2" y="39"/>
                    </a:lnTo>
                    <a:lnTo>
                      <a:pt x="5" y="39"/>
                    </a:lnTo>
                    <a:lnTo>
                      <a:pt x="7" y="39"/>
                    </a:lnTo>
                    <a:lnTo>
                      <a:pt x="32" y="1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28731" name="Group 86"/>
            <p:cNvGrpSpPr/>
            <p:nvPr/>
          </p:nvGrpSpPr>
          <p:grpSpPr>
            <a:xfrm>
              <a:off x="3539" y="1594"/>
              <a:ext cx="142" cy="261"/>
              <a:chOff x="3539" y="1594"/>
              <a:chExt cx="142" cy="261"/>
            </a:xfrm>
          </p:grpSpPr>
          <p:sp>
            <p:nvSpPr>
              <p:cNvPr id="28985" name="Freeform 81"/>
              <p:cNvSpPr/>
              <p:nvPr/>
            </p:nvSpPr>
            <p:spPr>
              <a:xfrm>
                <a:off x="3539" y="1594"/>
                <a:ext cx="27" cy="41"/>
              </a:xfrm>
              <a:custGeom>
                <a:avLst/>
                <a:gdLst>
                  <a:gd name="txL" fmla="*/ 0 w 27"/>
                  <a:gd name="txT" fmla="*/ 0 h 41"/>
                  <a:gd name="txR" fmla="*/ 27 w 27"/>
                  <a:gd name="txB" fmla="*/ 41 h 41"/>
                </a:gdLst>
                <a:ahLst/>
                <a:cxnLst>
                  <a:cxn ang="0">
                    <a:pos x="10" y="4"/>
                  </a:cxn>
                  <a:cxn ang="0">
                    <a:pos x="7" y="2"/>
                  </a:cxn>
                  <a:cxn ang="0">
                    <a:pos x="5" y="0"/>
                  </a:cxn>
                  <a:cxn ang="0">
                    <a:pos x="5" y="0"/>
                  </a:cxn>
                  <a:cxn ang="0">
                    <a:pos x="2" y="2"/>
                  </a:cxn>
                  <a:cxn ang="0">
                    <a:pos x="0" y="4"/>
                  </a:cxn>
                  <a:cxn ang="0">
                    <a:pos x="0" y="7"/>
                  </a:cxn>
                  <a:cxn ang="0">
                    <a:pos x="17" y="38"/>
                  </a:cxn>
                  <a:cxn ang="0">
                    <a:pos x="17" y="41"/>
                  </a:cxn>
                  <a:cxn ang="0">
                    <a:pos x="20" y="41"/>
                  </a:cxn>
                  <a:cxn ang="0">
                    <a:pos x="22" y="41"/>
                  </a:cxn>
                  <a:cxn ang="0">
                    <a:pos x="25" y="41"/>
                  </a:cxn>
                  <a:cxn ang="0">
                    <a:pos x="27" y="38"/>
                  </a:cxn>
                  <a:cxn ang="0">
                    <a:pos x="27" y="36"/>
                  </a:cxn>
                  <a:cxn ang="0">
                    <a:pos x="10" y="4"/>
                  </a:cxn>
                </a:cxnLst>
                <a:rect l="txL" t="txT" r="txR" b="txB"/>
                <a:pathLst>
                  <a:path w="27" h="41">
                    <a:moveTo>
                      <a:pt x="10" y="4"/>
                    </a:moveTo>
                    <a:lnTo>
                      <a:pt x="7" y="2"/>
                    </a:lnTo>
                    <a:lnTo>
                      <a:pt x="5" y="0"/>
                    </a:lnTo>
                    <a:lnTo>
                      <a:pt x="5" y="0"/>
                    </a:lnTo>
                    <a:lnTo>
                      <a:pt x="2" y="2"/>
                    </a:lnTo>
                    <a:lnTo>
                      <a:pt x="0" y="4"/>
                    </a:lnTo>
                    <a:lnTo>
                      <a:pt x="0" y="7"/>
                    </a:lnTo>
                    <a:lnTo>
                      <a:pt x="17" y="38"/>
                    </a:lnTo>
                    <a:lnTo>
                      <a:pt x="17" y="41"/>
                    </a:lnTo>
                    <a:lnTo>
                      <a:pt x="20" y="41"/>
                    </a:lnTo>
                    <a:lnTo>
                      <a:pt x="22" y="41"/>
                    </a:lnTo>
                    <a:lnTo>
                      <a:pt x="25" y="41"/>
                    </a:lnTo>
                    <a:lnTo>
                      <a:pt x="27" y="38"/>
                    </a:lnTo>
                    <a:lnTo>
                      <a:pt x="27" y="36"/>
                    </a:lnTo>
                    <a:lnTo>
                      <a:pt x="10" y="4"/>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86" name="Freeform 82"/>
              <p:cNvSpPr/>
              <p:nvPr/>
            </p:nvSpPr>
            <p:spPr>
              <a:xfrm>
                <a:off x="3569" y="1651"/>
                <a:ext cx="27" cy="43"/>
              </a:xfrm>
              <a:custGeom>
                <a:avLst/>
                <a:gdLst>
                  <a:gd name="txL" fmla="*/ 0 w 27"/>
                  <a:gd name="txT" fmla="*/ 0 h 43"/>
                  <a:gd name="txR" fmla="*/ 27 w 27"/>
                  <a:gd name="txB" fmla="*/ 43 h 43"/>
                </a:gdLst>
                <a:ahLst/>
                <a:cxnLst>
                  <a:cxn ang="0">
                    <a:pos x="10" y="4"/>
                  </a:cxn>
                  <a:cxn ang="0">
                    <a:pos x="10" y="2"/>
                  </a:cxn>
                  <a:cxn ang="0">
                    <a:pos x="7" y="0"/>
                  </a:cxn>
                  <a:cxn ang="0">
                    <a:pos x="5" y="0"/>
                  </a:cxn>
                  <a:cxn ang="0">
                    <a:pos x="2" y="2"/>
                  </a:cxn>
                  <a:cxn ang="0">
                    <a:pos x="0" y="4"/>
                  </a:cxn>
                  <a:cxn ang="0">
                    <a:pos x="0" y="6"/>
                  </a:cxn>
                  <a:cxn ang="0">
                    <a:pos x="17" y="38"/>
                  </a:cxn>
                  <a:cxn ang="0">
                    <a:pos x="17" y="41"/>
                  </a:cxn>
                  <a:cxn ang="0">
                    <a:pos x="20" y="43"/>
                  </a:cxn>
                  <a:cxn ang="0">
                    <a:pos x="22" y="43"/>
                  </a:cxn>
                  <a:cxn ang="0">
                    <a:pos x="25" y="41"/>
                  </a:cxn>
                  <a:cxn ang="0">
                    <a:pos x="27" y="38"/>
                  </a:cxn>
                  <a:cxn ang="0">
                    <a:pos x="27" y="36"/>
                  </a:cxn>
                  <a:cxn ang="0">
                    <a:pos x="10" y="4"/>
                  </a:cxn>
                </a:cxnLst>
                <a:rect l="txL" t="txT" r="txR" b="txB"/>
                <a:pathLst>
                  <a:path w="27" h="43">
                    <a:moveTo>
                      <a:pt x="10" y="4"/>
                    </a:moveTo>
                    <a:lnTo>
                      <a:pt x="10" y="2"/>
                    </a:lnTo>
                    <a:lnTo>
                      <a:pt x="7" y="0"/>
                    </a:lnTo>
                    <a:lnTo>
                      <a:pt x="5" y="0"/>
                    </a:lnTo>
                    <a:lnTo>
                      <a:pt x="2" y="2"/>
                    </a:lnTo>
                    <a:lnTo>
                      <a:pt x="0" y="4"/>
                    </a:lnTo>
                    <a:lnTo>
                      <a:pt x="0" y="6"/>
                    </a:lnTo>
                    <a:lnTo>
                      <a:pt x="17" y="38"/>
                    </a:lnTo>
                    <a:lnTo>
                      <a:pt x="17" y="41"/>
                    </a:lnTo>
                    <a:lnTo>
                      <a:pt x="20" y="43"/>
                    </a:lnTo>
                    <a:lnTo>
                      <a:pt x="22" y="43"/>
                    </a:lnTo>
                    <a:lnTo>
                      <a:pt x="25" y="41"/>
                    </a:lnTo>
                    <a:lnTo>
                      <a:pt x="27" y="38"/>
                    </a:lnTo>
                    <a:lnTo>
                      <a:pt x="27" y="36"/>
                    </a:lnTo>
                    <a:lnTo>
                      <a:pt x="10" y="4"/>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87" name="Freeform 83"/>
              <p:cNvSpPr/>
              <p:nvPr/>
            </p:nvSpPr>
            <p:spPr>
              <a:xfrm>
                <a:off x="3599" y="1710"/>
                <a:ext cx="27" cy="41"/>
              </a:xfrm>
              <a:custGeom>
                <a:avLst/>
                <a:gdLst>
                  <a:gd name="txL" fmla="*/ 0 w 27"/>
                  <a:gd name="txT" fmla="*/ 0 h 41"/>
                  <a:gd name="txR" fmla="*/ 27 w 27"/>
                  <a:gd name="txB" fmla="*/ 41 h 41"/>
                </a:gdLst>
                <a:ahLst/>
                <a:cxnLst>
                  <a:cxn ang="0">
                    <a:pos x="10" y="2"/>
                  </a:cxn>
                  <a:cxn ang="0">
                    <a:pos x="10" y="0"/>
                  </a:cxn>
                  <a:cxn ang="0">
                    <a:pos x="7" y="0"/>
                  </a:cxn>
                  <a:cxn ang="0">
                    <a:pos x="5" y="0"/>
                  </a:cxn>
                  <a:cxn ang="0">
                    <a:pos x="2" y="0"/>
                  </a:cxn>
                  <a:cxn ang="0">
                    <a:pos x="0" y="2"/>
                  </a:cxn>
                  <a:cxn ang="0">
                    <a:pos x="0" y="4"/>
                  </a:cxn>
                  <a:cxn ang="0">
                    <a:pos x="17" y="36"/>
                  </a:cxn>
                  <a:cxn ang="0">
                    <a:pos x="20" y="38"/>
                  </a:cxn>
                  <a:cxn ang="0">
                    <a:pos x="22" y="41"/>
                  </a:cxn>
                  <a:cxn ang="0">
                    <a:pos x="25" y="41"/>
                  </a:cxn>
                  <a:cxn ang="0">
                    <a:pos x="27" y="38"/>
                  </a:cxn>
                  <a:cxn ang="0">
                    <a:pos x="27" y="36"/>
                  </a:cxn>
                  <a:cxn ang="0">
                    <a:pos x="27" y="34"/>
                  </a:cxn>
                  <a:cxn ang="0">
                    <a:pos x="10" y="2"/>
                  </a:cxn>
                </a:cxnLst>
                <a:rect l="txL" t="txT" r="txR" b="txB"/>
                <a:pathLst>
                  <a:path w="27" h="41">
                    <a:moveTo>
                      <a:pt x="10" y="2"/>
                    </a:moveTo>
                    <a:lnTo>
                      <a:pt x="10" y="0"/>
                    </a:lnTo>
                    <a:lnTo>
                      <a:pt x="7" y="0"/>
                    </a:lnTo>
                    <a:lnTo>
                      <a:pt x="5" y="0"/>
                    </a:lnTo>
                    <a:lnTo>
                      <a:pt x="2" y="0"/>
                    </a:lnTo>
                    <a:lnTo>
                      <a:pt x="0" y="2"/>
                    </a:lnTo>
                    <a:lnTo>
                      <a:pt x="0" y="4"/>
                    </a:lnTo>
                    <a:lnTo>
                      <a:pt x="17" y="36"/>
                    </a:lnTo>
                    <a:lnTo>
                      <a:pt x="20" y="38"/>
                    </a:lnTo>
                    <a:lnTo>
                      <a:pt x="22" y="41"/>
                    </a:lnTo>
                    <a:lnTo>
                      <a:pt x="25" y="41"/>
                    </a:lnTo>
                    <a:lnTo>
                      <a:pt x="27" y="38"/>
                    </a:lnTo>
                    <a:lnTo>
                      <a:pt x="27" y="36"/>
                    </a:lnTo>
                    <a:lnTo>
                      <a:pt x="27" y="34"/>
                    </a:lnTo>
                    <a:lnTo>
                      <a:pt x="10"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88" name="Freeform 84"/>
              <p:cNvSpPr/>
              <p:nvPr/>
            </p:nvSpPr>
            <p:spPr>
              <a:xfrm>
                <a:off x="3629" y="1766"/>
                <a:ext cx="27" cy="41"/>
              </a:xfrm>
              <a:custGeom>
                <a:avLst/>
                <a:gdLst>
                  <a:gd name="txL" fmla="*/ 0 w 27"/>
                  <a:gd name="txT" fmla="*/ 0 h 41"/>
                  <a:gd name="txR" fmla="*/ 27 w 27"/>
                  <a:gd name="txB" fmla="*/ 41 h 41"/>
                </a:gdLst>
                <a:ahLst/>
                <a:cxnLst>
                  <a:cxn ang="0">
                    <a:pos x="9" y="3"/>
                  </a:cxn>
                  <a:cxn ang="0">
                    <a:pos x="9" y="0"/>
                  </a:cxn>
                  <a:cxn ang="0">
                    <a:pos x="7" y="0"/>
                  </a:cxn>
                  <a:cxn ang="0">
                    <a:pos x="5" y="0"/>
                  </a:cxn>
                  <a:cxn ang="0">
                    <a:pos x="2" y="0"/>
                  </a:cxn>
                  <a:cxn ang="0">
                    <a:pos x="0" y="3"/>
                  </a:cxn>
                  <a:cxn ang="0">
                    <a:pos x="0" y="5"/>
                  </a:cxn>
                  <a:cxn ang="0">
                    <a:pos x="17" y="39"/>
                  </a:cxn>
                  <a:cxn ang="0">
                    <a:pos x="19" y="41"/>
                  </a:cxn>
                  <a:cxn ang="0">
                    <a:pos x="22" y="41"/>
                  </a:cxn>
                  <a:cxn ang="0">
                    <a:pos x="24" y="41"/>
                  </a:cxn>
                  <a:cxn ang="0">
                    <a:pos x="27" y="41"/>
                  </a:cxn>
                  <a:cxn ang="0">
                    <a:pos x="27" y="39"/>
                  </a:cxn>
                  <a:cxn ang="0">
                    <a:pos x="27" y="37"/>
                  </a:cxn>
                  <a:cxn ang="0">
                    <a:pos x="9" y="3"/>
                  </a:cxn>
                </a:cxnLst>
                <a:rect l="txL" t="txT" r="txR" b="txB"/>
                <a:pathLst>
                  <a:path w="27" h="41">
                    <a:moveTo>
                      <a:pt x="9" y="3"/>
                    </a:moveTo>
                    <a:lnTo>
                      <a:pt x="9" y="0"/>
                    </a:lnTo>
                    <a:lnTo>
                      <a:pt x="7" y="0"/>
                    </a:lnTo>
                    <a:lnTo>
                      <a:pt x="5" y="0"/>
                    </a:lnTo>
                    <a:lnTo>
                      <a:pt x="2" y="0"/>
                    </a:lnTo>
                    <a:lnTo>
                      <a:pt x="0" y="3"/>
                    </a:lnTo>
                    <a:lnTo>
                      <a:pt x="0" y="5"/>
                    </a:lnTo>
                    <a:lnTo>
                      <a:pt x="17" y="39"/>
                    </a:lnTo>
                    <a:lnTo>
                      <a:pt x="19" y="41"/>
                    </a:lnTo>
                    <a:lnTo>
                      <a:pt x="22" y="41"/>
                    </a:lnTo>
                    <a:lnTo>
                      <a:pt x="24" y="41"/>
                    </a:lnTo>
                    <a:lnTo>
                      <a:pt x="27" y="41"/>
                    </a:lnTo>
                    <a:lnTo>
                      <a:pt x="27" y="39"/>
                    </a:lnTo>
                    <a:lnTo>
                      <a:pt x="27" y="37"/>
                    </a:lnTo>
                    <a:lnTo>
                      <a:pt x="9" y="3"/>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89" name="Freeform 85"/>
              <p:cNvSpPr/>
              <p:nvPr/>
            </p:nvSpPr>
            <p:spPr>
              <a:xfrm>
                <a:off x="3658" y="1823"/>
                <a:ext cx="23" cy="32"/>
              </a:xfrm>
              <a:custGeom>
                <a:avLst/>
                <a:gdLst>
                  <a:gd name="txL" fmla="*/ 0 w 23"/>
                  <a:gd name="txT" fmla="*/ 0 h 32"/>
                  <a:gd name="txR" fmla="*/ 23 w 23"/>
                  <a:gd name="txB" fmla="*/ 32 h 32"/>
                </a:gdLst>
                <a:ahLst/>
                <a:cxnLst>
                  <a:cxn ang="0">
                    <a:pos x="10" y="5"/>
                  </a:cxn>
                  <a:cxn ang="0">
                    <a:pos x="10" y="2"/>
                  </a:cxn>
                  <a:cxn ang="0">
                    <a:pos x="8" y="0"/>
                  </a:cxn>
                  <a:cxn ang="0">
                    <a:pos x="5" y="0"/>
                  </a:cxn>
                  <a:cxn ang="0">
                    <a:pos x="3" y="2"/>
                  </a:cxn>
                  <a:cxn ang="0">
                    <a:pos x="0" y="5"/>
                  </a:cxn>
                  <a:cxn ang="0">
                    <a:pos x="0" y="7"/>
                  </a:cxn>
                  <a:cxn ang="0">
                    <a:pos x="13" y="30"/>
                  </a:cxn>
                  <a:cxn ang="0">
                    <a:pos x="15" y="30"/>
                  </a:cxn>
                  <a:cxn ang="0">
                    <a:pos x="18" y="32"/>
                  </a:cxn>
                  <a:cxn ang="0">
                    <a:pos x="18" y="32"/>
                  </a:cxn>
                  <a:cxn ang="0">
                    <a:pos x="20" y="30"/>
                  </a:cxn>
                  <a:cxn ang="0">
                    <a:pos x="23" y="27"/>
                  </a:cxn>
                  <a:cxn ang="0">
                    <a:pos x="23" y="27"/>
                  </a:cxn>
                  <a:cxn ang="0">
                    <a:pos x="10" y="5"/>
                  </a:cxn>
                </a:cxnLst>
                <a:rect l="txL" t="txT" r="txR" b="txB"/>
                <a:pathLst>
                  <a:path w="23" h="32">
                    <a:moveTo>
                      <a:pt x="10" y="5"/>
                    </a:moveTo>
                    <a:lnTo>
                      <a:pt x="10" y="2"/>
                    </a:lnTo>
                    <a:lnTo>
                      <a:pt x="8" y="0"/>
                    </a:lnTo>
                    <a:lnTo>
                      <a:pt x="5" y="0"/>
                    </a:lnTo>
                    <a:lnTo>
                      <a:pt x="3" y="2"/>
                    </a:lnTo>
                    <a:lnTo>
                      <a:pt x="0" y="5"/>
                    </a:lnTo>
                    <a:lnTo>
                      <a:pt x="0" y="7"/>
                    </a:lnTo>
                    <a:lnTo>
                      <a:pt x="13" y="30"/>
                    </a:lnTo>
                    <a:lnTo>
                      <a:pt x="15" y="30"/>
                    </a:lnTo>
                    <a:lnTo>
                      <a:pt x="18" y="32"/>
                    </a:lnTo>
                    <a:lnTo>
                      <a:pt x="18" y="32"/>
                    </a:lnTo>
                    <a:lnTo>
                      <a:pt x="20" y="30"/>
                    </a:lnTo>
                    <a:lnTo>
                      <a:pt x="23" y="27"/>
                    </a:lnTo>
                    <a:lnTo>
                      <a:pt x="23" y="27"/>
                    </a:lnTo>
                    <a:lnTo>
                      <a:pt x="10" y="5"/>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28732" name="Group 92"/>
            <p:cNvGrpSpPr/>
            <p:nvPr/>
          </p:nvGrpSpPr>
          <p:grpSpPr>
            <a:xfrm>
              <a:off x="3932" y="1594"/>
              <a:ext cx="139" cy="261"/>
              <a:chOff x="3932" y="1594"/>
              <a:chExt cx="139" cy="261"/>
            </a:xfrm>
          </p:grpSpPr>
          <p:sp>
            <p:nvSpPr>
              <p:cNvPr id="28980" name="Freeform 87"/>
              <p:cNvSpPr/>
              <p:nvPr/>
            </p:nvSpPr>
            <p:spPr>
              <a:xfrm>
                <a:off x="4044" y="1594"/>
                <a:ext cx="27" cy="41"/>
              </a:xfrm>
              <a:custGeom>
                <a:avLst/>
                <a:gdLst>
                  <a:gd name="txL" fmla="*/ 0 w 27"/>
                  <a:gd name="txT" fmla="*/ 0 h 41"/>
                  <a:gd name="txR" fmla="*/ 27 w 27"/>
                  <a:gd name="txB" fmla="*/ 41 h 41"/>
                </a:gdLst>
                <a:ahLst/>
                <a:cxnLst>
                  <a:cxn ang="0">
                    <a:pos x="27" y="7"/>
                  </a:cxn>
                  <a:cxn ang="0">
                    <a:pos x="27" y="4"/>
                  </a:cxn>
                  <a:cxn ang="0">
                    <a:pos x="25" y="2"/>
                  </a:cxn>
                  <a:cxn ang="0">
                    <a:pos x="22" y="0"/>
                  </a:cxn>
                  <a:cxn ang="0">
                    <a:pos x="22" y="0"/>
                  </a:cxn>
                  <a:cxn ang="0">
                    <a:pos x="20" y="2"/>
                  </a:cxn>
                  <a:cxn ang="0">
                    <a:pos x="17" y="4"/>
                  </a:cxn>
                  <a:cxn ang="0">
                    <a:pos x="0" y="36"/>
                  </a:cxn>
                  <a:cxn ang="0">
                    <a:pos x="0" y="38"/>
                  </a:cxn>
                  <a:cxn ang="0">
                    <a:pos x="3" y="41"/>
                  </a:cxn>
                  <a:cxn ang="0">
                    <a:pos x="5" y="41"/>
                  </a:cxn>
                  <a:cxn ang="0">
                    <a:pos x="8" y="41"/>
                  </a:cxn>
                  <a:cxn ang="0">
                    <a:pos x="10" y="41"/>
                  </a:cxn>
                  <a:cxn ang="0">
                    <a:pos x="10" y="38"/>
                  </a:cxn>
                  <a:cxn ang="0">
                    <a:pos x="27" y="7"/>
                  </a:cxn>
                </a:cxnLst>
                <a:rect l="txL" t="txT" r="txR" b="txB"/>
                <a:pathLst>
                  <a:path w="27" h="41">
                    <a:moveTo>
                      <a:pt x="27" y="7"/>
                    </a:moveTo>
                    <a:lnTo>
                      <a:pt x="27" y="4"/>
                    </a:lnTo>
                    <a:lnTo>
                      <a:pt x="25" y="2"/>
                    </a:lnTo>
                    <a:lnTo>
                      <a:pt x="22" y="0"/>
                    </a:lnTo>
                    <a:lnTo>
                      <a:pt x="22" y="0"/>
                    </a:lnTo>
                    <a:lnTo>
                      <a:pt x="20" y="2"/>
                    </a:lnTo>
                    <a:lnTo>
                      <a:pt x="17" y="4"/>
                    </a:lnTo>
                    <a:lnTo>
                      <a:pt x="0" y="36"/>
                    </a:lnTo>
                    <a:lnTo>
                      <a:pt x="0" y="38"/>
                    </a:lnTo>
                    <a:lnTo>
                      <a:pt x="3" y="41"/>
                    </a:lnTo>
                    <a:lnTo>
                      <a:pt x="5" y="41"/>
                    </a:lnTo>
                    <a:lnTo>
                      <a:pt x="8" y="41"/>
                    </a:lnTo>
                    <a:lnTo>
                      <a:pt x="10" y="41"/>
                    </a:lnTo>
                    <a:lnTo>
                      <a:pt x="10" y="38"/>
                    </a:lnTo>
                    <a:lnTo>
                      <a:pt x="27" y="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81" name="Freeform 88"/>
              <p:cNvSpPr/>
              <p:nvPr/>
            </p:nvSpPr>
            <p:spPr>
              <a:xfrm>
                <a:off x="4014" y="1651"/>
                <a:ext cx="28" cy="43"/>
              </a:xfrm>
              <a:custGeom>
                <a:avLst/>
                <a:gdLst>
                  <a:gd name="txL" fmla="*/ 0 w 28"/>
                  <a:gd name="txT" fmla="*/ 0 h 43"/>
                  <a:gd name="txR" fmla="*/ 28 w 28"/>
                  <a:gd name="txB" fmla="*/ 43 h 43"/>
                </a:gdLst>
                <a:ahLst/>
                <a:cxnLst>
                  <a:cxn ang="0">
                    <a:pos x="28" y="6"/>
                  </a:cxn>
                  <a:cxn ang="0">
                    <a:pos x="28" y="4"/>
                  </a:cxn>
                  <a:cxn ang="0">
                    <a:pos x="28" y="2"/>
                  </a:cxn>
                  <a:cxn ang="0">
                    <a:pos x="25" y="0"/>
                  </a:cxn>
                  <a:cxn ang="0">
                    <a:pos x="23" y="0"/>
                  </a:cxn>
                  <a:cxn ang="0">
                    <a:pos x="20" y="2"/>
                  </a:cxn>
                  <a:cxn ang="0">
                    <a:pos x="18" y="4"/>
                  </a:cxn>
                  <a:cxn ang="0">
                    <a:pos x="0" y="36"/>
                  </a:cxn>
                  <a:cxn ang="0">
                    <a:pos x="0" y="38"/>
                  </a:cxn>
                  <a:cxn ang="0">
                    <a:pos x="3" y="41"/>
                  </a:cxn>
                  <a:cxn ang="0">
                    <a:pos x="5" y="43"/>
                  </a:cxn>
                  <a:cxn ang="0">
                    <a:pos x="8" y="43"/>
                  </a:cxn>
                  <a:cxn ang="0">
                    <a:pos x="10" y="41"/>
                  </a:cxn>
                  <a:cxn ang="0">
                    <a:pos x="10" y="38"/>
                  </a:cxn>
                  <a:cxn ang="0">
                    <a:pos x="28" y="6"/>
                  </a:cxn>
                </a:cxnLst>
                <a:rect l="txL" t="txT" r="txR" b="txB"/>
                <a:pathLst>
                  <a:path w="28" h="43">
                    <a:moveTo>
                      <a:pt x="28" y="6"/>
                    </a:moveTo>
                    <a:lnTo>
                      <a:pt x="28" y="4"/>
                    </a:lnTo>
                    <a:lnTo>
                      <a:pt x="28" y="2"/>
                    </a:lnTo>
                    <a:lnTo>
                      <a:pt x="25" y="0"/>
                    </a:lnTo>
                    <a:lnTo>
                      <a:pt x="23" y="0"/>
                    </a:lnTo>
                    <a:lnTo>
                      <a:pt x="20" y="2"/>
                    </a:lnTo>
                    <a:lnTo>
                      <a:pt x="18" y="4"/>
                    </a:lnTo>
                    <a:lnTo>
                      <a:pt x="0" y="36"/>
                    </a:lnTo>
                    <a:lnTo>
                      <a:pt x="0" y="38"/>
                    </a:lnTo>
                    <a:lnTo>
                      <a:pt x="3" y="41"/>
                    </a:lnTo>
                    <a:lnTo>
                      <a:pt x="5" y="43"/>
                    </a:lnTo>
                    <a:lnTo>
                      <a:pt x="8" y="43"/>
                    </a:lnTo>
                    <a:lnTo>
                      <a:pt x="10" y="41"/>
                    </a:lnTo>
                    <a:lnTo>
                      <a:pt x="10" y="38"/>
                    </a:lnTo>
                    <a:lnTo>
                      <a:pt x="28" y="6"/>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82" name="Freeform 89"/>
              <p:cNvSpPr/>
              <p:nvPr/>
            </p:nvSpPr>
            <p:spPr>
              <a:xfrm>
                <a:off x="3984" y="1710"/>
                <a:ext cx="28" cy="41"/>
              </a:xfrm>
              <a:custGeom>
                <a:avLst/>
                <a:gdLst>
                  <a:gd name="txL" fmla="*/ 0 w 28"/>
                  <a:gd name="txT" fmla="*/ 0 h 41"/>
                  <a:gd name="txR" fmla="*/ 28 w 28"/>
                  <a:gd name="txB" fmla="*/ 41 h 41"/>
                </a:gdLst>
                <a:ahLst/>
                <a:cxnLst>
                  <a:cxn ang="0">
                    <a:pos x="28" y="4"/>
                  </a:cxn>
                  <a:cxn ang="0">
                    <a:pos x="28" y="2"/>
                  </a:cxn>
                  <a:cxn ang="0">
                    <a:pos x="28" y="0"/>
                  </a:cxn>
                  <a:cxn ang="0">
                    <a:pos x="25" y="0"/>
                  </a:cxn>
                  <a:cxn ang="0">
                    <a:pos x="23" y="0"/>
                  </a:cxn>
                  <a:cxn ang="0">
                    <a:pos x="20" y="0"/>
                  </a:cxn>
                  <a:cxn ang="0">
                    <a:pos x="18" y="2"/>
                  </a:cxn>
                  <a:cxn ang="0">
                    <a:pos x="0" y="36"/>
                  </a:cxn>
                  <a:cxn ang="0">
                    <a:pos x="0" y="38"/>
                  </a:cxn>
                  <a:cxn ang="0">
                    <a:pos x="3" y="41"/>
                  </a:cxn>
                  <a:cxn ang="0">
                    <a:pos x="5" y="41"/>
                  </a:cxn>
                  <a:cxn ang="0">
                    <a:pos x="8" y="41"/>
                  </a:cxn>
                  <a:cxn ang="0">
                    <a:pos x="10" y="41"/>
                  </a:cxn>
                  <a:cxn ang="0">
                    <a:pos x="10" y="38"/>
                  </a:cxn>
                  <a:cxn ang="0">
                    <a:pos x="28" y="4"/>
                  </a:cxn>
                </a:cxnLst>
                <a:rect l="txL" t="txT" r="txR" b="txB"/>
                <a:pathLst>
                  <a:path w="28" h="41">
                    <a:moveTo>
                      <a:pt x="28" y="4"/>
                    </a:moveTo>
                    <a:lnTo>
                      <a:pt x="28" y="2"/>
                    </a:lnTo>
                    <a:lnTo>
                      <a:pt x="28" y="0"/>
                    </a:lnTo>
                    <a:lnTo>
                      <a:pt x="25" y="0"/>
                    </a:lnTo>
                    <a:lnTo>
                      <a:pt x="23" y="0"/>
                    </a:lnTo>
                    <a:lnTo>
                      <a:pt x="20" y="0"/>
                    </a:lnTo>
                    <a:lnTo>
                      <a:pt x="18" y="2"/>
                    </a:lnTo>
                    <a:lnTo>
                      <a:pt x="0" y="36"/>
                    </a:lnTo>
                    <a:lnTo>
                      <a:pt x="0" y="38"/>
                    </a:lnTo>
                    <a:lnTo>
                      <a:pt x="3" y="41"/>
                    </a:lnTo>
                    <a:lnTo>
                      <a:pt x="5" y="41"/>
                    </a:lnTo>
                    <a:lnTo>
                      <a:pt x="8" y="41"/>
                    </a:lnTo>
                    <a:lnTo>
                      <a:pt x="10" y="41"/>
                    </a:lnTo>
                    <a:lnTo>
                      <a:pt x="10" y="38"/>
                    </a:lnTo>
                    <a:lnTo>
                      <a:pt x="28" y="4"/>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83" name="Freeform 90"/>
              <p:cNvSpPr/>
              <p:nvPr/>
            </p:nvSpPr>
            <p:spPr>
              <a:xfrm>
                <a:off x="3957" y="1766"/>
                <a:ext cx="25" cy="44"/>
              </a:xfrm>
              <a:custGeom>
                <a:avLst/>
                <a:gdLst>
                  <a:gd name="txL" fmla="*/ 0 w 25"/>
                  <a:gd name="txT" fmla="*/ 0 h 44"/>
                  <a:gd name="txR" fmla="*/ 25 w 25"/>
                  <a:gd name="txB" fmla="*/ 44 h 44"/>
                </a:gdLst>
                <a:ahLst/>
                <a:cxnLst>
                  <a:cxn ang="0">
                    <a:pos x="25" y="7"/>
                  </a:cxn>
                  <a:cxn ang="0">
                    <a:pos x="25" y="5"/>
                  </a:cxn>
                  <a:cxn ang="0">
                    <a:pos x="25" y="3"/>
                  </a:cxn>
                  <a:cxn ang="0">
                    <a:pos x="22" y="0"/>
                  </a:cxn>
                  <a:cxn ang="0">
                    <a:pos x="20" y="0"/>
                  </a:cxn>
                  <a:cxn ang="0">
                    <a:pos x="17" y="3"/>
                  </a:cxn>
                  <a:cxn ang="0">
                    <a:pos x="15" y="5"/>
                  </a:cxn>
                  <a:cxn ang="0">
                    <a:pos x="0" y="37"/>
                  </a:cxn>
                  <a:cxn ang="0">
                    <a:pos x="0" y="39"/>
                  </a:cxn>
                  <a:cxn ang="0">
                    <a:pos x="0" y="41"/>
                  </a:cxn>
                  <a:cxn ang="0">
                    <a:pos x="2" y="44"/>
                  </a:cxn>
                  <a:cxn ang="0">
                    <a:pos x="5" y="44"/>
                  </a:cxn>
                  <a:cxn ang="0">
                    <a:pos x="7" y="41"/>
                  </a:cxn>
                  <a:cxn ang="0">
                    <a:pos x="10" y="39"/>
                  </a:cxn>
                  <a:cxn ang="0">
                    <a:pos x="25" y="7"/>
                  </a:cxn>
                </a:cxnLst>
                <a:rect l="txL" t="txT" r="txR" b="txB"/>
                <a:pathLst>
                  <a:path w="25" h="44">
                    <a:moveTo>
                      <a:pt x="25" y="7"/>
                    </a:moveTo>
                    <a:lnTo>
                      <a:pt x="25" y="5"/>
                    </a:lnTo>
                    <a:lnTo>
                      <a:pt x="25" y="3"/>
                    </a:lnTo>
                    <a:lnTo>
                      <a:pt x="22" y="0"/>
                    </a:lnTo>
                    <a:lnTo>
                      <a:pt x="20" y="0"/>
                    </a:lnTo>
                    <a:lnTo>
                      <a:pt x="17" y="3"/>
                    </a:lnTo>
                    <a:lnTo>
                      <a:pt x="15" y="5"/>
                    </a:lnTo>
                    <a:lnTo>
                      <a:pt x="0" y="37"/>
                    </a:lnTo>
                    <a:lnTo>
                      <a:pt x="0" y="39"/>
                    </a:lnTo>
                    <a:lnTo>
                      <a:pt x="0" y="41"/>
                    </a:lnTo>
                    <a:lnTo>
                      <a:pt x="2" y="44"/>
                    </a:lnTo>
                    <a:lnTo>
                      <a:pt x="5" y="44"/>
                    </a:lnTo>
                    <a:lnTo>
                      <a:pt x="7" y="41"/>
                    </a:lnTo>
                    <a:lnTo>
                      <a:pt x="10" y="39"/>
                    </a:lnTo>
                    <a:lnTo>
                      <a:pt x="25" y="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84" name="Freeform 91"/>
              <p:cNvSpPr/>
              <p:nvPr/>
            </p:nvSpPr>
            <p:spPr>
              <a:xfrm>
                <a:off x="3932" y="1823"/>
                <a:ext cx="20" cy="32"/>
              </a:xfrm>
              <a:custGeom>
                <a:avLst/>
                <a:gdLst>
                  <a:gd name="txL" fmla="*/ 0 w 20"/>
                  <a:gd name="txT" fmla="*/ 0 h 32"/>
                  <a:gd name="txR" fmla="*/ 20 w 20"/>
                  <a:gd name="txB" fmla="*/ 32 h 32"/>
                </a:gdLst>
                <a:ahLst/>
                <a:cxnLst>
                  <a:cxn ang="0">
                    <a:pos x="20" y="7"/>
                  </a:cxn>
                  <a:cxn ang="0">
                    <a:pos x="20" y="5"/>
                  </a:cxn>
                  <a:cxn ang="0">
                    <a:pos x="20" y="2"/>
                  </a:cxn>
                  <a:cxn ang="0">
                    <a:pos x="17" y="0"/>
                  </a:cxn>
                  <a:cxn ang="0">
                    <a:pos x="15" y="0"/>
                  </a:cxn>
                  <a:cxn ang="0">
                    <a:pos x="13" y="2"/>
                  </a:cxn>
                  <a:cxn ang="0">
                    <a:pos x="10" y="5"/>
                  </a:cxn>
                  <a:cxn ang="0">
                    <a:pos x="0" y="27"/>
                  </a:cxn>
                  <a:cxn ang="0">
                    <a:pos x="0" y="27"/>
                  </a:cxn>
                  <a:cxn ang="0">
                    <a:pos x="3" y="30"/>
                  </a:cxn>
                  <a:cxn ang="0">
                    <a:pos x="5" y="32"/>
                  </a:cxn>
                  <a:cxn ang="0">
                    <a:pos x="5" y="32"/>
                  </a:cxn>
                  <a:cxn ang="0">
                    <a:pos x="8" y="30"/>
                  </a:cxn>
                  <a:cxn ang="0">
                    <a:pos x="10" y="30"/>
                  </a:cxn>
                  <a:cxn ang="0">
                    <a:pos x="20" y="7"/>
                  </a:cxn>
                </a:cxnLst>
                <a:rect l="txL" t="txT" r="txR" b="txB"/>
                <a:pathLst>
                  <a:path w="20" h="32">
                    <a:moveTo>
                      <a:pt x="20" y="7"/>
                    </a:moveTo>
                    <a:lnTo>
                      <a:pt x="20" y="5"/>
                    </a:lnTo>
                    <a:lnTo>
                      <a:pt x="20" y="2"/>
                    </a:lnTo>
                    <a:lnTo>
                      <a:pt x="17" y="0"/>
                    </a:lnTo>
                    <a:lnTo>
                      <a:pt x="15" y="0"/>
                    </a:lnTo>
                    <a:lnTo>
                      <a:pt x="13" y="2"/>
                    </a:lnTo>
                    <a:lnTo>
                      <a:pt x="10" y="5"/>
                    </a:lnTo>
                    <a:lnTo>
                      <a:pt x="0" y="27"/>
                    </a:lnTo>
                    <a:lnTo>
                      <a:pt x="0" y="27"/>
                    </a:lnTo>
                    <a:lnTo>
                      <a:pt x="3" y="30"/>
                    </a:lnTo>
                    <a:lnTo>
                      <a:pt x="5" y="32"/>
                    </a:lnTo>
                    <a:lnTo>
                      <a:pt x="5" y="32"/>
                    </a:lnTo>
                    <a:lnTo>
                      <a:pt x="8" y="30"/>
                    </a:lnTo>
                    <a:lnTo>
                      <a:pt x="10" y="30"/>
                    </a:lnTo>
                    <a:lnTo>
                      <a:pt x="20" y="7"/>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28733" name="Group 99"/>
            <p:cNvGrpSpPr/>
            <p:nvPr/>
          </p:nvGrpSpPr>
          <p:grpSpPr>
            <a:xfrm>
              <a:off x="4064" y="1594"/>
              <a:ext cx="271" cy="261"/>
              <a:chOff x="4064" y="1594"/>
              <a:chExt cx="271" cy="261"/>
            </a:xfrm>
          </p:grpSpPr>
          <p:sp>
            <p:nvSpPr>
              <p:cNvPr id="28974" name="Freeform 93"/>
              <p:cNvSpPr/>
              <p:nvPr/>
            </p:nvSpPr>
            <p:spPr>
              <a:xfrm>
                <a:off x="4064" y="1594"/>
                <a:ext cx="37" cy="36"/>
              </a:xfrm>
              <a:custGeom>
                <a:avLst/>
                <a:gdLst>
                  <a:gd name="txL" fmla="*/ 0 w 37"/>
                  <a:gd name="txT" fmla="*/ 0 h 36"/>
                  <a:gd name="txR" fmla="*/ 37 w 37"/>
                  <a:gd name="txB" fmla="*/ 36 h 36"/>
                </a:gdLst>
                <a:ahLst/>
                <a:cxnLst>
                  <a:cxn ang="0">
                    <a:pos x="10" y="2"/>
                  </a:cxn>
                  <a:cxn ang="0">
                    <a:pos x="5" y="0"/>
                  </a:cxn>
                  <a:cxn ang="0">
                    <a:pos x="5" y="0"/>
                  </a:cxn>
                  <a:cxn ang="0">
                    <a:pos x="2" y="2"/>
                  </a:cxn>
                  <a:cxn ang="0">
                    <a:pos x="0" y="4"/>
                  </a:cxn>
                  <a:cxn ang="0">
                    <a:pos x="0" y="4"/>
                  </a:cxn>
                  <a:cxn ang="0">
                    <a:pos x="2" y="9"/>
                  </a:cxn>
                  <a:cxn ang="0">
                    <a:pos x="27" y="34"/>
                  </a:cxn>
                  <a:cxn ang="0">
                    <a:pos x="30" y="36"/>
                  </a:cxn>
                  <a:cxn ang="0">
                    <a:pos x="32" y="36"/>
                  </a:cxn>
                  <a:cxn ang="0">
                    <a:pos x="35" y="34"/>
                  </a:cxn>
                  <a:cxn ang="0">
                    <a:pos x="37" y="32"/>
                  </a:cxn>
                  <a:cxn ang="0">
                    <a:pos x="37" y="29"/>
                  </a:cxn>
                  <a:cxn ang="0">
                    <a:pos x="35" y="27"/>
                  </a:cxn>
                  <a:cxn ang="0">
                    <a:pos x="10" y="2"/>
                  </a:cxn>
                </a:cxnLst>
                <a:rect l="txL" t="txT" r="txR" b="txB"/>
                <a:pathLst>
                  <a:path w="37" h="36">
                    <a:moveTo>
                      <a:pt x="10" y="2"/>
                    </a:moveTo>
                    <a:lnTo>
                      <a:pt x="5" y="0"/>
                    </a:lnTo>
                    <a:lnTo>
                      <a:pt x="5" y="0"/>
                    </a:lnTo>
                    <a:lnTo>
                      <a:pt x="2" y="2"/>
                    </a:lnTo>
                    <a:lnTo>
                      <a:pt x="0" y="4"/>
                    </a:lnTo>
                    <a:lnTo>
                      <a:pt x="0" y="4"/>
                    </a:lnTo>
                    <a:lnTo>
                      <a:pt x="2" y="9"/>
                    </a:lnTo>
                    <a:lnTo>
                      <a:pt x="27" y="34"/>
                    </a:lnTo>
                    <a:lnTo>
                      <a:pt x="30" y="36"/>
                    </a:lnTo>
                    <a:lnTo>
                      <a:pt x="32" y="36"/>
                    </a:lnTo>
                    <a:lnTo>
                      <a:pt x="35" y="34"/>
                    </a:lnTo>
                    <a:lnTo>
                      <a:pt x="37" y="32"/>
                    </a:lnTo>
                    <a:lnTo>
                      <a:pt x="37" y="29"/>
                    </a:lnTo>
                    <a:lnTo>
                      <a:pt x="35" y="27"/>
                    </a:lnTo>
                    <a:lnTo>
                      <a:pt x="10"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75" name="Freeform 94"/>
              <p:cNvSpPr/>
              <p:nvPr/>
            </p:nvSpPr>
            <p:spPr>
              <a:xfrm>
                <a:off x="4111" y="1639"/>
                <a:ext cx="38" cy="37"/>
              </a:xfrm>
              <a:custGeom>
                <a:avLst/>
                <a:gdLst>
                  <a:gd name="txL" fmla="*/ 0 w 38"/>
                  <a:gd name="txT" fmla="*/ 0 h 37"/>
                  <a:gd name="txR" fmla="*/ 38 w 38"/>
                  <a:gd name="txB" fmla="*/ 37 h 37"/>
                </a:gdLst>
                <a:ahLst/>
                <a:cxnLst>
                  <a:cxn ang="0">
                    <a:pos x="10" y="3"/>
                  </a:cxn>
                  <a:cxn ang="0">
                    <a:pos x="8" y="0"/>
                  </a:cxn>
                  <a:cxn ang="0">
                    <a:pos x="5" y="0"/>
                  </a:cxn>
                  <a:cxn ang="0">
                    <a:pos x="3" y="3"/>
                  </a:cxn>
                  <a:cxn ang="0">
                    <a:pos x="0" y="5"/>
                  </a:cxn>
                  <a:cxn ang="0">
                    <a:pos x="0" y="7"/>
                  </a:cxn>
                  <a:cxn ang="0">
                    <a:pos x="3" y="9"/>
                  </a:cxn>
                  <a:cxn ang="0">
                    <a:pos x="30" y="34"/>
                  </a:cxn>
                  <a:cxn ang="0">
                    <a:pos x="33" y="37"/>
                  </a:cxn>
                  <a:cxn ang="0">
                    <a:pos x="35" y="37"/>
                  </a:cxn>
                  <a:cxn ang="0">
                    <a:pos x="38" y="34"/>
                  </a:cxn>
                  <a:cxn ang="0">
                    <a:pos x="38" y="32"/>
                  </a:cxn>
                  <a:cxn ang="0">
                    <a:pos x="38" y="30"/>
                  </a:cxn>
                  <a:cxn ang="0">
                    <a:pos x="38" y="28"/>
                  </a:cxn>
                  <a:cxn ang="0">
                    <a:pos x="10" y="3"/>
                  </a:cxn>
                </a:cxnLst>
                <a:rect l="txL" t="txT" r="txR" b="txB"/>
                <a:pathLst>
                  <a:path w="38" h="37">
                    <a:moveTo>
                      <a:pt x="10" y="3"/>
                    </a:moveTo>
                    <a:lnTo>
                      <a:pt x="8" y="0"/>
                    </a:lnTo>
                    <a:lnTo>
                      <a:pt x="5" y="0"/>
                    </a:lnTo>
                    <a:lnTo>
                      <a:pt x="3" y="3"/>
                    </a:lnTo>
                    <a:lnTo>
                      <a:pt x="0" y="5"/>
                    </a:lnTo>
                    <a:lnTo>
                      <a:pt x="0" y="7"/>
                    </a:lnTo>
                    <a:lnTo>
                      <a:pt x="3" y="9"/>
                    </a:lnTo>
                    <a:lnTo>
                      <a:pt x="30" y="34"/>
                    </a:lnTo>
                    <a:lnTo>
                      <a:pt x="33" y="37"/>
                    </a:lnTo>
                    <a:lnTo>
                      <a:pt x="35" y="37"/>
                    </a:lnTo>
                    <a:lnTo>
                      <a:pt x="38" y="34"/>
                    </a:lnTo>
                    <a:lnTo>
                      <a:pt x="38" y="32"/>
                    </a:lnTo>
                    <a:lnTo>
                      <a:pt x="38" y="30"/>
                    </a:lnTo>
                    <a:lnTo>
                      <a:pt x="38" y="28"/>
                    </a:lnTo>
                    <a:lnTo>
                      <a:pt x="10" y="3"/>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76" name="Freeform 95"/>
              <p:cNvSpPr/>
              <p:nvPr/>
            </p:nvSpPr>
            <p:spPr>
              <a:xfrm>
                <a:off x="4158" y="1687"/>
                <a:ext cx="38" cy="34"/>
              </a:xfrm>
              <a:custGeom>
                <a:avLst/>
                <a:gdLst>
                  <a:gd name="txL" fmla="*/ 0 w 38"/>
                  <a:gd name="txT" fmla="*/ 0 h 34"/>
                  <a:gd name="txR" fmla="*/ 38 w 38"/>
                  <a:gd name="txB" fmla="*/ 34 h 34"/>
                </a:gdLst>
                <a:ahLst/>
                <a:cxnLst>
                  <a:cxn ang="0">
                    <a:pos x="10" y="0"/>
                  </a:cxn>
                  <a:cxn ang="0">
                    <a:pos x="8" y="0"/>
                  </a:cxn>
                  <a:cxn ang="0">
                    <a:pos x="5" y="0"/>
                  </a:cxn>
                  <a:cxn ang="0">
                    <a:pos x="3" y="0"/>
                  </a:cxn>
                  <a:cxn ang="0">
                    <a:pos x="0" y="2"/>
                  </a:cxn>
                  <a:cxn ang="0">
                    <a:pos x="0" y="5"/>
                  </a:cxn>
                  <a:cxn ang="0">
                    <a:pos x="3" y="7"/>
                  </a:cxn>
                  <a:cxn ang="0">
                    <a:pos x="30" y="34"/>
                  </a:cxn>
                  <a:cxn ang="0">
                    <a:pos x="33" y="34"/>
                  </a:cxn>
                  <a:cxn ang="0">
                    <a:pos x="35" y="34"/>
                  </a:cxn>
                  <a:cxn ang="0">
                    <a:pos x="38" y="34"/>
                  </a:cxn>
                  <a:cxn ang="0">
                    <a:pos x="38" y="32"/>
                  </a:cxn>
                  <a:cxn ang="0">
                    <a:pos x="38" y="29"/>
                  </a:cxn>
                  <a:cxn ang="0">
                    <a:pos x="38" y="27"/>
                  </a:cxn>
                  <a:cxn ang="0">
                    <a:pos x="10" y="0"/>
                  </a:cxn>
                </a:cxnLst>
                <a:rect l="txL" t="txT" r="txR" b="txB"/>
                <a:pathLst>
                  <a:path w="38" h="34">
                    <a:moveTo>
                      <a:pt x="10" y="0"/>
                    </a:moveTo>
                    <a:lnTo>
                      <a:pt x="8" y="0"/>
                    </a:lnTo>
                    <a:lnTo>
                      <a:pt x="5" y="0"/>
                    </a:lnTo>
                    <a:lnTo>
                      <a:pt x="3" y="0"/>
                    </a:lnTo>
                    <a:lnTo>
                      <a:pt x="0" y="2"/>
                    </a:lnTo>
                    <a:lnTo>
                      <a:pt x="0" y="5"/>
                    </a:lnTo>
                    <a:lnTo>
                      <a:pt x="3" y="7"/>
                    </a:lnTo>
                    <a:lnTo>
                      <a:pt x="30" y="34"/>
                    </a:lnTo>
                    <a:lnTo>
                      <a:pt x="33" y="34"/>
                    </a:lnTo>
                    <a:lnTo>
                      <a:pt x="35" y="34"/>
                    </a:lnTo>
                    <a:lnTo>
                      <a:pt x="38" y="34"/>
                    </a:lnTo>
                    <a:lnTo>
                      <a:pt x="38" y="32"/>
                    </a:lnTo>
                    <a:lnTo>
                      <a:pt x="38" y="29"/>
                    </a:lnTo>
                    <a:lnTo>
                      <a:pt x="38" y="27"/>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77" name="Freeform 96"/>
              <p:cNvSpPr/>
              <p:nvPr/>
            </p:nvSpPr>
            <p:spPr>
              <a:xfrm>
                <a:off x="4208" y="1732"/>
                <a:ext cx="38" cy="37"/>
              </a:xfrm>
              <a:custGeom>
                <a:avLst/>
                <a:gdLst>
                  <a:gd name="txL" fmla="*/ 0 w 38"/>
                  <a:gd name="txT" fmla="*/ 0 h 37"/>
                  <a:gd name="txR" fmla="*/ 38 w 38"/>
                  <a:gd name="txB" fmla="*/ 37 h 37"/>
                </a:gdLst>
                <a:ahLst/>
                <a:cxnLst>
                  <a:cxn ang="0">
                    <a:pos x="8" y="3"/>
                  </a:cxn>
                  <a:cxn ang="0">
                    <a:pos x="5" y="0"/>
                  </a:cxn>
                  <a:cxn ang="0">
                    <a:pos x="3" y="0"/>
                  </a:cxn>
                  <a:cxn ang="0">
                    <a:pos x="0" y="3"/>
                  </a:cxn>
                  <a:cxn ang="0">
                    <a:pos x="0" y="5"/>
                  </a:cxn>
                  <a:cxn ang="0">
                    <a:pos x="0" y="7"/>
                  </a:cxn>
                  <a:cxn ang="0">
                    <a:pos x="0" y="9"/>
                  </a:cxn>
                  <a:cxn ang="0">
                    <a:pos x="28" y="34"/>
                  </a:cxn>
                  <a:cxn ang="0">
                    <a:pos x="30" y="37"/>
                  </a:cxn>
                  <a:cxn ang="0">
                    <a:pos x="33" y="37"/>
                  </a:cxn>
                  <a:cxn ang="0">
                    <a:pos x="35" y="34"/>
                  </a:cxn>
                  <a:cxn ang="0">
                    <a:pos x="38" y="32"/>
                  </a:cxn>
                  <a:cxn ang="0">
                    <a:pos x="38" y="30"/>
                  </a:cxn>
                  <a:cxn ang="0">
                    <a:pos x="35" y="28"/>
                  </a:cxn>
                  <a:cxn ang="0">
                    <a:pos x="8" y="3"/>
                  </a:cxn>
                </a:cxnLst>
                <a:rect l="txL" t="txT" r="txR" b="txB"/>
                <a:pathLst>
                  <a:path w="38" h="37">
                    <a:moveTo>
                      <a:pt x="8" y="3"/>
                    </a:moveTo>
                    <a:lnTo>
                      <a:pt x="5" y="0"/>
                    </a:lnTo>
                    <a:lnTo>
                      <a:pt x="3" y="0"/>
                    </a:lnTo>
                    <a:lnTo>
                      <a:pt x="0" y="3"/>
                    </a:lnTo>
                    <a:lnTo>
                      <a:pt x="0" y="5"/>
                    </a:lnTo>
                    <a:lnTo>
                      <a:pt x="0" y="7"/>
                    </a:lnTo>
                    <a:lnTo>
                      <a:pt x="0" y="9"/>
                    </a:lnTo>
                    <a:lnTo>
                      <a:pt x="28" y="34"/>
                    </a:lnTo>
                    <a:lnTo>
                      <a:pt x="30" y="37"/>
                    </a:lnTo>
                    <a:lnTo>
                      <a:pt x="33" y="37"/>
                    </a:lnTo>
                    <a:lnTo>
                      <a:pt x="35" y="34"/>
                    </a:lnTo>
                    <a:lnTo>
                      <a:pt x="38" y="32"/>
                    </a:lnTo>
                    <a:lnTo>
                      <a:pt x="38" y="30"/>
                    </a:lnTo>
                    <a:lnTo>
                      <a:pt x="35" y="28"/>
                    </a:lnTo>
                    <a:lnTo>
                      <a:pt x="8" y="3"/>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78" name="Freeform 97"/>
              <p:cNvSpPr/>
              <p:nvPr/>
            </p:nvSpPr>
            <p:spPr>
              <a:xfrm>
                <a:off x="4256" y="1778"/>
                <a:ext cx="37" cy="36"/>
              </a:xfrm>
              <a:custGeom>
                <a:avLst/>
                <a:gdLst>
                  <a:gd name="txL" fmla="*/ 0 w 37"/>
                  <a:gd name="txT" fmla="*/ 0 h 36"/>
                  <a:gd name="txR" fmla="*/ 37 w 37"/>
                  <a:gd name="txB" fmla="*/ 36 h 36"/>
                </a:gdLst>
                <a:ahLst/>
                <a:cxnLst>
                  <a:cxn ang="0">
                    <a:pos x="7" y="2"/>
                  </a:cxn>
                  <a:cxn ang="0">
                    <a:pos x="4" y="0"/>
                  </a:cxn>
                  <a:cxn ang="0">
                    <a:pos x="2" y="0"/>
                  </a:cxn>
                  <a:cxn ang="0">
                    <a:pos x="0" y="2"/>
                  </a:cxn>
                  <a:cxn ang="0">
                    <a:pos x="0" y="4"/>
                  </a:cxn>
                  <a:cxn ang="0">
                    <a:pos x="0" y="7"/>
                  </a:cxn>
                  <a:cxn ang="0">
                    <a:pos x="0" y="9"/>
                  </a:cxn>
                  <a:cxn ang="0">
                    <a:pos x="27" y="34"/>
                  </a:cxn>
                  <a:cxn ang="0">
                    <a:pos x="29" y="36"/>
                  </a:cxn>
                  <a:cxn ang="0">
                    <a:pos x="32" y="36"/>
                  </a:cxn>
                  <a:cxn ang="0">
                    <a:pos x="34" y="34"/>
                  </a:cxn>
                  <a:cxn ang="0">
                    <a:pos x="37" y="32"/>
                  </a:cxn>
                  <a:cxn ang="0">
                    <a:pos x="37" y="29"/>
                  </a:cxn>
                  <a:cxn ang="0">
                    <a:pos x="34" y="27"/>
                  </a:cxn>
                  <a:cxn ang="0">
                    <a:pos x="7" y="2"/>
                  </a:cxn>
                </a:cxnLst>
                <a:rect l="txL" t="txT" r="txR" b="txB"/>
                <a:pathLst>
                  <a:path w="37" h="36">
                    <a:moveTo>
                      <a:pt x="7" y="2"/>
                    </a:moveTo>
                    <a:lnTo>
                      <a:pt x="4" y="0"/>
                    </a:lnTo>
                    <a:lnTo>
                      <a:pt x="2" y="0"/>
                    </a:lnTo>
                    <a:lnTo>
                      <a:pt x="0" y="2"/>
                    </a:lnTo>
                    <a:lnTo>
                      <a:pt x="0" y="4"/>
                    </a:lnTo>
                    <a:lnTo>
                      <a:pt x="0" y="7"/>
                    </a:lnTo>
                    <a:lnTo>
                      <a:pt x="0" y="9"/>
                    </a:lnTo>
                    <a:lnTo>
                      <a:pt x="27" y="34"/>
                    </a:lnTo>
                    <a:lnTo>
                      <a:pt x="29" y="36"/>
                    </a:lnTo>
                    <a:lnTo>
                      <a:pt x="32" y="36"/>
                    </a:lnTo>
                    <a:lnTo>
                      <a:pt x="34" y="34"/>
                    </a:lnTo>
                    <a:lnTo>
                      <a:pt x="37" y="32"/>
                    </a:lnTo>
                    <a:lnTo>
                      <a:pt x="37" y="29"/>
                    </a:lnTo>
                    <a:lnTo>
                      <a:pt x="34" y="27"/>
                    </a:lnTo>
                    <a:lnTo>
                      <a:pt x="7"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79" name="Freeform 98"/>
              <p:cNvSpPr/>
              <p:nvPr/>
            </p:nvSpPr>
            <p:spPr>
              <a:xfrm>
                <a:off x="4303" y="1825"/>
                <a:ext cx="32" cy="30"/>
              </a:xfrm>
              <a:custGeom>
                <a:avLst/>
                <a:gdLst>
                  <a:gd name="txL" fmla="*/ 0 w 32"/>
                  <a:gd name="txT" fmla="*/ 0 h 30"/>
                  <a:gd name="txR" fmla="*/ 32 w 32"/>
                  <a:gd name="txB" fmla="*/ 30 h 30"/>
                </a:gdLst>
                <a:ahLst/>
                <a:cxnLst>
                  <a:cxn ang="0">
                    <a:pos x="10" y="0"/>
                  </a:cxn>
                  <a:cxn ang="0">
                    <a:pos x="7" y="0"/>
                  </a:cxn>
                  <a:cxn ang="0">
                    <a:pos x="5" y="0"/>
                  </a:cxn>
                  <a:cxn ang="0">
                    <a:pos x="2" y="0"/>
                  </a:cxn>
                  <a:cxn ang="0">
                    <a:pos x="0" y="3"/>
                  </a:cxn>
                  <a:cxn ang="0">
                    <a:pos x="0" y="5"/>
                  </a:cxn>
                  <a:cxn ang="0">
                    <a:pos x="2" y="7"/>
                  </a:cxn>
                  <a:cxn ang="0">
                    <a:pos x="25" y="30"/>
                  </a:cxn>
                  <a:cxn ang="0">
                    <a:pos x="27" y="30"/>
                  </a:cxn>
                  <a:cxn ang="0">
                    <a:pos x="27" y="30"/>
                  </a:cxn>
                  <a:cxn ang="0">
                    <a:pos x="30" y="28"/>
                  </a:cxn>
                  <a:cxn ang="0">
                    <a:pos x="32" y="25"/>
                  </a:cxn>
                  <a:cxn ang="0">
                    <a:pos x="32" y="25"/>
                  </a:cxn>
                  <a:cxn ang="0">
                    <a:pos x="32" y="23"/>
                  </a:cxn>
                  <a:cxn ang="0">
                    <a:pos x="10" y="0"/>
                  </a:cxn>
                </a:cxnLst>
                <a:rect l="txL" t="txT" r="txR" b="txB"/>
                <a:pathLst>
                  <a:path w="32" h="30">
                    <a:moveTo>
                      <a:pt x="10" y="0"/>
                    </a:moveTo>
                    <a:lnTo>
                      <a:pt x="7" y="0"/>
                    </a:lnTo>
                    <a:lnTo>
                      <a:pt x="5" y="0"/>
                    </a:lnTo>
                    <a:lnTo>
                      <a:pt x="2" y="0"/>
                    </a:lnTo>
                    <a:lnTo>
                      <a:pt x="0" y="3"/>
                    </a:lnTo>
                    <a:lnTo>
                      <a:pt x="0" y="5"/>
                    </a:lnTo>
                    <a:lnTo>
                      <a:pt x="2" y="7"/>
                    </a:lnTo>
                    <a:lnTo>
                      <a:pt x="25" y="30"/>
                    </a:lnTo>
                    <a:lnTo>
                      <a:pt x="27" y="30"/>
                    </a:lnTo>
                    <a:lnTo>
                      <a:pt x="27" y="30"/>
                    </a:lnTo>
                    <a:lnTo>
                      <a:pt x="30" y="28"/>
                    </a:lnTo>
                    <a:lnTo>
                      <a:pt x="32" y="25"/>
                    </a:lnTo>
                    <a:lnTo>
                      <a:pt x="32" y="25"/>
                    </a:lnTo>
                    <a:lnTo>
                      <a:pt x="32" y="23"/>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28734" name="Group 105"/>
            <p:cNvGrpSpPr/>
            <p:nvPr/>
          </p:nvGrpSpPr>
          <p:grpSpPr>
            <a:xfrm>
              <a:off x="5176" y="1142"/>
              <a:ext cx="75" cy="259"/>
              <a:chOff x="5176" y="1142"/>
              <a:chExt cx="75" cy="259"/>
            </a:xfrm>
          </p:grpSpPr>
          <p:sp>
            <p:nvSpPr>
              <p:cNvPr id="28969" name="Freeform 100"/>
              <p:cNvSpPr/>
              <p:nvPr/>
            </p:nvSpPr>
            <p:spPr>
              <a:xfrm>
                <a:off x="5231" y="1142"/>
                <a:ext cx="20" cy="46"/>
              </a:xfrm>
              <a:custGeom>
                <a:avLst/>
                <a:gdLst>
                  <a:gd name="txL" fmla="*/ 0 w 20"/>
                  <a:gd name="txT" fmla="*/ 0 h 46"/>
                  <a:gd name="txR" fmla="*/ 20 w 20"/>
                  <a:gd name="txB" fmla="*/ 46 h 46"/>
                </a:gdLst>
                <a:ahLst/>
                <a:cxnLst>
                  <a:cxn ang="0">
                    <a:pos x="20" y="7"/>
                  </a:cxn>
                  <a:cxn ang="0">
                    <a:pos x="20" y="5"/>
                  </a:cxn>
                  <a:cxn ang="0">
                    <a:pos x="17" y="2"/>
                  </a:cxn>
                  <a:cxn ang="0">
                    <a:pos x="15" y="0"/>
                  </a:cxn>
                  <a:cxn ang="0">
                    <a:pos x="15" y="0"/>
                  </a:cxn>
                  <a:cxn ang="0">
                    <a:pos x="12" y="2"/>
                  </a:cxn>
                  <a:cxn ang="0">
                    <a:pos x="10" y="5"/>
                  </a:cxn>
                  <a:cxn ang="0">
                    <a:pos x="0" y="39"/>
                  </a:cxn>
                  <a:cxn ang="0">
                    <a:pos x="0" y="41"/>
                  </a:cxn>
                  <a:cxn ang="0">
                    <a:pos x="2" y="43"/>
                  </a:cxn>
                  <a:cxn ang="0">
                    <a:pos x="5" y="46"/>
                  </a:cxn>
                  <a:cxn ang="0">
                    <a:pos x="7" y="46"/>
                  </a:cxn>
                  <a:cxn ang="0">
                    <a:pos x="10" y="43"/>
                  </a:cxn>
                  <a:cxn ang="0">
                    <a:pos x="10" y="41"/>
                  </a:cxn>
                  <a:cxn ang="0">
                    <a:pos x="20" y="7"/>
                  </a:cxn>
                </a:cxnLst>
                <a:rect l="txL" t="txT" r="txR" b="txB"/>
                <a:pathLst>
                  <a:path w="20" h="46">
                    <a:moveTo>
                      <a:pt x="20" y="7"/>
                    </a:moveTo>
                    <a:lnTo>
                      <a:pt x="20" y="5"/>
                    </a:lnTo>
                    <a:lnTo>
                      <a:pt x="17" y="2"/>
                    </a:lnTo>
                    <a:lnTo>
                      <a:pt x="15" y="0"/>
                    </a:lnTo>
                    <a:lnTo>
                      <a:pt x="15" y="0"/>
                    </a:lnTo>
                    <a:lnTo>
                      <a:pt x="12" y="2"/>
                    </a:lnTo>
                    <a:lnTo>
                      <a:pt x="10" y="5"/>
                    </a:lnTo>
                    <a:lnTo>
                      <a:pt x="0" y="39"/>
                    </a:lnTo>
                    <a:lnTo>
                      <a:pt x="0" y="41"/>
                    </a:lnTo>
                    <a:lnTo>
                      <a:pt x="2" y="43"/>
                    </a:lnTo>
                    <a:lnTo>
                      <a:pt x="5" y="46"/>
                    </a:lnTo>
                    <a:lnTo>
                      <a:pt x="7" y="46"/>
                    </a:lnTo>
                    <a:lnTo>
                      <a:pt x="10" y="43"/>
                    </a:lnTo>
                    <a:lnTo>
                      <a:pt x="10" y="41"/>
                    </a:lnTo>
                    <a:lnTo>
                      <a:pt x="20" y="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70" name="Freeform 101"/>
              <p:cNvSpPr/>
              <p:nvPr/>
            </p:nvSpPr>
            <p:spPr>
              <a:xfrm>
                <a:off x="5216" y="1203"/>
                <a:ext cx="20" cy="46"/>
              </a:xfrm>
              <a:custGeom>
                <a:avLst/>
                <a:gdLst>
                  <a:gd name="txL" fmla="*/ 0 w 20"/>
                  <a:gd name="txT" fmla="*/ 0 h 46"/>
                  <a:gd name="txR" fmla="*/ 20 w 20"/>
                  <a:gd name="txB" fmla="*/ 46 h 46"/>
                </a:gdLst>
                <a:ahLst/>
                <a:cxnLst>
                  <a:cxn ang="0">
                    <a:pos x="20" y="7"/>
                  </a:cxn>
                  <a:cxn ang="0">
                    <a:pos x="20" y="5"/>
                  </a:cxn>
                  <a:cxn ang="0">
                    <a:pos x="17" y="3"/>
                  </a:cxn>
                  <a:cxn ang="0">
                    <a:pos x="15" y="0"/>
                  </a:cxn>
                  <a:cxn ang="0">
                    <a:pos x="12" y="0"/>
                  </a:cxn>
                  <a:cxn ang="0">
                    <a:pos x="10" y="3"/>
                  </a:cxn>
                  <a:cxn ang="0">
                    <a:pos x="10" y="5"/>
                  </a:cxn>
                  <a:cxn ang="0">
                    <a:pos x="0" y="39"/>
                  </a:cxn>
                  <a:cxn ang="0">
                    <a:pos x="0" y="41"/>
                  </a:cxn>
                  <a:cxn ang="0">
                    <a:pos x="0" y="44"/>
                  </a:cxn>
                  <a:cxn ang="0">
                    <a:pos x="2" y="46"/>
                  </a:cxn>
                  <a:cxn ang="0">
                    <a:pos x="5" y="46"/>
                  </a:cxn>
                  <a:cxn ang="0">
                    <a:pos x="7" y="44"/>
                  </a:cxn>
                  <a:cxn ang="0">
                    <a:pos x="10" y="41"/>
                  </a:cxn>
                  <a:cxn ang="0">
                    <a:pos x="20" y="7"/>
                  </a:cxn>
                </a:cxnLst>
                <a:rect l="txL" t="txT" r="txR" b="txB"/>
                <a:pathLst>
                  <a:path w="20" h="46">
                    <a:moveTo>
                      <a:pt x="20" y="7"/>
                    </a:moveTo>
                    <a:lnTo>
                      <a:pt x="20" y="5"/>
                    </a:lnTo>
                    <a:lnTo>
                      <a:pt x="17" y="3"/>
                    </a:lnTo>
                    <a:lnTo>
                      <a:pt x="15" y="0"/>
                    </a:lnTo>
                    <a:lnTo>
                      <a:pt x="12" y="0"/>
                    </a:lnTo>
                    <a:lnTo>
                      <a:pt x="10" y="3"/>
                    </a:lnTo>
                    <a:lnTo>
                      <a:pt x="10" y="5"/>
                    </a:lnTo>
                    <a:lnTo>
                      <a:pt x="0" y="39"/>
                    </a:lnTo>
                    <a:lnTo>
                      <a:pt x="0" y="41"/>
                    </a:lnTo>
                    <a:lnTo>
                      <a:pt x="0" y="44"/>
                    </a:lnTo>
                    <a:lnTo>
                      <a:pt x="2" y="46"/>
                    </a:lnTo>
                    <a:lnTo>
                      <a:pt x="5" y="46"/>
                    </a:lnTo>
                    <a:lnTo>
                      <a:pt x="7" y="44"/>
                    </a:lnTo>
                    <a:lnTo>
                      <a:pt x="10" y="41"/>
                    </a:lnTo>
                    <a:lnTo>
                      <a:pt x="20" y="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71" name="Freeform 102"/>
              <p:cNvSpPr/>
              <p:nvPr/>
            </p:nvSpPr>
            <p:spPr>
              <a:xfrm>
                <a:off x="5198" y="1265"/>
                <a:ext cx="20" cy="45"/>
              </a:xfrm>
              <a:custGeom>
                <a:avLst/>
                <a:gdLst>
                  <a:gd name="txL" fmla="*/ 0 w 20"/>
                  <a:gd name="txT" fmla="*/ 0 h 45"/>
                  <a:gd name="txR" fmla="*/ 20 w 20"/>
                  <a:gd name="txB" fmla="*/ 45 h 45"/>
                </a:gdLst>
                <a:ahLst/>
                <a:cxnLst>
                  <a:cxn ang="0">
                    <a:pos x="20" y="7"/>
                  </a:cxn>
                  <a:cxn ang="0">
                    <a:pos x="20" y="4"/>
                  </a:cxn>
                  <a:cxn ang="0">
                    <a:pos x="20" y="2"/>
                  </a:cxn>
                  <a:cxn ang="0">
                    <a:pos x="18" y="0"/>
                  </a:cxn>
                  <a:cxn ang="0">
                    <a:pos x="15" y="0"/>
                  </a:cxn>
                  <a:cxn ang="0">
                    <a:pos x="13" y="2"/>
                  </a:cxn>
                  <a:cxn ang="0">
                    <a:pos x="10" y="4"/>
                  </a:cxn>
                  <a:cxn ang="0">
                    <a:pos x="0" y="41"/>
                  </a:cxn>
                  <a:cxn ang="0">
                    <a:pos x="0" y="43"/>
                  </a:cxn>
                  <a:cxn ang="0">
                    <a:pos x="3" y="45"/>
                  </a:cxn>
                  <a:cxn ang="0">
                    <a:pos x="5" y="45"/>
                  </a:cxn>
                  <a:cxn ang="0">
                    <a:pos x="8" y="45"/>
                  </a:cxn>
                  <a:cxn ang="0">
                    <a:pos x="10" y="45"/>
                  </a:cxn>
                  <a:cxn ang="0">
                    <a:pos x="10" y="43"/>
                  </a:cxn>
                  <a:cxn ang="0">
                    <a:pos x="20" y="7"/>
                  </a:cxn>
                </a:cxnLst>
                <a:rect l="txL" t="txT" r="txR" b="txB"/>
                <a:pathLst>
                  <a:path w="20" h="45">
                    <a:moveTo>
                      <a:pt x="20" y="7"/>
                    </a:moveTo>
                    <a:lnTo>
                      <a:pt x="20" y="4"/>
                    </a:lnTo>
                    <a:lnTo>
                      <a:pt x="20" y="2"/>
                    </a:lnTo>
                    <a:lnTo>
                      <a:pt x="18" y="0"/>
                    </a:lnTo>
                    <a:lnTo>
                      <a:pt x="15" y="0"/>
                    </a:lnTo>
                    <a:lnTo>
                      <a:pt x="13" y="2"/>
                    </a:lnTo>
                    <a:lnTo>
                      <a:pt x="10" y="4"/>
                    </a:lnTo>
                    <a:lnTo>
                      <a:pt x="0" y="41"/>
                    </a:lnTo>
                    <a:lnTo>
                      <a:pt x="0" y="43"/>
                    </a:lnTo>
                    <a:lnTo>
                      <a:pt x="3" y="45"/>
                    </a:lnTo>
                    <a:lnTo>
                      <a:pt x="5" y="45"/>
                    </a:lnTo>
                    <a:lnTo>
                      <a:pt x="8" y="45"/>
                    </a:lnTo>
                    <a:lnTo>
                      <a:pt x="10" y="45"/>
                    </a:lnTo>
                    <a:lnTo>
                      <a:pt x="10" y="43"/>
                    </a:lnTo>
                    <a:lnTo>
                      <a:pt x="20" y="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72" name="Freeform 103"/>
              <p:cNvSpPr/>
              <p:nvPr/>
            </p:nvSpPr>
            <p:spPr>
              <a:xfrm>
                <a:off x="5184" y="1328"/>
                <a:ext cx="19" cy="43"/>
              </a:xfrm>
              <a:custGeom>
                <a:avLst/>
                <a:gdLst>
                  <a:gd name="txL" fmla="*/ 0 w 19"/>
                  <a:gd name="txT" fmla="*/ 0 h 43"/>
                  <a:gd name="txR" fmla="*/ 19 w 19"/>
                  <a:gd name="txB" fmla="*/ 43 h 43"/>
                </a:gdLst>
                <a:ahLst/>
                <a:cxnLst>
                  <a:cxn ang="0">
                    <a:pos x="19" y="5"/>
                  </a:cxn>
                  <a:cxn ang="0">
                    <a:pos x="19" y="3"/>
                  </a:cxn>
                  <a:cxn ang="0">
                    <a:pos x="17" y="0"/>
                  </a:cxn>
                  <a:cxn ang="0">
                    <a:pos x="14" y="0"/>
                  </a:cxn>
                  <a:cxn ang="0">
                    <a:pos x="12" y="0"/>
                  </a:cxn>
                  <a:cxn ang="0">
                    <a:pos x="10" y="0"/>
                  </a:cxn>
                  <a:cxn ang="0">
                    <a:pos x="10" y="3"/>
                  </a:cxn>
                  <a:cxn ang="0">
                    <a:pos x="0" y="39"/>
                  </a:cxn>
                  <a:cxn ang="0">
                    <a:pos x="0" y="41"/>
                  </a:cxn>
                  <a:cxn ang="0">
                    <a:pos x="0" y="43"/>
                  </a:cxn>
                  <a:cxn ang="0">
                    <a:pos x="2" y="43"/>
                  </a:cxn>
                  <a:cxn ang="0">
                    <a:pos x="5" y="43"/>
                  </a:cxn>
                  <a:cxn ang="0">
                    <a:pos x="7" y="43"/>
                  </a:cxn>
                  <a:cxn ang="0">
                    <a:pos x="10" y="41"/>
                  </a:cxn>
                  <a:cxn ang="0">
                    <a:pos x="19" y="5"/>
                  </a:cxn>
                </a:cxnLst>
                <a:rect l="txL" t="txT" r="txR" b="txB"/>
                <a:pathLst>
                  <a:path w="19" h="43">
                    <a:moveTo>
                      <a:pt x="19" y="5"/>
                    </a:moveTo>
                    <a:lnTo>
                      <a:pt x="19" y="3"/>
                    </a:lnTo>
                    <a:lnTo>
                      <a:pt x="17" y="0"/>
                    </a:lnTo>
                    <a:lnTo>
                      <a:pt x="14" y="0"/>
                    </a:lnTo>
                    <a:lnTo>
                      <a:pt x="12" y="0"/>
                    </a:lnTo>
                    <a:lnTo>
                      <a:pt x="10" y="0"/>
                    </a:lnTo>
                    <a:lnTo>
                      <a:pt x="10" y="3"/>
                    </a:lnTo>
                    <a:lnTo>
                      <a:pt x="0" y="39"/>
                    </a:lnTo>
                    <a:lnTo>
                      <a:pt x="0" y="41"/>
                    </a:lnTo>
                    <a:lnTo>
                      <a:pt x="0" y="43"/>
                    </a:lnTo>
                    <a:lnTo>
                      <a:pt x="2" y="43"/>
                    </a:lnTo>
                    <a:lnTo>
                      <a:pt x="5" y="43"/>
                    </a:lnTo>
                    <a:lnTo>
                      <a:pt x="7" y="43"/>
                    </a:lnTo>
                    <a:lnTo>
                      <a:pt x="10" y="41"/>
                    </a:lnTo>
                    <a:lnTo>
                      <a:pt x="19" y="5"/>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73" name="Freeform 104"/>
              <p:cNvSpPr/>
              <p:nvPr/>
            </p:nvSpPr>
            <p:spPr>
              <a:xfrm>
                <a:off x="5176" y="1390"/>
                <a:ext cx="10" cy="11"/>
              </a:xfrm>
              <a:custGeom>
                <a:avLst/>
                <a:gdLst>
                  <a:gd name="txL" fmla="*/ 0 w 10"/>
                  <a:gd name="txT" fmla="*/ 0 h 11"/>
                  <a:gd name="txR" fmla="*/ 10 w 10"/>
                  <a:gd name="txB" fmla="*/ 11 h 11"/>
                </a:gdLst>
                <a:ahLst/>
                <a:cxnLst>
                  <a:cxn ang="0">
                    <a:pos x="10" y="4"/>
                  </a:cxn>
                  <a:cxn ang="0">
                    <a:pos x="10" y="2"/>
                  </a:cxn>
                  <a:cxn ang="0">
                    <a:pos x="10" y="0"/>
                  </a:cxn>
                  <a:cxn ang="0">
                    <a:pos x="8" y="0"/>
                  </a:cxn>
                  <a:cxn ang="0">
                    <a:pos x="5" y="0"/>
                  </a:cxn>
                  <a:cxn ang="0">
                    <a:pos x="3" y="0"/>
                  </a:cxn>
                  <a:cxn ang="0">
                    <a:pos x="0" y="2"/>
                  </a:cxn>
                  <a:cxn ang="0">
                    <a:pos x="0" y="6"/>
                  </a:cxn>
                  <a:cxn ang="0">
                    <a:pos x="0" y="6"/>
                  </a:cxn>
                  <a:cxn ang="0">
                    <a:pos x="3" y="9"/>
                  </a:cxn>
                  <a:cxn ang="0">
                    <a:pos x="5" y="11"/>
                  </a:cxn>
                  <a:cxn ang="0">
                    <a:pos x="5" y="11"/>
                  </a:cxn>
                  <a:cxn ang="0">
                    <a:pos x="8" y="9"/>
                  </a:cxn>
                  <a:cxn ang="0">
                    <a:pos x="10" y="9"/>
                  </a:cxn>
                  <a:cxn ang="0">
                    <a:pos x="10" y="4"/>
                  </a:cxn>
                </a:cxnLst>
                <a:rect l="txL" t="txT" r="txR" b="txB"/>
                <a:pathLst>
                  <a:path w="10" h="11">
                    <a:moveTo>
                      <a:pt x="10" y="4"/>
                    </a:moveTo>
                    <a:lnTo>
                      <a:pt x="10" y="2"/>
                    </a:lnTo>
                    <a:lnTo>
                      <a:pt x="10" y="0"/>
                    </a:lnTo>
                    <a:lnTo>
                      <a:pt x="8" y="0"/>
                    </a:lnTo>
                    <a:lnTo>
                      <a:pt x="5" y="0"/>
                    </a:lnTo>
                    <a:lnTo>
                      <a:pt x="3" y="0"/>
                    </a:lnTo>
                    <a:lnTo>
                      <a:pt x="0" y="2"/>
                    </a:lnTo>
                    <a:lnTo>
                      <a:pt x="0" y="6"/>
                    </a:lnTo>
                    <a:lnTo>
                      <a:pt x="0" y="6"/>
                    </a:lnTo>
                    <a:lnTo>
                      <a:pt x="3" y="9"/>
                    </a:lnTo>
                    <a:lnTo>
                      <a:pt x="5" y="11"/>
                    </a:lnTo>
                    <a:lnTo>
                      <a:pt x="5" y="11"/>
                    </a:lnTo>
                    <a:lnTo>
                      <a:pt x="8" y="9"/>
                    </a:lnTo>
                    <a:lnTo>
                      <a:pt x="10" y="9"/>
                    </a:lnTo>
                    <a:lnTo>
                      <a:pt x="10" y="4"/>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28735" name="Group 111"/>
            <p:cNvGrpSpPr/>
            <p:nvPr/>
          </p:nvGrpSpPr>
          <p:grpSpPr>
            <a:xfrm>
              <a:off x="5241" y="1142"/>
              <a:ext cx="196" cy="245"/>
              <a:chOff x="5241" y="1142"/>
              <a:chExt cx="196" cy="245"/>
            </a:xfrm>
          </p:grpSpPr>
          <p:sp>
            <p:nvSpPr>
              <p:cNvPr id="28964" name="Freeform 106"/>
              <p:cNvSpPr/>
              <p:nvPr/>
            </p:nvSpPr>
            <p:spPr>
              <a:xfrm>
                <a:off x="5241" y="1142"/>
                <a:ext cx="32" cy="39"/>
              </a:xfrm>
              <a:custGeom>
                <a:avLst/>
                <a:gdLst>
                  <a:gd name="txL" fmla="*/ 0 w 32"/>
                  <a:gd name="txT" fmla="*/ 0 h 39"/>
                  <a:gd name="txR" fmla="*/ 32 w 32"/>
                  <a:gd name="txB" fmla="*/ 39 h 39"/>
                </a:gdLst>
                <a:ahLst/>
                <a:cxnLst>
                  <a:cxn ang="0">
                    <a:pos x="10" y="2"/>
                  </a:cxn>
                  <a:cxn ang="0">
                    <a:pos x="5" y="0"/>
                  </a:cxn>
                  <a:cxn ang="0">
                    <a:pos x="5" y="0"/>
                  </a:cxn>
                  <a:cxn ang="0">
                    <a:pos x="2" y="2"/>
                  </a:cxn>
                  <a:cxn ang="0">
                    <a:pos x="0" y="5"/>
                  </a:cxn>
                  <a:cxn ang="0">
                    <a:pos x="0" y="5"/>
                  </a:cxn>
                  <a:cxn ang="0">
                    <a:pos x="2" y="9"/>
                  </a:cxn>
                  <a:cxn ang="0">
                    <a:pos x="25" y="36"/>
                  </a:cxn>
                  <a:cxn ang="0">
                    <a:pos x="27" y="39"/>
                  </a:cxn>
                  <a:cxn ang="0">
                    <a:pos x="30" y="39"/>
                  </a:cxn>
                  <a:cxn ang="0">
                    <a:pos x="32" y="36"/>
                  </a:cxn>
                  <a:cxn ang="0">
                    <a:pos x="32" y="34"/>
                  </a:cxn>
                  <a:cxn ang="0">
                    <a:pos x="32" y="32"/>
                  </a:cxn>
                  <a:cxn ang="0">
                    <a:pos x="32" y="30"/>
                  </a:cxn>
                  <a:cxn ang="0">
                    <a:pos x="10" y="2"/>
                  </a:cxn>
                </a:cxnLst>
                <a:rect l="txL" t="txT" r="txR" b="txB"/>
                <a:pathLst>
                  <a:path w="32" h="39">
                    <a:moveTo>
                      <a:pt x="10" y="2"/>
                    </a:moveTo>
                    <a:lnTo>
                      <a:pt x="5" y="0"/>
                    </a:lnTo>
                    <a:lnTo>
                      <a:pt x="5" y="0"/>
                    </a:lnTo>
                    <a:lnTo>
                      <a:pt x="2" y="2"/>
                    </a:lnTo>
                    <a:lnTo>
                      <a:pt x="0" y="5"/>
                    </a:lnTo>
                    <a:lnTo>
                      <a:pt x="0" y="5"/>
                    </a:lnTo>
                    <a:lnTo>
                      <a:pt x="2" y="9"/>
                    </a:lnTo>
                    <a:lnTo>
                      <a:pt x="25" y="36"/>
                    </a:lnTo>
                    <a:lnTo>
                      <a:pt x="27" y="39"/>
                    </a:lnTo>
                    <a:lnTo>
                      <a:pt x="30" y="39"/>
                    </a:lnTo>
                    <a:lnTo>
                      <a:pt x="32" y="36"/>
                    </a:lnTo>
                    <a:lnTo>
                      <a:pt x="32" y="34"/>
                    </a:lnTo>
                    <a:lnTo>
                      <a:pt x="32" y="32"/>
                    </a:lnTo>
                    <a:lnTo>
                      <a:pt x="32" y="30"/>
                    </a:lnTo>
                    <a:lnTo>
                      <a:pt x="10"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65" name="Freeform 107"/>
              <p:cNvSpPr/>
              <p:nvPr/>
            </p:nvSpPr>
            <p:spPr>
              <a:xfrm>
                <a:off x="5281" y="1194"/>
                <a:ext cx="34" cy="39"/>
              </a:xfrm>
              <a:custGeom>
                <a:avLst/>
                <a:gdLst>
                  <a:gd name="txL" fmla="*/ 0 w 34"/>
                  <a:gd name="txT" fmla="*/ 0 h 39"/>
                  <a:gd name="txR" fmla="*/ 34 w 34"/>
                  <a:gd name="txB" fmla="*/ 39 h 39"/>
                </a:gdLst>
                <a:ahLst/>
                <a:cxnLst>
                  <a:cxn ang="0">
                    <a:pos x="10" y="0"/>
                  </a:cxn>
                  <a:cxn ang="0">
                    <a:pos x="7" y="0"/>
                  </a:cxn>
                  <a:cxn ang="0">
                    <a:pos x="5" y="0"/>
                  </a:cxn>
                  <a:cxn ang="0">
                    <a:pos x="2" y="0"/>
                  </a:cxn>
                  <a:cxn ang="0">
                    <a:pos x="0" y="3"/>
                  </a:cxn>
                  <a:cxn ang="0">
                    <a:pos x="0" y="5"/>
                  </a:cxn>
                  <a:cxn ang="0">
                    <a:pos x="2" y="7"/>
                  </a:cxn>
                  <a:cxn ang="0">
                    <a:pos x="24" y="37"/>
                  </a:cxn>
                  <a:cxn ang="0">
                    <a:pos x="27" y="39"/>
                  </a:cxn>
                  <a:cxn ang="0">
                    <a:pos x="29" y="39"/>
                  </a:cxn>
                  <a:cxn ang="0">
                    <a:pos x="32" y="37"/>
                  </a:cxn>
                  <a:cxn ang="0">
                    <a:pos x="34" y="34"/>
                  </a:cxn>
                  <a:cxn ang="0">
                    <a:pos x="34" y="32"/>
                  </a:cxn>
                  <a:cxn ang="0">
                    <a:pos x="32" y="30"/>
                  </a:cxn>
                  <a:cxn ang="0">
                    <a:pos x="10" y="0"/>
                  </a:cxn>
                </a:cxnLst>
                <a:rect l="txL" t="txT" r="txR" b="txB"/>
                <a:pathLst>
                  <a:path w="34" h="39">
                    <a:moveTo>
                      <a:pt x="10" y="0"/>
                    </a:moveTo>
                    <a:lnTo>
                      <a:pt x="7" y="0"/>
                    </a:lnTo>
                    <a:lnTo>
                      <a:pt x="5" y="0"/>
                    </a:lnTo>
                    <a:lnTo>
                      <a:pt x="2" y="0"/>
                    </a:lnTo>
                    <a:lnTo>
                      <a:pt x="0" y="3"/>
                    </a:lnTo>
                    <a:lnTo>
                      <a:pt x="0" y="5"/>
                    </a:lnTo>
                    <a:lnTo>
                      <a:pt x="2" y="7"/>
                    </a:lnTo>
                    <a:lnTo>
                      <a:pt x="24" y="37"/>
                    </a:lnTo>
                    <a:lnTo>
                      <a:pt x="27" y="39"/>
                    </a:lnTo>
                    <a:lnTo>
                      <a:pt x="29" y="39"/>
                    </a:lnTo>
                    <a:lnTo>
                      <a:pt x="32" y="37"/>
                    </a:lnTo>
                    <a:lnTo>
                      <a:pt x="34" y="34"/>
                    </a:lnTo>
                    <a:lnTo>
                      <a:pt x="34" y="32"/>
                    </a:lnTo>
                    <a:lnTo>
                      <a:pt x="32" y="30"/>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66" name="Freeform 108"/>
              <p:cNvSpPr/>
              <p:nvPr/>
            </p:nvSpPr>
            <p:spPr>
              <a:xfrm>
                <a:off x="5323" y="1244"/>
                <a:ext cx="32" cy="39"/>
              </a:xfrm>
              <a:custGeom>
                <a:avLst/>
                <a:gdLst>
                  <a:gd name="txL" fmla="*/ 0 w 32"/>
                  <a:gd name="txT" fmla="*/ 0 h 39"/>
                  <a:gd name="txR" fmla="*/ 32 w 32"/>
                  <a:gd name="txB" fmla="*/ 39 h 39"/>
                </a:gdLst>
                <a:ahLst/>
                <a:cxnLst>
                  <a:cxn ang="0">
                    <a:pos x="7" y="3"/>
                  </a:cxn>
                  <a:cxn ang="0">
                    <a:pos x="5" y="0"/>
                  </a:cxn>
                  <a:cxn ang="0">
                    <a:pos x="2" y="0"/>
                  </a:cxn>
                  <a:cxn ang="0">
                    <a:pos x="0" y="3"/>
                  </a:cxn>
                  <a:cxn ang="0">
                    <a:pos x="0" y="5"/>
                  </a:cxn>
                  <a:cxn ang="0">
                    <a:pos x="0" y="7"/>
                  </a:cxn>
                  <a:cxn ang="0">
                    <a:pos x="0" y="9"/>
                  </a:cxn>
                  <a:cxn ang="0">
                    <a:pos x="22" y="39"/>
                  </a:cxn>
                  <a:cxn ang="0">
                    <a:pos x="25" y="39"/>
                  </a:cxn>
                  <a:cxn ang="0">
                    <a:pos x="27" y="39"/>
                  </a:cxn>
                  <a:cxn ang="0">
                    <a:pos x="30" y="39"/>
                  </a:cxn>
                  <a:cxn ang="0">
                    <a:pos x="32" y="37"/>
                  </a:cxn>
                  <a:cxn ang="0">
                    <a:pos x="32" y="34"/>
                  </a:cxn>
                  <a:cxn ang="0">
                    <a:pos x="30" y="32"/>
                  </a:cxn>
                  <a:cxn ang="0">
                    <a:pos x="7" y="3"/>
                  </a:cxn>
                </a:cxnLst>
                <a:rect l="txL" t="txT" r="txR" b="txB"/>
                <a:pathLst>
                  <a:path w="32" h="39">
                    <a:moveTo>
                      <a:pt x="7" y="3"/>
                    </a:moveTo>
                    <a:lnTo>
                      <a:pt x="5" y="0"/>
                    </a:lnTo>
                    <a:lnTo>
                      <a:pt x="2" y="0"/>
                    </a:lnTo>
                    <a:lnTo>
                      <a:pt x="0" y="3"/>
                    </a:lnTo>
                    <a:lnTo>
                      <a:pt x="0" y="5"/>
                    </a:lnTo>
                    <a:lnTo>
                      <a:pt x="0" y="7"/>
                    </a:lnTo>
                    <a:lnTo>
                      <a:pt x="0" y="9"/>
                    </a:lnTo>
                    <a:lnTo>
                      <a:pt x="22" y="39"/>
                    </a:lnTo>
                    <a:lnTo>
                      <a:pt x="25" y="39"/>
                    </a:lnTo>
                    <a:lnTo>
                      <a:pt x="27" y="39"/>
                    </a:lnTo>
                    <a:lnTo>
                      <a:pt x="30" y="39"/>
                    </a:lnTo>
                    <a:lnTo>
                      <a:pt x="32" y="37"/>
                    </a:lnTo>
                    <a:lnTo>
                      <a:pt x="32" y="34"/>
                    </a:lnTo>
                    <a:lnTo>
                      <a:pt x="30" y="32"/>
                    </a:lnTo>
                    <a:lnTo>
                      <a:pt x="7" y="3"/>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67" name="Freeform 109"/>
              <p:cNvSpPr/>
              <p:nvPr/>
            </p:nvSpPr>
            <p:spPr>
              <a:xfrm>
                <a:off x="5363" y="1297"/>
                <a:ext cx="32" cy="38"/>
              </a:xfrm>
              <a:custGeom>
                <a:avLst/>
                <a:gdLst>
                  <a:gd name="txL" fmla="*/ 0 w 32"/>
                  <a:gd name="txT" fmla="*/ 0 h 38"/>
                  <a:gd name="txR" fmla="*/ 32 w 32"/>
                  <a:gd name="txB" fmla="*/ 38 h 38"/>
                </a:gdLst>
                <a:ahLst/>
                <a:cxnLst>
                  <a:cxn ang="0">
                    <a:pos x="7" y="2"/>
                  </a:cxn>
                  <a:cxn ang="0">
                    <a:pos x="5" y="0"/>
                  </a:cxn>
                  <a:cxn ang="0">
                    <a:pos x="2" y="0"/>
                  </a:cxn>
                  <a:cxn ang="0">
                    <a:pos x="0" y="2"/>
                  </a:cxn>
                  <a:cxn ang="0">
                    <a:pos x="0" y="4"/>
                  </a:cxn>
                  <a:cxn ang="0">
                    <a:pos x="0" y="6"/>
                  </a:cxn>
                  <a:cxn ang="0">
                    <a:pos x="0" y="9"/>
                  </a:cxn>
                  <a:cxn ang="0">
                    <a:pos x="25" y="38"/>
                  </a:cxn>
                  <a:cxn ang="0">
                    <a:pos x="27" y="38"/>
                  </a:cxn>
                  <a:cxn ang="0">
                    <a:pos x="30" y="38"/>
                  </a:cxn>
                  <a:cxn ang="0">
                    <a:pos x="32" y="38"/>
                  </a:cxn>
                  <a:cxn ang="0">
                    <a:pos x="32" y="36"/>
                  </a:cxn>
                  <a:cxn ang="0">
                    <a:pos x="32" y="34"/>
                  </a:cxn>
                  <a:cxn ang="0">
                    <a:pos x="32" y="31"/>
                  </a:cxn>
                  <a:cxn ang="0">
                    <a:pos x="7" y="2"/>
                  </a:cxn>
                </a:cxnLst>
                <a:rect l="txL" t="txT" r="txR" b="txB"/>
                <a:pathLst>
                  <a:path w="32" h="38">
                    <a:moveTo>
                      <a:pt x="7" y="2"/>
                    </a:moveTo>
                    <a:lnTo>
                      <a:pt x="5" y="0"/>
                    </a:lnTo>
                    <a:lnTo>
                      <a:pt x="2" y="0"/>
                    </a:lnTo>
                    <a:lnTo>
                      <a:pt x="0" y="2"/>
                    </a:lnTo>
                    <a:lnTo>
                      <a:pt x="0" y="4"/>
                    </a:lnTo>
                    <a:lnTo>
                      <a:pt x="0" y="6"/>
                    </a:lnTo>
                    <a:lnTo>
                      <a:pt x="0" y="9"/>
                    </a:lnTo>
                    <a:lnTo>
                      <a:pt x="25" y="38"/>
                    </a:lnTo>
                    <a:lnTo>
                      <a:pt x="27" y="38"/>
                    </a:lnTo>
                    <a:lnTo>
                      <a:pt x="30" y="38"/>
                    </a:lnTo>
                    <a:lnTo>
                      <a:pt x="32" y="38"/>
                    </a:lnTo>
                    <a:lnTo>
                      <a:pt x="32" y="36"/>
                    </a:lnTo>
                    <a:lnTo>
                      <a:pt x="32" y="34"/>
                    </a:lnTo>
                    <a:lnTo>
                      <a:pt x="32" y="31"/>
                    </a:lnTo>
                    <a:lnTo>
                      <a:pt x="7"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68" name="Freeform 110"/>
              <p:cNvSpPr/>
              <p:nvPr/>
            </p:nvSpPr>
            <p:spPr>
              <a:xfrm>
                <a:off x="5403" y="1349"/>
                <a:ext cx="34" cy="38"/>
              </a:xfrm>
              <a:custGeom>
                <a:avLst/>
                <a:gdLst>
                  <a:gd name="txL" fmla="*/ 0 w 34"/>
                  <a:gd name="txT" fmla="*/ 0 h 38"/>
                  <a:gd name="txR" fmla="*/ 34 w 34"/>
                  <a:gd name="txB" fmla="*/ 38 h 38"/>
                </a:gdLst>
                <a:ahLst/>
                <a:cxnLst>
                  <a:cxn ang="0">
                    <a:pos x="9" y="0"/>
                  </a:cxn>
                  <a:cxn ang="0">
                    <a:pos x="7" y="0"/>
                  </a:cxn>
                  <a:cxn ang="0">
                    <a:pos x="4" y="0"/>
                  </a:cxn>
                  <a:cxn ang="0">
                    <a:pos x="2" y="0"/>
                  </a:cxn>
                  <a:cxn ang="0">
                    <a:pos x="0" y="2"/>
                  </a:cxn>
                  <a:cxn ang="0">
                    <a:pos x="0" y="4"/>
                  </a:cxn>
                  <a:cxn ang="0">
                    <a:pos x="2" y="7"/>
                  </a:cxn>
                  <a:cxn ang="0">
                    <a:pos x="24" y="36"/>
                  </a:cxn>
                  <a:cxn ang="0">
                    <a:pos x="27" y="38"/>
                  </a:cxn>
                  <a:cxn ang="0">
                    <a:pos x="29" y="38"/>
                  </a:cxn>
                  <a:cxn ang="0">
                    <a:pos x="32" y="36"/>
                  </a:cxn>
                  <a:cxn ang="0">
                    <a:pos x="34" y="34"/>
                  </a:cxn>
                  <a:cxn ang="0">
                    <a:pos x="34" y="32"/>
                  </a:cxn>
                  <a:cxn ang="0">
                    <a:pos x="32" y="29"/>
                  </a:cxn>
                  <a:cxn ang="0">
                    <a:pos x="9" y="0"/>
                  </a:cxn>
                </a:cxnLst>
                <a:rect l="txL" t="txT" r="txR" b="txB"/>
                <a:pathLst>
                  <a:path w="34" h="38">
                    <a:moveTo>
                      <a:pt x="9" y="0"/>
                    </a:moveTo>
                    <a:lnTo>
                      <a:pt x="7" y="0"/>
                    </a:lnTo>
                    <a:lnTo>
                      <a:pt x="4" y="0"/>
                    </a:lnTo>
                    <a:lnTo>
                      <a:pt x="2" y="0"/>
                    </a:lnTo>
                    <a:lnTo>
                      <a:pt x="0" y="2"/>
                    </a:lnTo>
                    <a:lnTo>
                      <a:pt x="0" y="4"/>
                    </a:lnTo>
                    <a:lnTo>
                      <a:pt x="2" y="7"/>
                    </a:lnTo>
                    <a:lnTo>
                      <a:pt x="24" y="36"/>
                    </a:lnTo>
                    <a:lnTo>
                      <a:pt x="27" y="38"/>
                    </a:lnTo>
                    <a:lnTo>
                      <a:pt x="29" y="38"/>
                    </a:lnTo>
                    <a:lnTo>
                      <a:pt x="32" y="36"/>
                    </a:lnTo>
                    <a:lnTo>
                      <a:pt x="34" y="34"/>
                    </a:lnTo>
                    <a:lnTo>
                      <a:pt x="34" y="32"/>
                    </a:lnTo>
                    <a:lnTo>
                      <a:pt x="32" y="29"/>
                    </a:lnTo>
                    <a:lnTo>
                      <a:pt x="9"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28736" name="Rectangle 112"/>
            <p:cNvSpPr/>
            <p:nvPr/>
          </p:nvSpPr>
          <p:spPr>
            <a:xfrm>
              <a:off x="1056" y="3056"/>
              <a:ext cx="736" cy="220"/>
            </a:xfrm>
            <a:prstGeom prst="rect">
              <a:avLst/>
            </a:prstGeom>
            <a:noFill/>
            <a:ln w="9525">
              <a:noFill/>
            </a:ln>
          </p:spPr>
          <p:txBody>
            <a:bodyPr/>
            <a:lstStyle/>
            <a:p>
              <a:endParaRPr lang="zh-CN" altLang="en-US" dirty="0">
                <a:latin typeface="Arial" panose="020B0604020202020204" pitchFamily="34" charset="0"/>
              </a:endParaRPr>
            </a:p>
          </p:txBody>
        </p:sp>
        <p:sp>
          <p:nvSpPr>
            <p:cNvPr id="28737" name="Rectangle 113"/>
            <p:cNvSpPr/>
            <p:nvPr/>
          </p:nvSpPr>
          <p:spPr>
            <a:xfrm>
              <a:off x="1377" y="3117"/>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A</a:t>
              </a:r>
              <a:endParaRPr lang="en-US" altLang="zh-CN" i="1" dirty="0">
                <a:latin typeface="Arial" panose="020B0604020202020204" pitchFamily="34" charset="0"/>
              </a:endParaRPr>
            </a:p>
          </p:txBody>
        </p:sp>
        <p:sp>
          <p:nvSpPr>
            <p:cNvPr id="28738" name="Rectangle 114"/>
            <p:cNvSpPr/>
            <p:nvPr/>
          </p:nvSpPr>
          <p:spPr>
            <a:xfrm>
              <a:off x="1469" y="3117"/>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39" name="Rectangle 115"/>
            <p:cNvSpPr/>
            <p:nvPr/>
          </p:nvSpPr>
          <p:spPr>
            <a:xfrm>
              <a:off x="616" y="3054"/>
              <a:ext cx="325" cy="220"/>
            </a:xfrm>
            <a:prstGeom prst="rect">
              <a:avLst/>
            </a:prstGeom>
            <a:noFill/>
            <a:ln w="9525">
              <a:noFill/>
            </a:ln>
          </p:spPr>
          <p:txBody>
            <a:bodyPr/>
            <a:lstStyle/>
            <a:p>
              <a:endParaRPr lang="zh-CN" altLang="en-US" dirty="0">
                <a:latin typeface="Arial" panose="020B0604020202020204" pitchFamily="34" charset="0"/>
              </a:endParaRPr>
            </a:p>
          </p:txBody>
        </p:sp>
        <p:sp>
          <p:nvSpPr>
            <p:cNvPr id="28740" name="Rectangle 116"/>
            <p:cNvSpPr/>
            <p:nvPr/>
          </p:nvSpPr>
          <p:spPr>
            <a:xfrm>
              <a:off x="730" y="3115"/>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A</a:t>
              </a:r>
              <a:endParaRPr lang="en-US" altLang="zh-CN" i="1" dirty="0">
                <a:latin typeface="Arial" panose="020B0604020202020204" pitchFamily="34" charset="0"/>
              </a:endParaRPr>
            </a:p>
          </p:txBody>
        </p:sp>
        <p:sp>
          <p:nvSpPr>
            <p:cNvPr id="28741" name="Rectangle 117"/>
            <p:cNvSpPr/>
            <p:nvPr/>
          </p:nvSpPr>
          <p:spPr>
            <a:xfrm>
              <a:off x="822" y="3115"/>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42" name="Rectangle 118"/>
            <p:cNvSpPr/>
            <p:nvPr/>
          </p:nvSpPr>
          <p:spPr>
            <a:xfrm>
              <a:off x="168" y="3054"/>
              <a:ext cx="326" cy="220"/>
            </a:xfrm>
            <a:prstGeom prst="rect">
              <a:avLst/>
            </a:prstGeom>
            <a:noFill/>
            <a:ln w="9525">
              <a:noFill/>
            </a:ln>
          </p:spPr>
          <p:txBody>
            <a:bodyPr/>
            <a:lstStyle/>
            <a:p>
              <a:endParaRPr lang="zh-CN" altLang="en-US" dirty="0">
                <a:latin typeface="Arial" panose="020B0604020202020204" pitchFamily="34" charset="0"/>
              </a:endParaRPr>
            </a:p>
          </p:txBody>
        </p:sp>
        <p:sp>
          <p:nvSpPr>
            <p:cNvPr id="28743" name="Rectangle 119"/>
            <p:cNvSpPr/>
            <p:nvPr/>
          </p:nvSpPr>
          <p:spPr>
            <a:xfrm>
              <a:off x="282" y="3115"/>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A</a:t>
              </a:r>
              <a:endParaRPr lang="en-US" altLang="zh-CN" i="1" dirty="0">
                <a:latin typeface="Arial" panose="020B0604020202020204" pitchFamily="34" charset="0"/>
              </a:endParaRPr>
            </a:p>
          </p:txBody>
        </p:sp>
        <p:sp>
          <p:nvSpPr>
            <p:cNvPr id="28744" name="Rectangle 120"/>
            <p:cNvSpPr/>
            <p:nvPr/>
          </p:nvSpPr>
          <p:spPr>
            <a:xfrm>
              <a:off x="374" y="3115"/>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45" name="Rectangle 121"/>
            <p:cNvSpPr/>
            <p:nvPr/>
          </p:nvSpPr>
          <p:spPr>
            <a:xfrm>
              <a:off x="1775" y="3054"/>
              <a:ext cx="326" cy="220"/>
            </a:xfrm>
            <a:prstGeom prst="rect">
              <a:avLst/>
            </a:prstGeom>
            <a:noFill/>
            <a:ln w="9525">
              <a:noFill/>
            </a:ln>
          </p:spPr>
          <p:txBody>
            <a:bodyPr/>
            <a:lstStyle/>
            <a:p>
              <a:endParaRPr lang="zh-CN" altLang="en-US" dirty="0">
                <a:latin typeface="Arial" panose="020B0604020202020204" pitchFamily="34" charset="0"/>
              </a:endParaRPr>
            </a:p>
          </p:txBody>
        </p:sp>
        <p:sp>
          <p:nvSpPr>
            <p:cNvPr id="28746" name="Rectangle 122"/>
            <p:cNvSpPr/>
            <p:nvPr/>
          </p:nvSpPr>
          <p:spPr>
            <a:xfrm>
              <a:off x="1889" y="3115"/>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A</a:t>
              </a:r>
              <a:endParaRPr lang="en-US" altLang="zh-CN" i="1" dirty="0">
                <a:latin typeface="Arial" panose="020B0604020202020204" pitchFamily="34" charset="0"/>
              </a:endParaRPr>
            </a:p>
          </p:txBody>
        </p:sp>
        <p:sp>
          <p:nvSpPr>
            <p:cNvPr id="28747" name="Rectangle 123"/>
            <p:cNvSpPr/>
            <p:nvPr/>
          </p:nvSpPr>
          <p:spPr>
            <a:xfrm>
              <a:off x="1981" y="3115"/>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48" name="Rectangle 124"/>
            <p:cNvSpPr/>
            <p:nvPr/>
          </p:nvSpPr>
          <p:spPr>
            <a:xfrm>
              <a:off x="1245" y="1022"/>
              <a:ext cx="316" cy="220"/>
            </a:xfrm>
            <a:prstGeom prst="rect">
              <a:avLst/>
            </a:prstGeom>
            <a:noFill/>
            <a:ln w="9525">
              <a:noFill/>
            </a:ln>
          </p:spPr>
          <p:txBody>
            <a:bodyPr/>
            <a:lstStyle/>
            <a:p>
              <a:endParaRPr lang="zh-CN" altLang="en-US" dirty="0">
                <a:latin typeface="Arial" panose="020B0604020202020204" pitchFamily="34" charset="0"/>
              </a:endParaRPr>
            </a:p>
          </p:txBody>
        </p:sp>
        <p:sp>
          <p:nvSpPr>
            <p:cNvPr id="28749" name="Rectangle 125"/>
            <p:cNvSpPr/>
            <p:nvPr/>
          </p:nvSpPr>
          <p:spPr>
            <a:xfrm>
              <a:off x="1357" y="1083"/>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B</a:t>
              </a:r>
              <a:endParaRPr lang="en-US" altLang="zh-CN" i="1" dirty="0">
                <a:latin typeface="Arial" panose="020B0604020202020204" pitchFamily="34" charset="0"/>
              </a:endParaRPr>
            </a:p>
          </p:txBody>
        </p:sp>
        <p:sp>
          <p:nvSpPr>
            <p:cNvPr id="28750" name="Rectangle 126"/>
            <p:cNvSpPr/>
            <p:nvPr/>
          </p:nvSpPr>
          <p:spPr>
            <a:xfrm>
              <a:off x="1447" y="108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51" name="Rectangle 127"/>
            <p:cNvSpPr/>
            <p:nvPr/>
          </p:nvSpPr>
          <p:spPr>
            <a:xfrm>
              <a:off x="2591" y="1521"/>
              <a:ext cx="353" cy="220"/>
            </a:xfrm>
            <a:prstGeom prst="rect">
              <a:avLst/>
            </a:prstGeom>
            <a:noFill/>
            <a:ln w="9525">
              <a:noFill/>
            </a:ln>
          </p:spPr>
          <p:txBody>
            <a:bodyPr/>
            <a:lstStyle/>
            <a:p>
              <a:endParaRPr lang="zh-CN" altLang="en-US" dirty="0">
                <a:latin typeface="Arial" panose="020B0604020202020204" pitchFamily="34" charset="0"/>
              </a:endParaRPr>
            </a:p>
          </p:txBody>
        </p:sp>
        <p:sp>
          <p:nvSpPr>
            <p:cNvPr id="28752" name="Rectangle 128"/>
            <p:cNvSpPr/>
            <p:nvPr/>
          </p:nvSpPr>
          <p:spPr>
            <a:xfrm>
              <a:off x="2688" y="158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53" name="Rectangle 129"/>
            <p:cNvSpPr/>
            <p:nvPr/>
          </p:nvSpPr>
          <p:spPr>
            <a:xfrm>
              <a:off x="2753" y="1583"/>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B</a:t>
              </a:r>
              <a:endParaRPr lang="en-US" altLang="zh-CN" i="1" dirty="0">
                <a:latin typeface="Arial" panose="020B0604020202020204" pitchFamily="34" charset="0"/>
              </a:endParaRPr>
            </a:p>
          </p:txBody>
        </p:sp>
        <p:sp>
          <p:nvSpPr>
            <p:cNvPr id="28754" name="Rectangle 130"/>
            <p:cNvSpPr/>
            <p:nvPr/>
          </p:nvSpPr>
          <p:spPr>
            <a:xfrm>
              <a:off x="2842" y="158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55" name="Rectangle 131"/>
            <p:cNvSpPr/>
            <p:nvPr/>
          </p:nvSpPr>
          <p:spPr>
            <a:xfrm>
              <a:off x="616" y="1487"/>
              <a:ext cx="316" cy="220"/>
            </a:xfrm>
            <a:prstGeom prst="rect">
              <a:avLst/>
            </a:prstGeom>
            <a:noFill/>
            <a:ln w="9525">
              <a:noFill/>
            </a:ln>
          </p:spPr>
          <p:txBody>
            <a:bodyPr/>
            <a:lstStyle/>
            <a:p>
              <a:endParaRPr lang="zh-CN" altLang="en-US" dirty="0">
                <a:latin typeface="Arial" panose="020B0604020202020204" pitchFamily="34" charset="0"/>
              </a:endParaRPr>
            </a:p>
          </p:txBody>
        </p:sp>
        <p:sp>
          <p:nvSpPr>
            <p:cNvPr id="28756" name="Rectangle 132"/>
            <p:cNvSpPr/>
            <p:nvPr/>
          </p:nvSpPr>
          <p:spPr>
            <a:xfrm>
              <a:off x="727" y="1548"/>
              <a:ext cx="80"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C</a:t>
              </a:r>
              <a:endParaRPr lang="en-US" altLang="zh-CN" i="1" dirty="0">
                <a:latin typeface="Arial" panose="020B0604020202020204" pitchFamily="34" charset="0"/>
              </a:endParaRPr>
            </a:p>
          </p:txBody>
        </p:sp>
        <p:sp>
          <p:nvSpPr>
            <p:cNvPr id="28757" name="Rectangle 133"/>
            <p:cNvSpPr/>
            <p:nvPr/>
          </p:nvSpPr>
          <p:spPr>
            <a:xfrm>
              <a:off x="815" y="1548"/>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58" name="Rectangle 134"/>
            <p:cNvSpPr/>
            <p:nvPr/>
          </p:nvSpPr>
          <p:spPr>
            <a:xfrm>
              <a:off x="3208" y="1022"/>
              <a:ext cx="316" cy="220"/>
            </a:xfrm>
            <a:prstGeom prst="rect">
              <a:avLst/>
            </a:prstGeom>
            <a:noFill/>
            <a:ln w="9525">
              <a:noFill/>
            </a:ln>
          </p:spPr>
          <p:txBody>
            <a:bodyPr/>
            <a:lstStyle/>
            <a:p>
              <a:endParaRPr lang="zh-CN" altLang="en-US" dirty="0">
                <a:latin typeface="Arial" panose="020B0604020202020204" pitchFamily="34" charset="0"/>
              </a:endParaRPr>
            </a:p>
          </p:txBody>
        </p:sp>
        <p:sp>
          <p:nvSpPr>
            <p:cNvPr id="28759" name="Rectangle 135"/>
            <p:cNvSpPr/>
            <p:nvPr/>
          </p:nvSpPr>
          <p:spPr>
            <a:xfrm>
              <a:off x="3320" y="1083"/>
              <a:ext cx="80"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C</a:t>
              </a:r>
              <a:endParaRPr lang="en-US" altLang="zh-CN" i="1" dirty="0">
                <a:latin typeface="Arial" panose="020B0604020202020204" pitchFamily="34" charset="0"/>
              </a:endParaRPr>
            </a:p>
          </p:txBody>
        </p:sp>
        <p:sp>
          <p:nvSpPr>
            <p:cNvPr id="28760" name="Rectangle 136"/>
            <p:cNvSpPr/>
            <p:nvPr/>
          </p:nvSpPr>
          <p:spPr>
            <a:xfrm>
              <a:off x="3407" y="108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61" name="Rectangle 137"/>
            <p:cNvSpPr/>
            <p:nvPr/>
          </p:nvSpPr>
          <p:spPr>
            <a:xfrm>
              <a:off x="1282" y="1871"/>
              <a:ext cx="316" cy="222"/>
            </a:xfrm>
            <a:prstGeom prst="rect">
              <a:avLst/>
            </a:prstGeom>
            <a:noFill/>
            <a:ln w="9525">
              <a:noFill/>
            </a:ln>
          </p:spPr>
          <p:txBody>
            <a:bodyPr/>
            <a:lstStyle/>
            <a:p>
              <a:endParaRPr lang="zh-CN" altLang="en-US" dirty="0">
                <a:latin typeface="Arial" panose="020B0604020202020204" pitchFamily="34" charset="0"/>
              </a:endParaRPr>
            </a:p>
          </p:txBody>
        </p:sp>
        <p:sp>
          <p:nvSpPr>
            <p:cNvPr id="28762" name="Rectangle 138"/>
            <p:cNvSpPr/>
            <p:nvPr/>
          </p:nvSpPr>
          <p:spPr>
            <a:xfrm>
              <a:off x="1394" y="1932"/>
              <a:ext cx="80"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C</a:t>
              </a:r>
              <a:endParaRPr lang="en-US" altLang="zh-CN" i="1" dirty="0">
                <a:latin typeface="Arial" panose="020B0604020202020204" pitchFamily="34" charset="0"/>
              </a:endParaRPr>
            </a:p>
          </p:txBody>
        </p:sp>
        <p:sp>
          <p:nvSpPr>
            <p:cNvPr id="28763" name="Rectangle 139"/>
            <p:cNvSpPr/>
            <p:nvPr/>
          </p:nvSpPr>
          <p:spPr>
            <a:xfrm>
              <a:off x="1481" y="1932"/>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64" name="Rectangle 140"/>
            <p:cNvSpPr/>
            <p:nvPr/>
          </p:nvSpPr>
          <p:spPr>
            <a:xfrm>
              <a:off x="1810" y="2422"/>
              <a:ext cx="316" cy="223"/>
            </a:xfrm>
            <a:prstGeom prst="rect">
              <a:avLst/>
            </a:prstGeom>
            <a:noFill/>
            <a:ln w="9525">
              <a:noFill/>
            </a:ln>
          </p:spPr>
          <p:txBody>
            <a:bodyPr/>
            <a:lstStyle/>
            <a:p>
              <a:endParaRPr lang="zh-CN" altLang="en-US" dirty="0">
                <a:latin typeface="Arial" panose="020B0604020202020204" pitchFamily="34" charset="0"/>
              </a:endParaRPr>
            </a:p>
          </p:txBody>
        </p:sp>
        <p:sp>
          <p:nvSpPr>
            <p:cNvPr id="28765" name="Rectangle 141"/>
            <p:cNvSpPr/>
            <p:nvPr/>
          </p:nvSpPr>
          <p:spPr>
            <a:xfrm>
              <a:off x="1922" y="2484"/>
              <a:ext cx="80"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C</a:t>
              </a:r>
              <a:endParaRPr lang="en-US" altLang="zh-CN" i="1" dirty="0">
                <a:latin typeface="Arial" panose="020B0604020202020204" pitchFamily="34" charset="0"/>
              </a:endParaRPr>
            </a:p>
          </p:txBody>
        </p:sp>
        <p:sp>
          <p:nvSpPr>
            <p:cNvPr id="28766" name="Rectangle 142"/>
            <p:cNvSpPr/>
            <p:nvPr/>
          </p:nvSpPr>
          <p:spPr>
            <a:xfrm>
              <a:off x="2009" y="2484"/>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67" name="Rectangle 143"/>
            <p:cNvSpPr/>
            <p:nvPr/>
          </p:nvSpPr>
          <p:spPr>
            <a:xfrm>
              <a:off x="693" y="2422"/>
              <a:ext cx="326" cy="223"/>
            </a:xfrm>
            <a:prstGeom prst="rect">
              <a:avLst/>
            </a:prstGeom>
            <a:noFill/>
            <a:ln w="9525">
              <a:noFill/>
            </a:ln>
          </p:spPr>
          <p:txBody>
            <a:bodyPr/>
            <a:lstStyle/>
            <a:p>
              <a:endParaRPr lang="zh-CN" altLang="en-US" dirty="0">
                <a:latin typeface="Arial" panose="020B0604020202020204" pitchFamily="34" charset="0"/>
              </a:endParaRPr>
            </a:p>
          </p:txBody>
        </p:sp>
        <p:sp>
          <p:nvSpPr>
            <p:cNvPr id="28768" name="Rectangle 144"/>
            <p:cNvSpPr/>
            <p:nvPr/>
          </p:nvSpPr>
          <p:spPr>
            <a:xfrm>
              <a:off x="807" y="2484"/>
              <a:ext cx="87"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D</a:t>
              </a:r>
              <a:endParaRPr lang="en-US" altLang="zh-CN" i="1" dirty="0">
                <a:latin typeface="Arial" panose="020B0604020202020204" pitchFamily="34" charset="0"/>
              </a:endParaRPr>
            </a:p>
          </p:txBody>
        </p:sp>
        <p:sp>
          <p:nvSpPr>
            <p:cNvPr id="28769" name="Rectangle 145"/>
            <p:cNvSpPr/>
            <p:nvPr/>
          </p:nvSpPr>
          <p:spPr>
            <a:xfrm>
              <a:off x="902" y="2484"/>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70" name="Rectangle 146"/>
            <p:cNvSpPr/>
            <p:nvPr/>
          </p:nvSpPr>
          <p:spPr>
            <a:xfrm>
              <a:off x="235" y="1871"/>
              <a:ext cx="323" cy="222"/>
            </a:xfrm>
            <a:prstGeom prst="rect">
              <a:avLst/>
            </a:prstGeom>
            <a:noFill/>
            <a:ln w="9525">
              <a:noFill/>
            </a:ln>
          </p:spPr>
          <p:txBody>
            <a:bodyPr/>
            <a:lstStyle/>
            <a:p>
              <a:endParaRPr lang="zh-CN" altLang="en-US" dirty="0">
                <a:latin typeface="Arial" panose="020B0604020202020204" pitchFamily="34" charset="0"/>
              </a:endParaRPr>
            </a:p>
          </p:txBody>
        </p:sp>
        <p:sp>
          <p:nvSpPr>
            <p:cNvPr id="28771" name="Rectangle 147"/>
            <p:cNvSpPr/>
            <p:nvPr/>
          </p:nvSpPr>
          <p:spPr>
            <a:xfrm>
              <a:off x="349" y="1932"/>
              <a:ext cx="87"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D</a:t>
              </a:r>
              <a:endParaRPr lang="en-US" altLang="zh-CN" i="1" dirty="0">
                <a:latin typeface="Arial" panose="020B0604020202020204" pitchFamily="34" charset="0"/>
              </a:endParaRPr>
            </a:p>
          </p:txBody>
        </p:sp>
        <p:sp>
          <p:nvSpPr>
            <p:cNvPr id="28772" name="Rectangle 148"/>
            <p:cNvSpPr/>
            <p:nvPr/>
          </p:nvSpPr>
          <p:spPr>
            <a:xfrm>
              <a:off x="444" y="1932"/>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73" name="Rectangle 149"/>
            <p:cNvSpPr/>
            <p:nvPr/>
          </p:nvSpPr>
          <p:spPr>
            <a:xfrm>
              <a:off x="3248" y="1521"/>
              <a:ext cx="323" cy="220"/>
            </a:xfrm>
            <a:prstGeom prst="rect">
              <a:avLst/>
            </a:prstGeom>
            <a:noFill/>
            <a:ln w="9525">
              <a:noFill/>
            </a:ln>
          </p:spPr>
          <p:txBody>
            <a:bodyPr/>
            <a:lstStyle/>
            <a:p>
              <a:endParaRPr lang="zh-CN" altLang="en-US" dirty="0">
                <a:latin typeface="Arial" panose="020B0604020202020204" pitchFamily="34" charset="0"/>
              </a:endParaRPr>
            </a:p>
          </p:txBody>
        </p:sp>
        <p:sp>
          <p:nvSpPr>
            <p:cNvPr id="28774" name="Rectangle 150"/>
            <p:cNvSpPr/>
            <p:nvPr/>
          </p:nvSpPr>
          <p:spPr>
            <a:xfrm>
              <a:off x="3362" y="1583"/>
              <a:ext cx="87"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D</a:t>
              </a:r>
              <a:endParaRPr lang="en-US" altLang="zh-CN" i="1" dirty="0">
                <a:latin typeface="Arial" panose="020B0604020202020204" pitchFamily="34" charset="0"/>
              </a:endParaRPr>
            </a:p>
          </p:txBody>
        </p:sp>
        <p:sp>
          <p:nvSpPr>
            <p:cNvPr id="28775" name="Rectangle 151"/>
            <p:cNvSpPr/>
            <p:nvPr/>
          </p:nvSpPr>
          <p:spPr>
            <a:xfrm>
              <a:off x="3457" y="158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76" name="Oval 152"/>
            <p:cNvSpPr/>
            <p:nvPr/>
          </p:nvSpPr>
          <p:spPr>
            <a:xfrm>
              <a:off x="4504" y="1108"/>
              <a:ext cx="135" cy="5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28777" name="Group 158"/>
            <p:cNvGrpSpPr/>
            <p:nvPr/>
          </p:nvGrpSpPr>
          <p:grpSpPr>
            <a:xfrm>
              <a:off x="4377" y="1153"/>
              <a:ext cx="197" cy="246"/>
              <a:chOff x="4377" y="1153"/>
              <a:chExt cx="197" cy="246"/>
            </a:xfrm>
          </p:grpSpPr>
          <p:sp>
            <p:nvSpPr>
              <p:cNvPr id="28959" name="Freeform 153"/>
              <p:cNvSpPr/>
              <p:nvPr/>
            </p:nvSpPr>
            <p:spPr>
              <a:xfrm>
                <a:off x="4542" y="1153"/>
                <a:ext cx="32" cy="39"/>
              </a:xfrm>
              <a:custGeom>
                <a:avLst/>
                <a:gdLst>
                  <a:gd name="txL" fmla="*/ 0 w 32"/>
                  <a:gd name="txT" fmla="*/ 0 h 39"/>
                  <a:gd name="txR" fmla="*/ 32 w 32"/>
                  <a:gd name="txB" fmla="*/ 39 h 39"/>
                </a:gdLst>
                <a:ahLst/>
                <a:cxnLst>
                  <a:cxn ang="0">
                    <a:pos x="32" y="10"/>
                  </a:cxn>
                  <a:cxn ang="0">
                    <a:pos x="32" y="5"/>
                  </a:cxn>
                  <a:cxn ang="0">
                    <a:pos x="32" y="5"/>
                  </a:cxn>
                  <a:cxn ang="0">
                    <a:pos x="30" y="3"/>
                  </a:cxn>
                  <a:cxn ang="0">
                    <a:pos x="27" y="0"/>
                  </a:cxn>
                  <a:cxn ang="0">
                    <a:pos x="27" y="0"/>
                  </a:cxn>
                  <a:cxn ang="0">
                    <a:pos x="25" y="3"/>
                  </a:cxn>
                  <a:cxn ang="0">
                    <a:pos x="0" y="30"/>
                  </a:cxn>
                  <a:cxn ang="0">
                    <a:pos x="0" y="32"/>
                  </a:cxn>
                  <a:cxn ang="0">
                    <a:pos x="0" y="35"/>
                  </a:cxn>
                  <a:cxn ang="0">
                    <a:pos x="0" y="37"/>
                  </a:cxn>
                  <a:cxn ang="0">
                    <a:pos x="2" y="39"/>
                  </a:cxn>
                  <a:cxn ang="0">
                    <a:pos x="5" y="39"/>
                  </a:cxn>
                  <a:cxn ang="0">
                    <a:pos x="7" y="37"/>
                  </a:cxn>
                  <a:cxn ang="0">
                    <a:pos x="32" y="10"/>
                  </a:cxn>
                </a:cxnLst>
                <a:rect l="txL" t="txT" r="txR" b="txB"/>
                <a:pathLst>
                  <a:path w="32" h="39">
                    <a:moveTo>
                      <a:pt x="32" y="10"/>
                    </a:moveTo>
                    <a:lnTo>
                      <a:pt x="32" y="5"/>
                    </a:lnTo>
                    <a:lnTo>
                      <a:pt x="32" y="5"/>
                    </a:lnTo>
                    <a:lnTo>
                      <a:pt x="30" y="3"/>
                    </a:lnTo>
                    <a:lnTo>
                      <a:pt x="27" y="0"/>
                    </a:lnTo>
                    <a:lnTo>
                      <a:pt x="27" y="0"/>
                    </a:lnTo>
                    <a:lnTo>
                      <a:pt x="25" y="3"/>
                    </a:lnTo>
                    <a:lnTo>
                      <a:pt x="0" y="30"/>
                    </a:lnTo>
                    <a:lnTo>
                      <a:pt x="0" y="32"/>
                    </a:lnTo>
                    <a:lnTo>
                      <a:pt x="0" y="35"/>
                    </a:lnTo>
                    <a:lnTo>
                      <a:pt x="0" y="37"/>
                    </a:lnTo>
                    <a:lnTo>
                      <a:pt x="2" y="39"/>
                    </a:lnTo>
                    <a:lnTo>
                      <a:pt x="5" y="39"/>
                    </a:lnTo>
                    <a:lnTo>
                      <a:pt x="7" y="37"/>
                    </a:lnTo>
                    <a:lnTo>
                      <a:pt x="32" y="1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60" name="Freeform 154"/>
              <p:cNvSpPr/>
              <p:nvPr/>
            </p:nvSpPr>
            <p:spPr>
              <a:xfrm>
                <a:off x="4499" y="1206"/>
                <a:ext cx="35" cy="38"/>
              </a:xfrm>
              <a:custGeom>
                <a:avLst/>
                <a:gdLst>
                  <a:gd name="txL" fmla="*/ 0 w 35"/>
                  <a:gd name="txT" fmla="*/ 0 h 38"/>
                  <a:gd name="txR" fmla="*/ 35 w 35"/>
                  <a:gd name="txB" fmla="*/ 38 h 38"/>
                </a:gdLst>
                <a:ahLst/>
                <a:cxnLst>
                  <a:cxn ang="0">
                    <a:pos x="33" y="7"/>
                  </a:cxn>
                  <a:cxn ang="0">
                    <a:pos x="35" y="4"/>
                  </a:cxn>
                  <a:cxn ang="0">
                    <a:pos x="35" y="2"/>
                  </a:cxn>
                  <a:cxn ang="0">
                    <a:pos x="33" y="0"/>
                  </a:cxn>
                  <a:cxn ang="0">
                    <a:pos x="30" y="0"/>
                  </a:cxn>
                  <a:cxn ang="0">
                    <a:pos x="28" y="0"/>
                  </a:cxn>
                  <a:cxn ang="0">
                    <a:pos x="25" y="0"/>
                  </a:cxn>
                  <a:cxn ang="0">
                    <a:pos x="3" y="29"/>
                  </a:cxn>
                  <a:cxn ang="0">
                    <a:pos x="0" y="31"/>
                  </a:cxn>
                  <a:cxn ang="0">
                    <a:pos x="0" y="34"/>
                  </a:cxn>
                  <a:cxn ang="0">
                    <a:pos x="3" y="36"/>
                  </a:cxn>
                  <a:cxn ang="0">
                    <a:pos x="5" y="38"/>
                  </a:cxn>
                  <a:cxn ang="0">
                    <a:pos x="8" y="38"/>
                  </a:cxn>
                  <a:cxn ang="0">
                    <a:pos x="10" y="36"/>
                  </a:cxn>
                  <a:cxn ang="0">
                    <a:pos x="33" y="7"/>
                  </a:cxn>
                </a:cxnLst>
                <a:rect l="txL" t="txT" r="txR" b="txB"/>
                <a:pathLst>
                  <a:path w="35" h="38">
                    <a:moveTo>
                      <a:pt x="33" y="7"/>
                    </a:moveTo>
                    <a:lnTo>
                      <a:pt x="35" y="4"/>
                    </a:lnTo>
                    <a:lnTo>
                      <a:pt x="35" y="2"/>
                    </a:lnTo>
                    <a:lnTo>
                      <a:pt x="33" y="0"/>
                    </a:lnTo>
                    <a:lnTo>
                      <a:pt x="30" y="0"/>
                    </a:lnTo>
                    <a:lnTo>
                      <a:pt x="28" y="0"/>
                    </a:lnTo>
                    <a:lnTo>
                      <a:pt x="25" y="0"/>
                    </a:lnTo>
                    <a:lnTo>
                      <a:pt x="3" y="29"/>
                    </a:lnTo>
                    <a:lnTo>
                      <a:pt x="0" y="31"/>
                    </a:lnTo>
                    <a:lnTo>
                      <a:pt x="0" y="34"/>
                    </a:lnTo>
                    <a:lnTo>
                      <a:pt x="3" y="36"/>
                    </a:lnTo>
                    <a:lnTo>
                      <a:pt x="5" y="38"/>
                    </a:lnTo>
                    <a:lnTo>
                      <a:pt x="8" y="38"/>
                    </a:lnTo>
                    <a:lnTo>
                      <a:pt x="10" y="36"/>
                    </a:lnTo>
                    <a:lnTo>
                      <a:pt x="33" y="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61" name="Freeform 155"/>
              <p:cNvSpPr/>
              <p:nvPr/>
            </p:nvSpPr>
            <p:spPr>
              <a:xfrm>
                <a:off x="4460" y="1256"/>
                <a:ext cx="32" cy="38"/>
              </a:xfrm>
              <a:custGeom>
                <a:avLst/>
                <a:gdLst>
                  <a:gd name="txL" fmla="*/ 0 w 32"/>
                  <a:gd name="txT" fmla="*/ 0 h 38"/>
                  <a:gd name="txR" fmla="*/ 32 w 32"/>
                  <a:gd name="txB" fmla="*/ 38 h 38"/>
                </a:gdLst>
                <a:ahLst/>
                <a:cxnLst>
                  <a:cxn ang="0">
                    <a:pos x="32" y="9"/>
                  </a:cxn>
                  <a:cxn ang="0">
                    <a:pos x="32" y="6"/>
                  </a:cxn>
                  <a:cxn ang="0">
                    <a:pos x="32" y="4"/>
                  </a:cxn>
                  <a:cxn ang="0">
                    <a:pos x="32" y="2"/>
                  </a:cxn>
                  <a:cxn ang="0">
                    <a:pos x="29" y="0"/>
                  </a:cxn>
                  <a:cxn ang="0">
                    <a:pos x="27" y="0"/>
                  </a:cxn>
                  <a:cxn ang="0">
                    <a:pos x="24" y="2"/>
                  </a:cxn>
                  <a:cxn ang="0">
                    <a:pos x="2" y="31"/>
                  </a:cxn>
                  <a:cxn ang="0">
                    <a:pos x="0" y="34"/>
                  </a:cxn>
                  <a:cxn ang="0">
                    <a:pos x="0" y="36"/>
                  </a:cxn>
                  <a:cxn ang="0">
                    <a:pos x="2" y="38"/>
                  </a:cxn>
                  <a:cxn ang="0">
                    <a:pos x="5" y="38"/>
                  </a:cxn>
                  <a:cxn ang="0">
                    <a:pos x="7" y="38"/>
                  </a:cxn>
                  <a:cxn ang="0">
                    <a:pos x="9" y="38"/>
                  </a:cxn>
                  <a:cxn ang="0">
                    <a:pos x="32" y="9"/>
                  </a:cxn>
                </a:cxnLst>
                <a:rect l="txL" t="txT" r="txR" b="txB"/>
                <a:pathLst>
                  <a:path w="32" h="38">
                    <a:moveTo>
                      <a:pt x="32" y="9"/>
                    </a:moveTo>
                    <a:lnTo>
                      <a:pt x="32" y="6"/>
                    </a:lnTo>
                    <a:lnTo>
                      <a:pt x="32" y="4"/>
                    </a:lnTo>
                    <a:lnTo>
                      <a:pt x="32" y="2"/>
                    </a:lnTo>
                    <a:lnTo>
                      <a:pt x="29" y="0"/>
                    </a:lnTo>
                    <a:lnTo>
                      <a:pt x="27" y="0"/>
                    </a:lnTo>
                    <a:lnTo>
                      <a:pt x="24" y="2"/>
                    </a:lnTo>
                    <a:lnTo>
                      <a:pt x="2" y="31"/>
                    </a:lnTo>
                    <a:lnTo>
                      <a:pt x="0" y="34"/>
                    </a:lnTo>
                    <a:lnTo>
                      <a:pt x="0" y="36"/>
                    </a:lnTo>
                    <a:lnTo>
                      <a:pt x="2" y="38"/>
                    </a:lnTo>
                    <a:lnTo>
                      <a:pt x="5" y="38"/>
                    </a:lnTo>
                    <a:lnTo>
                      <a:pt x="7" y="38"/>
                    </a:lnTo>
                    <a:lnTo>
                      <a:pt x="9" y="38"/>
                    </a:lnTo>
                    <a:lnTo>
                      <a:pt x="32" y="9"/>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62" name="Freeform 156"/>
              <p:cNvSpPr/>
              <p:nvPr/>
            </p:nvSpPr>
            <p:spPr>
              <a:xfrm>
                <a:off x="4420" y="1308"/>
                <a:ext cx="32" cy="38"/>
              </a:xfrm>
              <a:custGeom>
                <a:avLst/>
                <a:gdLst>
                  <a:gd name="txL" fmla="*/ 0 w 32"/>
                  <a:gd name="txT" fmla="*/ 0 h 38"/>
                  <a:gd name="txR" fmla="*/ 32 w 32"/>
                  <a:gd name="txB" fmla="*/ 38 h 38"/>
                </a:gdLst>
                <a:ahLst/>
                <a:cxnLst>
                  <a:cxn ang="0">
                    <a:pos x="32" y="9"/>
                  </a:cxn>
                  <a:cxn ang="0">
                    <a:pos x="32" y="7"/>
                  </a:cxn>
                  <a:cxn ang="0">
                    <a:pos x="32" y="4"/>
                  </a:cxn>
                  <a:cxn ang="0">
                    <a:pos x="32" y="2"/>
                  </a:cxn>
                  <a:cxn ang="0">
                    <a:pos x="30" y="0"/>
                  </a:cxn>
                  <a:cxn ang="0">
                    <a:pos x="27" y="0"/>
                  </a:cxn>
                  <a:cxn ang="0">
                    <a:pos x="25" y="2"/>
                  </a:cxn>
                  <a:cxn ang="0">
                    <a:pos x="0" y="32"/>
                  </a:cxn>
                  <a:cxn ang="0">
                    <a:pos x="0" y="34"/>
                  </a:cxn>
                  <a:cxn ang="0">
                    <a:pos x="0" y="36"/>
                  </a:cxn>
                  <a:cxn ang="0">
                    <a:pos x="0" y="38"/>
                  </a:cxn>
                  <a:cxn ang="0">
                    <a:pos x="2" y="38"/>
                  </a:cxn>
                  <a:cxn ang="0">
                    <a:pos x="5" y="38"/>
                  </a:cxn>
                  <a:cxn ang="0">
                    <a:pos x="7" y="38"/>
                  </a:cxn>
                  <a:cxn ang="0">
                    <a:pos x="32" y="9"/>
                  </a:cxn>
                </a:cxnLst>
                <a:rect l="txL" t="txT" r="txR" b="txB"/>
                <a:pathLst>
                  <a:path w="32" h="38">
                    <a:moveTo>
                      <a:pt x="32" y="9"/>
                    </a:moveTo>
                    <a:lnTo>
                      <a:pt x="32" y="7"/>
                    </a:lnTo>
                    <a:lnTo>
                      <a:pt x="32" y="4"/>
                    </a:lnTo>
                    <a:lnTo>
                      <a:pt x="32" y="2"/>
                    </a:lnTo>
                    <a:lnTo>
                      <a:pt x="30" y="0"/>
                    </a:lnTo>
                    <a:lnTo>
                      <a:pt x="27" y="0"/>
                    </a:lnTo>
                    <a:lnTo>
                      <a:pt x="25" y="2"/>
                    </a:lnTo>
                    <a:lnTo>
                      <a:pt x="0" y="32"/>
                    </a:lnTo>
                    <a:lnTo>
                      <a:pt x="0" y="34"/>
                    </a:lnTo>
                    <a:lnTo>
                      <a:pt x="0" y="36"/>
                    </a:lnTo>
                    <a:lnTo>
                      <a:pt x="0" y="38"/>
                    </a:lnTo>
                    <a:lnTo>
                      <a:pt x="2" y="38"/>
                    </a:lnTo>
                    <a:lnTo>
                      <a:pt x="5" y="38"/>
                    </a:lnTo>
                    <a:lnTo>
                      <a:pt x="7" y="38"/>
                    </a:lnTo>
                    <a:lnTo>
                      <a:pt x="32" y="9"/>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63" name="Freeform 157"/>
              <p:cNvSpPr/>
              <p:nvPr/>
            </p:nvSpPr>
            <p:spPr>
              <a:xfrm>
                <a:off x="4377" y="1360"/>
                <a:ext cx="35" cy="39"/>
              </a:xfrm>
              <a:custGeom>
                <a:avLst/>
                <a:gdLst>
                  <a:gd name="txL" fmla="*/ 0 w 35"/>
                  <a:gd name="txT" fmla="*/ 0 h 39"/>
                  <a:gd name="txR" fmla="*/ 35 w 35"/>
                  <a:gd name="txB" fmla="*/ 39 h 39"/>
                </a:gdLst>
                <a:ahLst/>
                <a:cxnLst>
                  <a:cxn ang="0">
                    <a:pos x="33" y="7"/>
                  </a:cxn>
                  <a:cxn ang="0">
                    <a:pos x="35" y="5"/>
                  </a:cxn>
                  <a:cxn ang="0">
                    <a:pos x="35" y="2"/>
                  </a:cxn>
                  <a:cxn ang="0">
                    <a:pos x="33" y="0"/>
                  </a:cxn>
                  <a:cxn ang="0">
                    <a:pos x="30" y="0"/>
                  </a:cxn>
                  <a:cxn ang="0">
                    <a:pos x="28" y="0"/>
                  </a:cxn>
                  <a:cxn ang="0">
                    <a:pos x="25" y="0"/>
                  </a:cxn>
                  <a:cxn ang="0">
                    <a:pos x="3" y="30"/>
                  </a:cxn>
                  <a:cxn ang="0">
                    <a:pos x="0" y="32"/>
                  </a:cxn>
                  <a:cxn ang="0">
                    <a:pos x="0" y="34"/>
                  </a:cxn>
                  <a:cxn ang="0">
                    <a:pos x="3" y="36"/>
                  </a:cxn>
                  <a:cxn ang="0">
                    <a:pos x="5" y="39"/>
                  </a:cxn>
                  <a:cxn ang="0">
                    <a:pos x="8" y="39"/>
                  </a:cxn>
                  <a:cxn ang="0">
                    <a:pos x="10" y="36"/>
                  </a:cxn>
                  <a:cxn ang="0">
                    <a:pos x="33" y="7"/>
                  </a:cxn>
                </a:cxnLst>
                <a:rect l="txL" t="txT" r="txR" b="txB"/>
                <a:pathLst>
                  <a:path w="35" h="39">
                    <a:moveTo>
                      <a:pt x="33" y="7"/>
                    </a:moveTo>
                    <a:lnTo>
                      <a:pt x="35" y="5"/>
                    </a:lnTo>
                    <a:lnTo>
                      <a:pt x="35" y="2"/>
                    </a:lnTo>
                    <a:lnTo>
                      <a:pt x="33" y="0"/>
                    </a:lnTo>
                    <a:lnTo>
                      <a:pt x="30" y="0"/>
                    </a:lnTo>
                    <a:lnTo>
                      <a:pt x="28" y="0"/>
                    </a:lnTo>
                    <a:lnTo>
                      <a:pt x="25" y="0"/>
                    </a:lnTo>
                    <a:lnTo>
                      <a:pt x="3" y="30"/>
                    </a:lnTo>
                    <a:lnTo>
                      <a:pt x="0" y="32"/>
                    </a:lnTo>
                    <a:lnTo>
                      <a:pt x="0" y="34"/>
                    </a:lnTo>
                    <a:lnTo>
                      <a:pt x="3" y="36"/>
                    </a:lnTo>
                    <a:lnTo>
                      <a:pt x="5" y="39"/>
                    </a:lnTo>
                    <a:lnTo>
                      <a:pt x="8" y="39"/>
                    </a:lnTo>
                    <a:lnTo>
                      <a:pt x="10" y="36"/>
                    </a:lnTo>
                    <a:lnTo>
                      <a:pt x="33" y="7"/>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28778" name="Group 164"/>
            <p:cNvGrpSpPr/>
            <p:nvPr/>
          </p:nvGrpSpPr>
          <p:grpSpPr>
            <a:xfrm>
              <a:off x="4564" y="1153"/>
              <a:ext cx="139" cy="259"/>
              <a:chOff x="4564" y="1153"/>
              <a:chExt cx="139" cy="259"/>
            </a:xfrm>
          </p:grpSpPr>
          <p:sp>
            <p:nvSpPr>
              <p:cNvPr id="28954" name="Freeform 159"/>
              <p:cNvSpPr/>
              <p:nvPr/>
            </p:nvSpPr>
            <p:spPr>
              <a:xfrm>
                <a:off x="4564" y="1153"/>
                <a:ext cx="27" cy="41"/>
              </a:xfrm>
              <a:custGeom>
                <a:avLst/>
                <a:gdLst>
                  <a:gd name="txL" fmla="*/ 0 w 27"/>
                  <a:gd name="txT" fmla="*/ 0 h 41"/>
                  <a:gd name="txR" fmla="*/ 27 w 27"/>
                  <a:gd name="txB" fmla="*/ 41 h 41"/>
                </a:gdLst>
                <a:ahLst/>
                <a:cxnLst>
                  <a:cxn ang="0">
                    <a:pos x="10" y="5"/>
                  </a:cxn>
                  <a:cxn ang="0">
                    <a:pos x="8" y="3"/>
                  </a:cxn>
                  <a:cxn ang="0">
                    <a:pos x="5" y="0"/>
                  </a:cxn>
                  <a:cxn ang="0">
                    <a:pos x="5" y="0"/>
                  </a:cxn>
                  <a:cxn ang="0">
                    <a:pos x="3" y="3"/>
                  </a:cxn>
                  <a:cxn ang="0">
                    <a:pos x="0" y="5"/>
                  </a:cxn>
                  <a:cxn ang="0">
                    <a:pos x="0" y="7"/>
                  </a:cxn>
                  <a:cxn ang="0">
                    <a:pos x="17" y="39"/>
                  </a:cxn>
                  <a:cxn ang="0">
                    <a:pos x="17" y="41"/>
                  </a:cxn>
                  <a:cxn ang="0">
                    <a:pos x="20" y="41"/>
                  </a:cxn>
                  <a:cxn ang="0">
                    <a:pos x="22" y="41"/>
                  </a:cxn>
                  <a:cxn ang="0">
                    <a:pos x="25" y="41"/>
                  </a:cxn>
                  <a:cxn ang="0">
                    <a:pos x="27" y="39"/>
                  </a:cxn>
                  <a:cxn ang="0">
                    <a:pos x="27" y="37"/>
                  </a:cxn>
                  <a:cxn ang="0">
                    <a:pos x="10" y="5"/>
                  </a:cxn>
                </a:cxnLst>
                <a:rect l="txL" t="txT" r="txR" b="txB"/>
                <a:pathLst>
                  <a:path w="27" h="41">
                    <a:moveTo>
                      <a:pt x="10" y="5"/>
                    </a:moveTo>
                    <a:lnTo>
                      <a:pt x="8" y="3"/>
                    </a:lnTo>
                    <a:lnTo>
                      <a:pt x="5" y="0"/>
                    </a:lnTo>
                    <a:lnTo>
                      <a:pt x="5" y="0"/>
                    </a:lnTo>
                    <a:lnTo>
                      <a:pt x="3" y="3"/>
                    </a:lnTo>
                    <a:lnTo>
                      <a:pt x="0" y="5"/>
                    </a:lnTo>
                    <a:lnTo>
                      <a:pt x="0" y="7"/>
                    </a:lnTo>
                    <a:lnTo>
                      <a:pt x="17" y="39"/>
                    </a:lnTo>
                    <a:lnTo>
                      <a:pt x="17" y="41"/>
                    </a:lnTo>
                    <a:lnTo>
                      <a:pt x="20" y="41"/>
                    </a:lnTo>
                    <a:lnTo>
                      <a:pt x="22" y="41"/>
                    </a:lnTo>
                    <a:lnTo>
                      <a:pt x="25" y="41"/>
                    </a:lnTo>
                    <a:lnTo>
                      <a:pt x="27" y="39"/>
                    </a:lnTo>
                    <a:lnTo>
                      <a:pt x="27" y="37"/>
                    </a:lnTo>
                    <a:lnTo>
                      <a:pt x="10" y="5"/>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55" name="Freeform 160"/>
              <p:cNvSpPr/>
              <p:nvPr/>
            </p:nvSpPr>
            <p:spPr>
              <a:xfrm>
                <a:off x="4594" y="1210"/>
                <a:ext cx="27" cy="43"/>
              </a:xfrm>
              <a:custGeom>
                <a:avLst/>
                <a:gdLst>
                  <a:gd name="txL" fmla="*/ 0 w 27"/>
                  <a:gd name="txT" fmla="*/ 0 h 43"/>
                  <a:gd name="txR" fmla="*/ 27 w 27"/>
                  <a:gd name="txB" fmla="*/ 43 h 43"/>
                </a:gdLst>
                <a:ahLst/>
                <a:cxnLst>
                  <a:cxn ang="0">
                    <a:pos x="10" y="5"/>
                  </a:cxn>
                  <a:cxn ang="0">
                    <a:pos x="7" y="3"/>
                  </a:cxn>
                  <a:cxn ang="0">
                    <a:pos x="5" y="0"/>
                  </a:cxn>
                  <a:cxn ang="0">
                    <a:pos x="2" y="0"/>
                  </a:cxn>
                  <a:cxn ang="0">
                    <a:pos x="0" y="3"/>
                  </a:cxn>
                  <a:cxn ang="0">
                    <a:pos x="0" y="5"/>
                  </a:cxn>
                  <a:cxn ang="0">
                    <a:pos x="0" y="7"/>
                  </a:cxn>
                  <a:cxn ang="0">
                    <a:pos x="17" y="39"/>
                  </a:cxn>
                  <a:cxn ang="0">
                    <a:pos x="17" y="41"/>
                  </a:cxn>
                  <a:cxn ang="0">
                    <a:pos x="20" y="43"/>
                  </a:cxn>
                  <a:cxn ang="0">
                    <a:pos x="22" y="43"/>
                  </a:cxn>
                  <a:cxn ang="0">
                    <a:pos x="25" y="41"/>
                  </a:cxn>
                  <a:cxn ang="0">
                    <a:pos x="27" y="39"/>
                  </a:cxn>
                  <a:cxn ang="0">
                    <a:pos x="27" y="37"/>
                  </a:cxn>
                  <a:cxn ang="0">
                    <a:pos x="10" y="5"/>
                  </a:cxn>
                </a:cxnLst>
                <a:rect l="txL" t="txT" r="txR" b="txB"/>
                <a:pathLst>
                  <a:path w="27" h="43">
                    <a:moveTo>
                      <a:pt x="10" y="5"/>
                    </a:moveTo>
                    <a:lnTo>
                      <a:pt x="7" y="3"/>
                    </a:lnTo>
                    <a:lnTo>
                      <a:pt x="5" y="0"/>
                    </a:lnTo>
                    <a:lnTo>
                      <a:pt x="2" y="0"/>
                    </a:lnTo>
                    <a:lnTo>
                      <a:pt x="0" y="3"/>
                    </a:lnTo>
                    <a:lnTo>
                      <a:pt x="0" y="5"/>
                    </a:lnTo>
                    <a:lnTo>
                      <a:pt x="0" y="7"/>
                    </a:lnTo>
                    <a:lnTo>
                      <a:pt x="17" y="39"/>
                    </a:lnTo>
                    <a:lnTo>
                      <a:pt x="17" y="41"/>
                    </a:lnTo>
                    <a:lnTo>
                      <a:pt x="20" y="43"/>
                    </a:lnTo>
                    <a:lnTo>
                      <a:pt x="22" y="43"/>
                    </a:lnTo>
                    <a:lnTo>
                      <a:pt x="25" y="41"/>
                    </a:lnTo>
                    <a:lnTo>
                      <a:pt x="27" y="39"/>
                    </a:lnTo>
                    <a:lnTo>
                      <a:pt x="27" y="37"/>
                    </a:lnTo>
                    <a:lnTo>
                      <a:pt x="10" y="5"/>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56" name="Freeform 161"/>
              <p:cNvSpPr/>
              <p:nvPr/>
            </p:nvSpPr>
            <p:spPr>
              <a:xfrm>
                <a:off x="4624" y="1269"/>
                <a:ext cx="27" cy="41"/>
              </a:xfrm>
              <a:custGeom>
                <a:avLst/>
                <a:gdLst>
                  <a:gd name="txL" fmla="*/ 0 w 27"/>
                  <a:gd name="txT" fmla="*/ 0 h 41"/>
                  <a:gd name="txR" fmla="*/ 27 w 27"/>
                  <a:gd name="txB" fmla="*/ 41 h 41"/>
                </a:gdLst>
                <a:ahLst/>
                <a:cxnLst>
                  <a:cxn ang="0">
                    <a:pos x="10" y="3"/>
                  </a:cxn>
                  <a:cxn ang="0">
                    <a:pos x="7" y="0"/>
                  </a:cxn>
                  <a:cxn ang="0">
                    <a:pos x="5" y="0"/>
                  </a:cxn>
                  <a:cxn ang="0">
                    <a:pos x="2" y="0"/>
                  </a:cxn>
                  <a:cxn ang="0">
                    <a:pos x="0" y="0"/>
                  </a:cxn>
                  <a:cxn ang="0">
                    <a:pos x="0" y="3"/>
                  </a:cxn>
                  <a:cxn ang="0">
                    <a:pos x="0" y="5"/>
                  </a:cxn>
                  <a:cxn ang="0">
                    <a:pos x="17" y="39"/>
                  </a:cxn>
                  <a:cxn ang="0">
                    <a:pos x="17" y="41"/>
                  </a:cxn>
                  <a:cxn ang="0">
                    <a:pos x="20" y="41"/>
                  </a:cxn>
                  <a:cxn ang="0">
                    <a:pos x="22" y="41"/>
                  </a:cxn>
                  <a:cxn ang="0">
                    <a:pos x="25" y="41"/>
                  </a:cxn>
                  <a:cxn ang="0">
                    <a:pos x="27" y="39"/>
                  </a:cxn>
                  <a:cxn ang="0">
                    <a:pos x="27" y="37"/>
                  </a:cxn>
                  <a:cxn ang="0">
                    <a:pos x="10" y="3"/>
                  </a:cxn>
                </a:cxnLst>
                <a:rect l="txL" t="txT" r="txR" b="txB"/>
                <a:pathLst>
                  <a:path w="27" h="41">
                    <a:moveTo>
                      <a:pt x="10" y="3"/>
                    </a:moveTo>
                    <a:lnTo>
                      <a:pt x="7" y="0"/>
                    </a:lnTo>
                    <a:lnTo>
                      <a:pt x="5" y="0"/>
                    </a:lnTo>
                    <a:lnTo>
                      <a:pt x="2" y="0"/>
                    </a:lnTo>
                    <a:lnTo>
                      <a:pt x="0" y="0"/>
                    </a:lnTo>
                    <a:lnTo>
                      <a:pt x="0" y="3"/>
                    </a:lnTo>
                    <a:lnTo>
                      <a:pt x="0" y="5"/>
                    </a:lnTo>
                    <a:lnTo>
                      <a:pt x="17" y="39"/>
                    </a:lnTo>
                    <a:lnTo>
                      <a:pt x="17" y="41"/>
                    </a:lnTo>
                    <a:lnTo>
                      <a:pt x="20" y="41"/>
                    </a:lnTo>
                    <a:lnTo>
                      <a:pt x="22" y="41"/>
                    </a:lnTo>
                    <a:lnTo>
                      <a:pt x="25" y="41"/>
                    </a:lnTo>
                    <a:lnTo>
                      <a:pt x="27" y="39"/>
                    </a:lnTo>
                    <a:lnTo>
                      <a:pt x="27" y="37"/>
                    </a:lnTo>
                    <a:lnTo>
                      <a:pt x="10" y="3"/>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57" name="Freeform 162"/>
              <p:cNvSpPr/>
              <p:nvPr/>
            </p:nvSpPr>
            <p:spPr>
              <a:xfrm>
                <a:off x="4654" y="1326"/>
                <a:ext cx="27" cy="41"/>
              </a:xfrm>
              <a:custGeom>
                <a:avLst/>
                <a:gdLst>
                  <a:gd name="txL" fmla="*/ 0 w 27"/>
                  <a:gd name="txT" fmla="*/ 0 h 41"/>
                  <a:gd name="txR" fmla="*/ 27 w 27"/>
                  <a:gd name="txB" fmla="*/ 41 h 41"/>
                </a:gdLst>
                <a:ahLst/>
                <a:cxnLst>
                  <a:cxn ang="0">
                    <a:pos x="10" y="2"/>
                  </a:cxn>
                  <a:cxn ang="0">
                    <a:pos x="7" y="0"/>
                  </a:cxn>
                  <a:cxn ang="0">
                    <a:pos x="5" y="0"/>
                  </a:cxn>
                  <a:cxn ang="0">
                    <a:pos x="2" y="0"/>
                  </a:cxn>
                  <a:cxn ang="0">
                    <a:pos x="0" y="0"/>
                  </a:cxn>
                  <a:cxn ang="0">
                    <a:pos x="0" y="2"/>
                  </a:cxn>
                  <a:cxn ang="0">
                    <a:pos x="0" y="5"/>
                  </a:cxn>
                  <a:cxn ang="0">
                    <a:pos x="17" y="39"/>
                  </a:cxn>
                  <a:cxn ang="0">
                    <a:pos x="17" y="41"/>
                  </a:cxn>
                  <a:cxn ang="0">
                    <a:pos x="20" y="41"/>
                  </a:cxn>
                  <a:cxn ang="0">
                    <a:pos x="22" y="41"/>
                  </a:cxn>
                  <a:cxn ang="0">
                    <a:pos x="24" y="41"/>
                  </a:cxn>
                  <a:cxn ang="0">
                    <a:pos x="27" y="39"/>
                  </a:cxn>
                  <a:cxn ang="0">
                    <a:pos x="27" y="36"/>
                  </a:cxn>
                  <a:cxn ang="0">
                    <a:pos x="10" y="2"/>
                  </a:cxn>
                </a:cxnLst>
                <a:rect l="txL" t="txT" r="txR" b="txB"/>
                <a:pathLst>
                  <a:path w="27" h="41">
                    <a:moveTo>
                      <a:pt x="10" y="2"/>
                    </a:moveTo>
                    <a:lnTo>
                      <a:pt x="7" y="0"/>
                    </a:lnTo>
                    <a:lnTo>
                      <a:pt x="5" y="0"/>
                    </a:lnTo>
                    <a:lnTo>
                      <a:pt x="2" y="0"/>
                    </a:lnTo>
                    <a:lnTo>
                      <a:pt x="0" y="0"/>
                    </a:lnTo>
                    <a:lnTo>
                      <a:pt x="0" y="2"/>
                    </a:lnTo>
                    <a:lnTo>
                      <a:pt x="0" y="5"/>
                    </a:lnTo>
                    <a:lnTo>
                      <a:pt x="17" y="39"/>
                    </a:lnTo>
                    <a:lnTo>
                      <a:pt x="17" y="41"/>
                    </a:lnTo>
                    <a:lnTo>
                      <a:pt x="20" y="41"/>
                    </a:lnTo>
                    <a:lnTo>
                      <a:pt x="22" y="41"/>
                    </a:lnTo>
                    <a:lnTo>
                      <a:pt x="24" y="41"/>
                    </a:lnTo>
                    <a:lnTo>
                      <a:pt x="27" y="39"/>
                    </a:lnTo>
                    <a:lnTo>
                      <a:pt x="27" y="36"/>
                    </a:lnTo>
                    <a:lnTo>
                      <a:pt x="10"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58" name="Freeform 163"/>
              <p:cNvSpPr/>
              <p:nvPr/>
            </p:nvSpPr>
            <p:spPr>
              <a:xfrm>
                <a:off x="4683" y="1383"/>
                <a:ext cx="20" cy="29"/>
              </a:xfrm>
              <a:custGeom>
                <a:avLst/>
                <a:gdLst>
                  <a:gd name="txL" fmla="*/ 0 w 20"/>
                  <a:gd name="txT" fmla="*/ 0 h 29"/>
                  <a:gd name="txR" fmla="*/ 20 w 20"/>
                  <a:gd name="txB" fmla="*/ 29 h 29"/>
                </a:gdLst>
                <a:ahLst/>
                <a:cxnLst>
                  <a:cxn ang="0">
                    <a:pos x="10" y="4"/>
                  </a:cxn>
                  <a:cxn ang="0">
                    <a:pos x="8" y="2"/>
                  </a:cxn>
                  <a:cxn ang="0">
                    <a:pos x="5" y="0"/>
                  </a:cxn>
                  <a:cxn ang="0">
                    <a:pos x="3" y="0"/>
                  </a:cxn>
                  <a:cxn ang="0">
                    <a:pos x="0" y="2"/>
                  </a:cxn>
                  <a:cxn ang="0">
                    <a:pos x="0" y="4"/>
                  </a:cxn>
                  <a:cxn ang="0">
                    <a:pos x="0" y="7"/>
                  </a:cxn>
                  <a:cxn ang="0">
                    <a:pos x="10" y="27"/>
                  </a:cxn>
                  <a:cxn ang="0">
                    <a:pos x="13" y="27"/>
                  </a:cxn>
                  <a:cxn ang="0">
                    <a:pos x="15" y="29"/>
                  </a:cxn>
                  <a:cxn ang="0">
                    <a:pos x="15" y="29"/>
                  </a:cxn>
                  <a:cxn ang="0">
                    <a:pos x="18" y="27"/>
                  </a:cxn>
                  <a:cxn ang="0">
                    <a:pos x="20" y="25"/>
                  </a:cxn>
                  <a:cxn ang="0">
                    <a:pos x="20" y="25"/>
                  </a:cxn>
                  <a:cxn ang="0">
                    <a:pos x="10" y="4"/>
                  </a:cxn>
                </a:cxnLst>
                <a:rect l="txL" t="txT" r="txR" b="txB"/>
                <a:pathLst>
                  <a:path w="20" h="29">
                    <a:moveTo>
                      <a:pt x="10" y="4"/>
                    </a:moveTo>
                    <a:lnTo>
                      <a:pt x="8" y="2"/>
                    </a:lnTo>
                    <a:lnTo>
                      <a:pt x="5" y="0"/>
                    </a:lnTo>
                    <a:lnTo>
                      <a:pt x="3" y="0"/>
                    </a:lnTo>
                    <a:lnTo>
                      <a:pt x="0" y="2"/>
                    </a:lnTo>
                    <a:lnTo>
                      <a:pt x="0" y="4"/>
                    </a:lnTo>
                    <a:lnTo>
                      <a:pt x="0" y="7"/>
                    </a:lnTo>
                    <a:lnTo>
                      <a:pt x="10" y="27"/>
                    </a:lnTo>
                    <a:lnTo>
                      <a:pt x="13" y="27"/>
                    </a:lnTo>
                    <a:lnTo>
                      <a:pt x="15" y="29"/>
                    </a:lnTo>
                    <a:lnTo>
                      <a:pt x="15" y="29"/>
                    </a:lnTo>
                    <a:lnTo>
                      <a:pt x="18" y="27"/>
                    </a:lnTo>
                    <a:lnTo>
                      <a:pt x="20" y="25"/>
                    </a:lnTo>
                    <a:lnTo>
                      <a:pt x="20" y="25"/>
                    </a:lnTo>
                    <a:lnTo>
                      <a:pt x="10" y="4"/>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28779" name="Group 173"/>
            <p:cNvGrpSpPr/>
            <p:nvPr/>
          </p:nvGrpSpPr>
          <p:grpSpPr>
            <a:xfrm>
              <a:off x="4564" y="1153"/>
              <a:ext cx="463" cy="255"/>
              <a:chOff x="4564" y="1153"/>
              <a:chExt cx="463" cy="255"/>
            </a:xfrm>
          </p:grpSpPr>
          <p:sp>
            <p:nvSpPr>
              <p:cNvPr id="28946" name="Freeform 165"/>
              <p:cNvSpPr/>
              <p:nvPr/>
            </p:nvSpPr>
            <p:spPr>
              <a:xfrm>
                <a:off x="4564" y="1153"/>
                <a:ext cx="45" cy="28"/>
              </a:xfrm>
              <a:custGeom>
                <a:avLst/>
                <a:gdLst>
                  <a:gd name="txL" fmla="*/ 0 w 45"/>
                  <a:gd name="txT" fmla="*/ 0 h 28"/>
                  <a:gd name="txR" fmla="*/ 45 w 45"/>
                  <a:gd name="txB" fmla="*/ 28 h 28"/>
                </a:gdLst>
                <a:ahLst/>
                <a:cxnLst>
                  <a:cxn ang="0">
                    <a:pos x="10" y="3"/>
                  </a:cxn>
                  <a:cxn ang="0">
                    <a:pos x="5" y="0"/>
                  </a:cxn>
                  <a:cxn ang="0">
                    <a:pos x="5" y="0"/>
                  </a:cxn>
                  <a:cxn ang="0">
                    <a:pos x="3" y="3"/>
                  </a:cxn>
                  <a:cxn ang="0">
                    <a:pos x="0" y="5"/>
                  </a:cxn>
                  <a:cxn ang="0">
                    <a:pos x="0" y="5"/>
                  </a:cxn>
                  <a:cxn ang="0">
                    <a:pos x="3" y="10"/>
                  </a:cxn>
                  <a:cxn ang="0">
                    <a:pos x="35" y="28"/>
                  </a:cxn>
                  <a:cxn ang="0">
                    <a:pos x="37" y="28"/>
                  </a:cxn>
                  <a:cxn ang="0">
                    <a:pos x="40" y="28"/>
                  </a:cxn>
                  <a:cxn ang="0">
                    <a:pos x="42" y="28"/>
                  </a:cxn>
                  <a:cxn ang="0">
                    <a:pos x="45" y="25"/>
                  </a:cxn>
                  <a:cxn ang="0">
                    <a:pos x="45" y="23"/>
                  </a:cxn>
                  <a:cxn ang="0">
                    <a:pos x="42" y="21"/>
                  </a:cxn>
                  <a:cxn ang="0">
                    <a:pos x="10" y="3"/>
                  </a:cxn>
                </a:cxnLst>
                <a:rect l="txL" t="txT" r="txR" b="txB"/>
                <a:pathLst>
                  <a:path w="45" h="28">
                    <a:moveTo>
                      <a:pt x="10" y="3"/>
                    </a:moveTo>
                    <a:lnTo>
                      <a:pt x="5" y="0"/>
                    </a:lnTo>
                    <a:lnTo>
                      <a:pt x="5" y="0"/>
                    </a:lnTo>
                    <a:lnTo>
                      <a:pt x="3" y="3"/>
                    </a:lnTo>
                    <a:lnTo>
                      <a:pt x="0" y="5"/>
                    </a:lnTo>
                    <a:lnTo>
                      <a:pt x="0" y="5"/>
                    </a:lnTo>
                    <a:lnTo>
                      <a:pt x="3" y="10"/>
                    </a:lnTo>
                    <a:lnTo>
                      <a:pt x="35" y="28"/>
                    </a:lnTo>
                    <a:lnTo>
                      <a:pt x="37" y="28"/>
                    </a:lnTo>
                    <a:lnTo>
                      <a:pt x="40" y="28"/>
                    </a:lnTo>
                    <a:lnTo>
                      <a:pt x="42" y="28"/>
                    </a:lnTo>
                    <a:lnTo>
                      <a:pt x="45" y="25"/>
                    </a:lnTo>
                    <a:lnTo>
                      <a:pt x="45" y="23"/>
                    </a:lnTo>
                    <a:lnTo>
                      <a:pt x="42" y="21"/>
                    </a:lnTo>
                    <a:lnTo>
                      <a:pt x="10" y="3"/>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47" name="Freeform 166"/>
              <p:cNvSpPr/>
              <p:nvPr/>
            </p:nvSpPr>
            <p:spPr>
              <a:xfrm>
                <a:off x="4624" y="1185"/>
                <a:ext cx="45" cy="28"/>
              </a:xfrm>
              <a:custGeom>
                <a:avLst/>
                <a:gdLst>
                  <a:gd name="txL" fmla="*/ 0 w 45"/>
                  <a:gd name="txT" fmla="*/ 0 h 28"/>
                  <a:gd name="txR" fmla="*/ 45 w 45"/>
                  <a:gd name="txB" fmla="*/ 28 h 28"/>
                </a:gdLst>
                <a:ahLst/>
                <a:cxnLst>
                  <a:cxn ang="0">
                    <a:pos x="10" y="3"/>
                  </a:cxn>
                  <a:cxn ang="0">
                    <a:pos x="7" y="0"/>
                  </a:cxn>
                  <a:cxn ang="0">
                    <a:pos x="5" y="0"/>
                  </a:cxn>
                  <a:cxn ang="0">
                    <a:pos x="2" y="3"/>
                  </a:cxn>
                  <a:cxn ang="0">
                    <a:pos x="0" y="5"/>
                  </a:cxn>
                  <a:cxn ang="0">
                    <a:pos x="0" y="7"/>
                  </a:cxn>
                  <a:cxn ang="0">
                    <a:pos x="2" y="9"/>
                  </a:cxn>
                  <a:cxn ang="0">
                    <a:pos x="35" y="28"/>
                  </a:cxn>
                  <a:cxn ang="0">
                    <a:pos x="37" y="28"/>
                  </a:cxn>
                  <a:cxn ang="0">
                    <a:pos x="40" y="28"/>
                  </a:cxn>
                  <a:cxn ang="0">
                    <a:pos x="42" y="28"/>
                  </a:cxn>
                  <a:cxn ang="0">
                    <a:pos x="45" y="25"/>
                  </a:cxn>
                  <a:cxn ang="0">
                    <a:pos x="45" y="23"/>
                  </a:cxn>
                  <a:cxn ang="0">
                    <a:pos x="42" y="21"/>
                  </a:cxn>
                  <a:cxn ang="0">
                    <a:pos x="10" y="3"/>
                  </a:cxn>
                </a:cxnLst>
                <a:rect l="txL" t="txT" r="txR" b="txB"/>
                <a:pathLst>
                  <a:path w="45" h="28">
                    <a:moveTo>
                      <a:pt x="10" y="3"/>
                    </a:moveTo>
                    <a:lnTo>
                      <a:pt x="7" y="0"/>
                    </a:lnTo>
                    <a:lnTo>
                      <a:pt x="5" y="0"/>
                    </a:lnTo>
                    <a:lnTo>
                      <a:pt x="2" y="3"/>
                    </a:lnTo>
                    <a:lnTo>
                      <a:pt x="0" y="5"/>
                    </a:lnTo>
                    <a:lnTo>
                      <a:pt x="0" y="7"/>
                    </a:lnTo>
                    <a:lnTo>
                      <a:pt x="2" y="9"/>
                    </a:lnTo>
                    <a:lnTo>
                      <a:pt x="35" y="28"/>
                    </a:lnTo>
                    <a:lnTo>
                      <a:pt x="37" y="28"/>
                    </a:lnTo>
                    <a:lnTo>
                      <a:pt x="40" y="28"/>
                    </a:lnTo>
                    <a:lnTo>
                      <a:pt x="42" y="28"/>
                    </a:lnTo>
                    <a:lnTo>
                      <a:pt x="45" y="25"/>
                    </a:lnTo>
                    <a:lnTo>
                      <a:pt x="45" y="23"/>
                    </a:lnTo>
                    <a:lnTo>
                      <a:pt x="42" y="21"/>
                    </a:lnTo>
                    <a:lnTo>
                      <a:pt x="10" y="3"/>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48" name="Freeform 167"/>
              <p:cNvSpPr/>
              <p:nvPr/>
            </p:nvSpPr>
            <p:spPr>
              <a:xfrm>
                <a:off x="4683" y="1219"/>
                <a:ext cx="45" cy="28"/>
              </a:xfrm>
              <a:custGeom>
                <a:avLst/>
                <a:gdLst>
                  <a:gd name="txL" fmla="*/ 0 w 45"/>
                  <a:gd name="txT" fmla="*/ 0 h 28"/>
                  <a:gd name="txR" fmla="*/ 45 w 45"/>
                  <a:gd name="txB" fmla="*/ 28 h 28"/>
                </a:gdLst>
                <a:ahLst/>
                <a:cxnLst>
                  <a:cxn ang="0">
                    <a:pos x="10" y="0"/>
                  </a:cxn>
                  <a:cxn ang="0">
                    <a:pos x="8" y="0"/>
                  </a:cxn>
                  <a:cxn ang="0">
                    <a:pos x="5" y="0"/>
                  </a:cxn>
                  <a:cxn ang="0">
                    <a:pos x="3" y="0"/>
                  </a:cxn>
                  <a:cxn ang="0">
                    <a:pos x="0" y="3"/>
                  </a:cxn>
                  <a:cxn ang="0">
                    <a:pos x="0" y="5"/>
                  </a:cxn>
                  <a:cxn ang="0">
                    <a:pos x="3" y="7"/>
                  </a:cxn>
                  <a:cxn ang="0">
                    <a:pos x="35" y="25"/>
                  </a:cxn>
                  <a:cxn ang="0">
                    <a:pos x="38" y="28"/>
                  </a:cxn>
                  <a:cxn ang="0">
                    <a:pos x="40" y="28"/>
                  </a:cxn>
                  <a:cxn ang="0">
                    <a:pos x="43" y="25"/>
                  </a:cxn>
                  <a:cxn ang="0">
                    <a:pos x="45" y="23"/>
                  </a:cxn>
                  <a:cxn ang="0">
                    <a:pos x="45" y="21"/>
                  </a:cxn>
                  <a:cxn ang="0">
                    <a:pos x="43" y="18"/>
                  </a:cxn>
                  <a:cxn ang="0">
                    <a:pos x="10" y="0"/>
                  </a:cxn>
                </a:cxnLst>
                <a:rect l="txL" t="txT" r="txR" b="txB"/>
                <a:pathLst>
                  <a:path w="45" h="28">
                    <a:moveTo>
                      <a:pt x="10" y="0"/>
                    </a:moveTo>
                    <a:lnTo>
                      <a:pt x="8" y="0"/>
                    </a:lnTo>
                    <a:lnTo>
                      <a:pt x="5" y="0"/>
                    </a:lnTo>
                    <a:lnTo>
                      <a:pt x="3" y="0"/>
                    </a:lnTo>
                    <a:lnTo>
                      <a:pt x="0" y="3"/>
                    </a:lnTo>
                    <a:lnTo>
                      <a:pt x="0" y="5"/>
                    </a:lnTo>
                    <a:lnTo>
                      <a:pt x="3" y="7"/>
                    </a:lnTo>
                    <a:lnTo>
                      <a:pt x="35" y="25"/>
                    </a:lnTo>
                    <a:lnTo>
                      <a:pt x="38" y="28"/>
                    </a:lnTo>
                    <a:lnTo>
                      <a:pt x="40" y="28"/>
                    </a:lnTo>
                    <a:lnTo>
                      <a:pt x="43" y="25"/>
                    </a:lnTo>
                    <a:lnTo>
                      <a:pt x="45" y="23"/>
                    </a:lnTo>
                    <a:lnTo>
                      <a:pt x="45" y="21"/>
                    </a:lnTo>
                    <a:lnTo>
                      <a:pt x="43" y="18"/>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49" name="Freeform 168"/>
              <p:cNvSpPr/>
              <p:nvPr/>
            </p:nvSpPr>
            <p:spPr>
              <a:xfrm>
                <a:off x="4743" y="1251"/>
                <a:ext cx="45" cy="27"/>
              </a:xfrm>
              <a:custGeom>
                <a:avLst/>
                <a:gdLst>
                  <a:gd name="txL" fmla="*/ 0 w 45"/>
                  <a:gd name="txT" fmla="*/ 0 h 27"/>
                  <a:gd name="txR" fmla="*/ 45 w 45"/>
                  <a:gd name="txB" fmla="*/ 27 h 27"/>
                </a:gdLst>
                <a:ahLst/>
                <a:cxnLst>
                  <a:cxn ang="0">
                    <a:pos x="10" y="0"/>
                  </a:cxn>
                  <a:cxn ang="0">
                    <a:pos x="8" y="0"/>
                  </a:cxn>
                  <a:cxn ang="0">
                    <a:pos x="5" y="0"/>
                  </a:cxn>
                  <a:cxn ang="0">
                    <a:pos x="3" y="0"/>
                  </a:cxn>
                  <a:cxn ang="0">
                    <a:pos x="0" y="2"/>
                  </a:cxn>
                  <a:cxn ang="0">
                    <a:pos x="0" y="5"/>
                  </a:cxn>
                  <a:cxn ang="0">
                    <a:pos x="3" y="7"/>
                  </a:cxn>
                  <a:cxn ang="0">
                    <a:pos x="35" y="27"/>
                  </a:cxn>
                  <a:cxn ang="0">
                    <a:pos x="37" y="27"/>
                  </a:cxn>
                  <a:cxn ang="0">
                    <a:pos x="40" y="27"/>
                  </a:cxn>
                  <a:cxn ang="0">
                    <a:pos x="42" y="27"/>
                  </a:cxn>
                  <a:cxn ang="0">
                    <a:pos x="45" y="25"/>
                  </a:cxn>
                  <a:cxn ang="0">
                    <a:pos x="45" y="23"/>
                  </a:cxn>
                  <a:cxn ang="0">
                    <a:pos x="42" y="21"/>
                  </a:cxn>
                  <a:cxn ang="0">
                    <a:pos x="10" y="0"/>
                  </a:cxn>
                </a:cxnLst>
                <a:rect l="txL" t="txT" r="txR" b="txB"/>
                <a:pathLst>
                  <a:path w="45" h="27">
                    <a:moveTo>
                      <a:pt x="10" y="0"/>
                    </a:moveTo>
                    <a:lnTo>
                      <a:pt x="8" y="0"/>
                    </a:lnTo>
                    <a:lnTo>
                      <a:pt x="5" y="0"/>
                    </a:lnTo>
                    <a:lnTo>
                      <a:pt x="3" y="0"/>
                    </a:lnTo>
                    <a:lnTo>
                      <a:pt x="0" y="2"/>
                    </a:lnTo>
                    <a:lnTo>
                      <a:pt x="0" y="5"/>
                    </a:lnTo>
                    <a:lnTo>
                      <a:pt x="3" y="7"/>
                    </a:lnTo>
                    <a:lnTo>
                      <a:pt x="35" y="27"/>
                    </a:lnTo>
                    <a:lnTo>
                      <a:pt x="37" y="27"/>
                    </a:lnTo>
                    <a:lnTo>
                      <a:pt x="40" y="27"/>
                    </a:lnTo>
                    <a:lnTo>
                      <a:pt x="42" y="27"/>
                    </a:lnTo>
                    <a:lnTo>
                      <a:pt x="45" y="25"/>
                    </a:lnTo>
                    <a:lnTo>
                      <a:pt x="45" y="23"/>
                    </a:lnTo>
                    <a:lnTo>
                      <a:pt x="42" y="21"/>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50" name="Freeform 169"/>
              <p:cNvSpPr/>
              <p:nvPr/>
            </p:nvSpPr>
            <p:spPr>
              <a:xfrm>
                <a:off x="4803" y="1283"/>
                <a:ext cx="45" cy="27"/>
              </a:xfrm>
              <a:custGeom>
                <a:avLst/>
                <a:gdLst>
                  <a:gd name="txL" fmla="*/ 0 w 45"/>
                  <a:gd name="txT" fmla="*/ 0 h 27"/>
                  <a:gd name="txR" fmla="*/ 45 w 45"/>
                  <a:gd name="txB" fmla="*/ 27 h 27"/>
                </a:gdLst>
                <a:ahLst/>
                <a:cxnLst>
                  <a:cxn ang="0">
                    <a:pos x="10" y="2"/>
                  </a:cxn>
                  <a:cxn ang="0">
                    <a:pos x="7" y="0"/>
                  </a:cxn>
                  <a:cxn ang="0">
                    <a:pos x="5" y="0"/>
                  </a:cxn>
                  <a:cxn ang="0">
                    <a:pos x="2" y="2"/>
                  </a:cxn>
                  <a:cxn ang="0">
                    <a:pos x="0" y="4"/>
                  </a:cxn>
                  <a:cxn ang="0">
                    <a:pos x="0" y="7"/>
                  </a:cxn>
                  <a:cxn ang="0">
                    <a:pos x="2" y="9"/>
                  </a:cxn>
                  <a:cxn ang="0">
                    <a:pos x="37" y="27"/>
                  </a:cxn>
                  <a:cxn ang="0">
                    <a:pos x="40" y="27"/>
                  </a:cxn>
                  <a:cxn ang="0">
                    <a:pos x="42" y="27"/>
                  </a:cxn>
                  <a:cxn ang="0">
                    <a:pos x="45" y="27"/>
                  </a:cxn>
                  <a:cxn ang="0">
                    <a:pos x="45" y="25"/>
                  </a:cxn>
                  <a:cxn ang="0">
                    <a:pos x="45" y="23"/>
                  </a:cxn>
                  <a:cxn ang="0">
                    <a:pos x="45" y="20"/>
                  </a:cxn>
                  <a:cxn ang="0">
                    <a:pos x="10" y="2"/>
                  </a:cxn>
                </a:cxnLst>
                <a:rect l="txL" t="txT" r="txR" b="txB"/>
                <a:pathLst>
                  <a:path w="45" h="27">
                    <a:moveTo>
                      <a:pt x="10" y="2"/>
                    </a:moveTo>
                    <a:lnTo>
                      <a:pt x="7" y="0"/>
                    </a:lnTo>
                    <a:lnTo>
                      <a:pt x="5" y="0"/>
                    </a:lnTo>
                    <a:lnTo>
                      <a:pt x="2" y="2"/>
                    </a:lnTo>
                    <a:lnTo>
                      <a:pt x="0" y="4"/>
                    </a:lnTo>
                    <a:lnTo>
                      <a:pt x="0" y="7"/>
                    </a:lnTo>
                    <a:lnTo>
                      <a:pt x="2" y="9"/>
                    </a:lnTo>
                    <a:lnTo>
                      <a:pt x="37" y="27"/>
                    </a:lnTo>
                    <a:lnTo>
                      <a:pt x="40" y="27"/>
                    </a:lnTo>
                    <a:lnTo>
                      <a:pt x="42" y="27"/>
                    </a:lnTo>
                    <a:lnTo>
                      <a:pt x="45" y="27"/>
                    </a:lnTo>
                    <a:lnTo>
                      <a:pt x="45" y="25"/>
                    </a:lnTo>
                    <a:lnTo>
                      <a:pt x="45" y="23"/>
                    </a:lnTo>
                    <a:lnTo>
                      <a:pt x="45" y="20"/>
                    </a:lnTo>
                    <a:lnTo>
                      <a:pt x="10"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51" name="Freeform 170"/>
              <p:cNvSpPr/>
              <p:nvPr/>
            </p:nvSpPr>
            <p:spPr>
              <a:xfrm>
                <a:off x="4863" y="1317"/>
                <a:ext cx="44" cy="27"/>
              </a:xfrm>
              <a:custGeom>
                <a:avLst/>
                <a:gdLst>
                  <a:gd name="txL" fmla="*/ 0 w 44"/>
                  <a:gd name="txT" fmla="*/ 0 h 27"/>
                  <a:gd name="txR" fmla="*/ 44 w 44"/>
                  <a:gd name="txB" fmla="*/ 27 h 27"/>
                </a:gdLst>
                <a:ahLst/>
                <a:cxnLst>
                  <a:cxn ang="0">
                    <a:pos x="10" y="0"/>
                  </a:cxn>
                  <a:cxn ang="0">
                    <a:pos x="7" y="0"/>
                  </a:cxn>
                  <a:cxn ang="0">
                    <a:pos x="5" y="0"/>
                  </a:cxn>
                  <a:cxn ang="0">
                    <a:pos x="2" y="0"/>
                  </a:cxn>
                  <a:cxn ang="0">
                    <a:pos x="0" y="2"/>
                  </a:cxn>
                  <a:cxn ang="0">
                    <a:pos x="0" y="4"/>
                  </a:cxn>
                  <a:cxn ang="0">
                    <a:pos x="2" y="7"/>
                  </a:cxn>
                  <a:cxn ang="0">
                    <a:pos x="37" y="25"/>
                  </a:cxn>
                  <a:cxn ang="0">
                    <a:pos x="39" y="27"/>
                  </a:cxn>
                  <a:cxn ang="0">
                    <a:pos x="42" y="27"/>
                  </a:cxn>
                  <a:cxn ang="0">
                    <a:pos x="44" y="25"/>
                  </a:cxn>
                  <a:cxn ang="0">
                    <a:pos x="44" y="23"/>
                  </a:cxn>
                  <a:cxn ang="0">
                    <a:pos x="44" y="20"/>
                  </a:cxn>
                  <a:cxn ang="0">
                    <a:pos x="44" y="18"/>
                  </a:cxn>
                  <a:cxn ang="0">
                    <a:pos x="10" y="0"/>
                  </a:cxn>
                </a:cxnLst>
                <a:rect l="txL" t="txT" r="txR" b="txB"/>
                <a:pathLst>
                  <a:path w="44" h="27">
                    <a:moveTo>
                      <a:pt x="10" y="0"/>
                    </a:moveTo>
                    <a:lnTo>
                      <a:pt x="7" y="0"/>
                    </a:lnTo>
                    <a:lnTo>
                      <a:pt x="5" y="0"/>
                    </a:lnTo>
                    <a:lnTo>
                      <a:pt x="2" y="0"/>
                    </a:lnTo>
                    <a:lnTo>
                      <a:pt x="0" y="2"/>
                    </a:lnTo>
                    <a:lnTo>
                      <a:pt x="0" y="4"/>
                    </a:lnTo>
                    <a:lnTo>
                      <a:pt x="2" y="7"/>
                    </a:lnTo>
                    <a:lnTo>
                      <a:pt x="37" y="25"/>
                    </a:lnTo>
                    <a:lnTo>
                      <a:pt x="39" y="27"/>
                    </a:lnTo>
                    <a:lnTo>
                      <a:pt x="42" y="27"/>
                    </a:lnTo>
                    <a:lnTo>
                      <a:pt x="44" y="25"/>
                    </a:lnTo>
                    <a:lnTo>
                      <a:pt x="44" y="23"/>
                    </a:lnTo>
                    <a:lnTo>
                      <a:pt x="44" y="20"/>
                    </a:lnTo>
                    <a:lnTo>
                      <a:pt x="44" y="18"/>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52" name="Freeform 171"/>
              <p:cNvSpPr/>
              <p:nvPr/>
            </p:nvSpPr>
            <p:spPr>
              <a:xfrm>
                <a:off x="4922" y="1349"/>
                <a:ext cx="45" cy="27"/>
              </a:xfrm>
              <a:custGeom>
                <a:avLst/>
                <a:gdLst>
                  <a:gd name="txL" fmla="*/ 0 w 45"/>
                  <a:gd name="txT" fmla="*/ 0 h 27"/>
                  <a:gd name="txR" fmla="*/ 45 w 45"/>
                  <a:gd name="txB" fmla="*/ 27 h 27"/>
                </a:gdLst>
                <a:ahLst/>
                <a:cxnLst>
                  <a:cxn ang="0">
                    <a:pos x="10" y="0"/>
                  </a:cxn>
                  <a:cxn ang="0">
                    <a:pos x="8" y="0"/>
                  </a:cxn>
                  <a:cxn ang="0">
                    <a:pos x="5" y="0"/>
                  </a:cxn>
                  <a:cxn ang="0">
                    <a:pos x="3" y="0"/>
                  </a:cxn>
                  <a:cxn ang="0">
                    <a:pos x="0" y="2"/>
                  </a:cxn>
                  <a:cxn ang="0">
                    <a:pos x="0" y="4"/>
                  </a:cxn>
                  <a:cxn ang="0">
                    <a:pos x="3" y="7"/>
                  </a:cxn>
                  <a:cxn ang="0">
                    <a:pos x="38" y="27"/>
                  </a:cxn>
                  <a:cxn ang="0">
                    <a:pos x="40" y="27"/>
                  </a:cxn>
                  <a:cxn ang="0">
                    <a:pos x="43" y="27"/>
                  </a:cxn>
                  <a:cxn ang="0">
                    <a:pos x="45" y="27"/>
                  </a:cxn>
                  <a:cxn ang="0">
                    <a:pos x="45" y="25"/>
                  </a:cxn>
                  <a:cxn ang="0">
                    <a:pos x="45" y="22"/>
                  </a:cxn>
                  <a:cxn ang="0">
                    <a:pos x="45" y="20"/>
                  </a:cxn>
                  <a:cxn ang="0">
                    <a:pos x="10" y="0"/>
                  </a:cxn>
                </a:cxnLst>
                <a:rect l="txL" t="txT" r="txR" b="txB"/>
                <a:pathLst>
                  <a:path w="45" h="27">
                    <a:moveTo>
                      <a:pt x="10" y="0"/>
                    </a:moveTo>
                    <a:lnTo>
                      <a:pt x="8" y="0"/>
                    </a:lnTo>
                    <a:lnTo>
                      <a:pt x="5" y="0"/>
                    </a:lnTo>
                    <a:lnTo>
                      <a:pt x="3" y="0"/>
                    </a:lnTo>
                    <a:lnTo>
                      <a:pt x="0" y="2"/>
                    </a:lnTo>
                    <a:lnTo>
                      <a:pt x="0" y="4"/>
                    </a:lnTo>
                    <a:lnTo>
                      <a:pt x="3" y="7"/>
                    </a:lnTo>
                    <a:lnTo>
                      <a:pt x="38" y="27"/>
                    </a:lnTo>
                    <a:lnTo>
                      <a:pt x="40" y="27"/>
                    </a:lnTo>
                    <a:lnTo>
                      <a:pt x="43" y="27"/>
                    </a:lnTo>
                    <a:lnTo>
                      <a:pt x="45" y="27"/>
                    </a:lnTo>
                    <a:lnTo>
                      <a:pt x="45" y="25"/>
                    </a:lnTo>
                    <a:lnTo>
                      <a:pt x="45" y="22"/>
                    </a:lnTo>
                    <a:lnTo>
                      <a:pt x="45" y="20"/>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53" name="Freeform 172"/>
              <p:cNvSpPr/>
              <p:nvPr/>
            </p:nvSpPr>
            <p:spPr>
              <a:xfrm>
                <a:off x="4982" y="1381"/>
                <a:ext cx="45" cy="27"/>
              </a:xfrm>
              <a:custGeom>
                <a:avLst/>
                <a:gdLst>
                  <a:gd name="txL" fmla="*/ 0 w 45"/>
                  <a:gd name="txT" fmla="*/ 0 h 27"/>
                  <a:gd name="txR" fmla="*/ 45 w 45"/>
                  <a:gd name="txB" fmla="*/ 27 h 27"/>
                </a:gdLst>
                <a:ahLst/>
                <a:cxnLst>
                  <a:cxn ang="0">
                    <a:pos x="10" y="2"/>
                  </a:cxn>
                  <a:cxn ang="0">
                    <a:pos x="7" y="0"/>
                  </a:cxn>
                  <a:cxn ang="0">
                    <a:pos x="5" y="0"/>
                  </a:cxn>
                  <a:cxn ang="0">
                    <a:pos x="3" y="2"/>
                  </a:cxn>
                  <a:cxn ang="0">
                    <a:pos x="0" y="4"/>
                  </a:cxn>
                  <a:cxn ang="0">
                    <a:pos x="0" y="6"/>
                  </a:cxn>
                  <a:cxn ang="0">
                    <a:pos x="3" y="9"/>
                  </a:cxn>
                  <a:cxn ang="0">
                    <a:pos x="37" y="27"/>
                  </a:cxn>
                  <a:cxn ang="0">
                    <a:pos x="40" y="27"/>
                  </a:cxn>
                  <a:cxn ang="0">
                    <a:pos x="42" y="27"/>
                  </a:cxn>
                  <a:cxn ang="0">
                    <a:pos x="45" y="27"/>
                  </a:cxn>
                  <a:cxn ang="0">
                    <a:pos x="45" y="24"/>
                  </a:cxn>
                  <a:cxn ang="0">
                    <a:pos x="45" y="22"/>
                  </a:cxn>
                  <a:cxn ang="0">
                    <a:pos x="45" y="20"/>
                  </a:cxn>
                  <a:cxn ang="0">
                    <a:pos x="10" y="2"/>
                  </a:cxn>
                </a:cxnLst>
                <a:rect l="txL" t="txT" r="txR" b="txB"/>
                <a:pathLst>
                  <a:path w="45" h="27">
                    <a:moveTo>
                      <a:pt x="10" y="2"/>
                    </a:moveTo>
                    <a:lnTo>
                      <a:pt x="7" y="0"/>
                    </a:lnTo>
                    <a:lnTo>
                      <a:pt x="5" y="0"/>
                    </a:lnTo>
                    <a:lnTo>
                      <a:pt x="3" y="2"/>
                    </a:lnTo>
                    <a:lnTo>
                      <a:pt x="0" y="4"/>
                    </a:lnTo>
                    <a:lnTo>
                      <a:pt x="0" y="6"/>
                    </a:lnTo>
                    <a:lnTo>
                      <a:pt x="3" y="9"/>
                    </a:lnTo>
                    <a:lnTo>
                      <a:pt x="37" y="27"/>
                    </a:lnTo>
                    <a:lnTo>
                      <a:pt x="40" y="27"/>
                    </a:lnTo>
                    <a:lnTo>
                      <a:pt x="42" y="27"/>
                    </a:lnTo>
                    <a:lnTo>
                      <a:pt x="45" y="27"/>
                    </a:lnTo>
                    <a:lnTo>
                      <a:pt x="45" y="24"/>
                    </a:lnTo>
                    <a:lnTo>
                      <a:pt x="45" y="22"/>
                    </a:lnTo>
                    <a:lnTo>
                      <a:pt x="45" y="20"/>
                    </a:lnTo>
                    <a:lnTo>
                      <a:pt x="10" y="2"/>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28780" name="Rectangle 174"/>
            <p:cNvSpPr/>
            <p:nvPr/>
          </p:nvSpPr>
          <p:spPr>
            <a:xfrm>
              <a:off x="4188" y="1022"/>
              <a:ext cx="326" cy="220"/>
            </a:xfrm>
            <a:prstGeom prst="rect">
              <a:avLst/>
            </a:prstGeom>
            <a:noFill/>
            <a:ln w="9525">
              <a:noFill/>
            </a:ln>
          </p:spPr>
          <p:txBody>
            <a:bodyPr/>
            <a:lstStyle/>
            <a:p>
              <a:endParaRPr lang="zh-CN" altLang="en-US" dirty="0">
                <a:latin typeface="Arial" panose="020B0604020202020204" pitchFamily="34" charset="0"/>
              </a:endParaRPr>
            </a:p>
          </p:txBody>
        </p:sp>
        <p:sp>
          <p:nvSpPr>
            <p:cNvPr id="28781" name="Rectangle 175"/>
            <p:cNvSpPr/>
            <p:nvPr/>
          </p:nvSpPr>
          <p:spPr>
            <a:xfrm>
              <a:off x="4303" y="1083"/>
              <a:ext cx="87"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D</a:t>
              </a:r>
              <a:endParaRPr lang="en-US" altLang="zh-CN" i="1" dirty="0">
                <a:latin typeface="Arial" panose="020B0604020202020204" pitchFamily="34" charset="0"/>
              </a:endParaRPr>
            </a:p>
          </p:txBody>
        </p:sp>
        <p:sp>
          <p:nvSpPr>
            <p:cNvPr id="28782" name="Rectangle 176"/>
            <p:cNvSpPr/>
            <p:nvPr/>
          </p:nvSpPr>
          <p:spPr>
            <a:xfrm>
              <a:off x="4397" y="108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83" name="Rectangle 177"/>
            <p:cNvSpPr/>
            <p:nvPr/>
          </p:nvSpPr>
          <p:spPr>
            <a:xfrm>
              <a:off x="3922" y="477"/>
              <a:ext cx="314" cy="220"/>
            </a:xfrm>
            <a:prstGeom prst="rect">
              <a:avLst/>
            </a:prstGeom>
            <a:noFill/>
            <a:ln w="9525">
              <a:noFill/>
            </a:ln>
          </p:spPr>
          <p:txBody>
            <a:bodyPr/>
            <a:lstStyle/>
            <a:p>
              <a:endParaRPr lang="zh-CN" altLang="en-US" dirty="0">
                <a:latin typeface="Arial" panose="020B0604020202020204" pitchFamily="34" charset="0"/>
              </a:endParaRPr>
            </a:p>
          </p:txBody>
        </p:sp>
        <p:sp>
          <p:nvSpPr>
            <p:cNvPr id="28784" name="Rectangle 178"/>
            <p:cNvSpPr/>
            <p:nvPr/>
          </p:nvSpPr>
          <p:spPr>
            <a:xfrm>
              <a:off x="4032" y="538"/>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A</a:t>
              </a:r>
              <a:endParaRPr lang="en-US" altLang="zh-CN" i="1" dirty="0">
                <a:latin typeface="Arial" panose="020B0604020202020204" pitchFamily="34" charset="0"/>
              </a:endParaRPr>
            </a:p>
          </p:txBody>
        </p:sp>
        <p:sp>
          <p:nvSpPr>
            <p:cNvPr id="28785" name="Rectangle 179"/>
            <p:cNvSpPr/>
            <p:nvPr/>
          </p:nvSpPr>
          <p:spPr>
            <a:xfrm>
              <a:off x="4124" y="538"/>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86" name="Rectangle 180"/>
            <p:cNvSpPr/>
            <p:nvPr/>
          </p:nvSpPr>
          <p:spPr>
            <a:xfrm>
              <a:off x="235" y="2422"/>
              <a:ext cx="308" cy="223"/>
            </a:xfrm>
            <a:prstGeom prst="rect">
              <a:avLst/>
            </a:prstGeom>
            <a:noFill/>
            <a:ln w="9525">
              <a:noFill/>
            </a:ln>
          </p:spPr>
          <p:txBody>
            <a:bodyPr/>
            <a:lstStyle/>
            <a:p>
              <a:endParaRPr lang="zh-CN" altLang="en-US" dirty="0">
                <a:latin typeface="Arial" panose="020B0604020202020204" pitchFamily="34" charset="0"/>
              </a:endParaRPr>
            </a:p>
          </p:txBody>
        </p:sp>
        <p:sp>
          <p:nvSpPr>
            <p:cNvPr id="28787" name="Rectangle 181"/>
            <p:cNvSpPr/>
            <p:nvPr/>
          </p:nvSpPr>
          <p:spPr>
            <a:xfrm>
              <a:off x="347" y="2484"/>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E</a:t>
              </a:r>
              <a:endParaRPr lang="en-US" altLang="zh-CN" i="1" dirty="0">
                <a:latin typeface="Arial" panose="020B0604020202020204" pitchFamily="34" charset="0"/>
              </a:endParaRPr>
            </a:p>
          </p:txBody>
        </p:sp>
        <p:sp>
          <p:nvSpPr>
            <p:cNvPr id="28788" name="Rectangle 182"/>
            <p:cNvSpPr/>
            <p:nvPr/>
          </p:nvSpPr>
          <p:spPr>
            <a:xfrm>
              <a:off x="426" y="2484"/>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89" name="Rectangle 183"/>
            <p:cNvSpPr/>
            <p:nvPr/>
          </p:nvSpPr>
          <p:spPr>
            <a:xfrm>
              <a:off x="4902" y="1022"/>
              <a:ext cx="309" cy="220"/>
            </a:xfrm>
            <a:prstGeom prst="rect">
              <a:avLst/>
            </a:prstGeom>
            <a:noFill/>
            <a:ln w="9525">
              <a:noFill/>
            </a:ln>
          </p:spPr>
          <p:txBody>
            <a:bodyPr/>
            <a:lstStyle/>
            <a:p>
              <a:endParaRPr lang="zh-CN" altLang="en-US" dirty="0">
                <a:latin typeface="Arial" panose="020B0604020202020204" pitchFamily="34" charset="0"/>
              </a:endParaRPr>
            </a:p>
          </p:txBody>
        </p:sp>
        <p:sp>
          <p:nvSpPr>
            <p:cNvPr id="28790" name="Rectangle 184"/>
            <p:cNvSpPr/>
            <p:nvPr/>
          </p:nvSpPr>
          <p:spPr>
            <a:xfrm>
              <a:off x="5014" y="1083"/>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E</a:t>
              </a:r>
              <a:endParaRPr lang="en-US" altLang="zh-CN" i="1" dirty="0">
                <a:latin typeface="Arial" panose="020B0604020202020204" pitchFamily="34" charset="0"/>
              </a:endParaRPr>
            </a:p>
          </p:txBody>
        </p:sp>
        <p:sp>
          <p:nvSpPr>
            <p:cNvPr id="28791" name="Rectangle 185"/>
            <p:cNvSpPr/>
            <p:nvPr/>
          </p:nvSpPr>
          <p:spPr>
            <a:xfrm>
              <a:off x="5094" y="108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92" name="Rectangle 186"/>
            <p:cNvSpPr/>
            <p:nvPr/>
          </p:nvSpPr>
          <p:spPr>
            <a:xfrm>
              <a:off x="3773" y="1521"/>
              <a:ext cx="308" cy="220"/>
            </a:xfrm>
            <a:prstGeom prst="rect">
              <a:avLst/>
            </a:prstGeom>
            <a:noFill/>
            <a:ln w="9525">
              <a:noFill/>
            </a:ln>
          </p:spPr>
          <p:txBody>
            <a:bodyPr/>
            <a:lstStyle/>
            <a:p>
              <a:endParaRPr lang="zh-CN" altLang="en-US" dirty="0">
                <a:latin typeface="Arial" panose="020B0604020202020204" pitchFamily="34" charset="0"/>
              </a:endParaRPr>
            </a:p>
          </p:txBody>
        </p:sp>
        <p:sp>
          <p:nvSpPr>
            <p:cNvPr id="28793" name="Rectangle 187"/>
            <p:cNvSpPr/>
            <p:nvPr/>
          </p:nvSpPr>
          <p:spPr>
            <a:xfrm>
              <a:off x="3885" y="1583"/>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E</a:t>
              </a:r>
              <a:endParaRPr lang="en-US" altLang="zh-CN" i="1" dirty="0">
                <a:latin typeface="Arial" panose="020B0604020202020204" pitchFamily="34" charset="0"/>
              </a:endParaRPr>
            </a:p>
          </p:txBody>
        </p:sp>
        <p:sp>
          <p:nvSpPr>
            <p:cNvPr id="28794" name="Rectangle 188"/>
            <p:cNvSpPr/>
            <p:nvPr/>
          </p:nvSpPr>
          <p:spPr>
            <a:xfrm>
              <a:off x="3964" y="158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95" name="Rectangle 189"/>
            <p:cNvSpPr/>
            <p:nvPr/>
          </p:nvSpPr>
          <p:spPr>
            <a:xfrm>
              <a:off x="1285" y="2422"/>
              <a:ext cx="308" cy="223"/>
            </a:xfrm>
            <a:prstGeom prst="rect">
              <a:avLst/>
            </a:prstGeom>
            <a:noFill/>
            <a:ln w="9525">
              <a:noFill/>
            </a:ln>
          </p:spPr>
          <p:txBody>
            <a:bodyPr/>
            <a:lstStyle/>
            <a:p>
              <a:endParaRPr lang="zh-CN" altLang="en-US" dirty="0">
                <a:latin typeface="Arial" panose="020B0604020202020204" pitchFamily="34" charset="0"/>
              </a:endParaRPr>
            </a:p>
          </p:txBody>
        </p:sp>
        <p:sp>
          <p:nvSpPr>
            <p:cNvPr id="28796" name="Rectangle 190"/>
            <p:cNvSpPr/>
            <p:nvPr/>
          </p:nvSpPr>
          <p:spPr>
            <a:xfrm>
              <a:off x="1397" y="2484"/>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E</a:t>
              </a:r>
              <a:endParaRPr lang="en-US" altLang="zh-CN" i="1" dirty="0">
                <a:latin typeface="Arial" panose="020B0604020202020204" pitchFamily="34" charset="0"/>
              </a:endParaRPr>
            </a:p>
          </p:txBody>
        </p:sp>
        <p:sp>
          <p:nvSpPr>
            <p:cNvPr id="28797" name="Rectangle 191"/>
            <p:cNvSpPr/>
            <p:nvPr/>
          </p:nvSpPr>
          <p:spPr>
            <a:xfrm>
              <a:off x="1476" y="2484"/>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798" name="Rectangle 192"/>
            <p:cNvSpPr/>
            <p:nvPr/>
          </p:nvSpPr>
          <p:spPr>
            <a:xfrm>
              <a:off x="1805" y="1871"/>
              <a:ext cx="308" cy="222"/>
            </a:xfrm>
            <a:prstGeom prst="rect">
              <a:avLst/>
            </a:prstGeom>
            <a:noFill/>
            <a:ln w="9525">
              <a:noFill/>
            </a:ln>
          </p:spPr>
          <p:txBody>
            <a:bodyPr/>
            <a:lstStyle/>
            <a:p>
              <a:endParaRPr lang="zh-CN" altLang="en-US" dirty="0">
                <a:latin typeface="Arial" panose="020B0604020202020204" pitchFamily="34" charset="0"/>
              </a:endParaRPr>
            </a:p>
          </p:txBody>
        </p:sp>
        <p:sp>
          <p:nvSpPr>
            <p:cNvPr id="28799" name="Rectangle 193"/>
            <p:cNvSpPr/>
            <p:nvPr/>
          </p:nvSpPr>
          <p:spPr>
            <a:xfrm>
              <a:off x="1917" y="1932"/>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E</a:t>
              </a:r>
              <a:endParaRPr lang="en-US" altLang="zh-CN" i="1" dirty="0">
                <a:latin typeface="Arial" panose="020B0604020202020204" pitchFamily="34" charset="0"/>
              </a:endParaRPr>
            </a:p>
          </p:txBody>
        </p:sp>
        <p:sp>
          <p:nvSpPr>
            <p:cNvPr id="28800" name="Rectangle 194"/>
            <p:cNvSpPr/>
            <p:nvPr/>
          </p:nvSpPr>
          <p:spPr>
            <a:xfrm>
              <a:off x="1996" y="1932"/>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01" name="Rectangle 195"/>
            <p:cNvSpPr/>
            <p:nvPr/>
          </p:nvSpPr>
          <p:spPr>
            <a:xfrm>
              <a:off x="695" y="1871"/>
              <a:ext cx="309" cy="222"/>
            </a:xfrm>
            <a:prstGeom prst="rect">
              <a:avLst/>
            </a:prstGeom>
            <a:noFill/>
            <a:ln w="9525">
              <a:noFill/>
            </a:ln>
          </p:spPr>
          <p:txBody>
            <a:bodyPr/>
            <a:lstStyle/>
            <a:p>
              <a:endParaRPr lang="zh-CN" altLang="en-US" dirty="0">
                <a:latin typeface="Arial" panose="020B0604020202020204" pitchFamily="34" charset="0"/>
              </a:endParaRPr>
            </a:p>
          </p:txBody>
        </p:sp>
        <p:sp>
          <p:nvSpPr>
            <p:cNvPr id="28802" name="Rectangle 196"/>
            <p:cNvSpPr/>
            <p:nvPr/>
          </p:nvSpPr>
          <p:spPr>
            <a:xfrm>
              <a:off x="807" y="1932"/>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E</a:t>
              </a:r>
              <a:endParaRPr lang="en-US" altLang="zh-CN" i="1" dirty="0">
                <a:latin typeface="Arial" panose="020B0604020202020204" pitchFamily="34" charset="0"/>
              </a:endParaRPr>
            </a:p>
          </p:txBody>
        </p:sp>
        <p:sp>
          <p:nvSpPr>
            <p:cNvPr id="28803" name="Rectangle 197"/>
            <p:cNvSpPr/>
            <p:nvPr/>
          </p:nvSpPr>
          <p:spPr>
            <a:xfrm>
              <a:off x="887" y="1932"/>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04" name="Rectangle 198"/>
            <p:cNvSpPr/>
            <p:nvPr/>
          </p:nvSpPr>
          <p:spPr>
            <a:xfrm>
              <a:off x="1869" y="1499"/>
              <a:ext cx="299" cy="220"/>
            </a:xfrm>
            <a:prstGeom prst="rect">
              <a:avLst/>
            </a:prstGeom>
            <a:noFill/>
            <a:ln w="9525">
              <a:noFill/>
            </a:ln>
          </p:spPr>
          <p:txBody>
            <a:bodyPr/>
            <a:lstStyle/>
            <a:p>
              <a:endParaRPr lang="zh-CN" altLang="en-US" dirty="0">
                <a:latin typeface="Arial" panose="020B0604020202020204" pitchFamily="34" charset="0"/>
              </a:endParaRPr>
            </a:p>
          </p:txBody>
        </p:sp>
        <p:sp>
          <p:nvSpPr>
            <p:cNvPr id="28805" name="Rectangle 199"/>
            <p:cNvSpPr/>
            <p:nvPr/>
          </p:nvSpPr>
          <p:spPr>
            <a:xfrm>
              <a:off x="1979" y="1560"/>
              <a:ext cx="73"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E</a:t>
              </a:r>
              <a:endParaRPr lang="en-US" altLang="zh-CN" i="1" dirty="0">
                <a:latin typeface="Arial" panose="020B0604020202020204" pitchFamily="34" charset="0"/>
              </a:endParaRPr>
            </a:p>
          </p:txBody>
        </p:sp>
        <p:sp>
          <p:nvSpPr>
            <p:cNvPr id="28806" name="Rectangle 200"/>
            <p:cNvSpPr/>
            <p:nvPr/>
          </p:nvSpPr>
          <p:spPr>
            <a:xfrm>
              <a:off x="2059" y="1560"/>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07" name="Rectangle 201"/>
            <p:cNvSpPr/>
            <p:nvPr/>
          </p:nvSpPr>
          <p:spPr>
            <a:xfrm>
              <a:off x="1240" y="1487"/>
              <a:ext cx="326" cy="220"/>
            </a:xfrm>
            <a:prstGeom prst="rect">
              <a:avLst/>
            </a:prstGeom>
            <a:noFill/>
            <a:ln w="9525">
              <a:noFill/>
            </a:ln>
          </p:spPr>
          <p:txBody>
            <a:bodyPr/>
            <a:lstStyle/>
            <a:p>
              <a:endParaRPr lang="zh-CN" altLang="en-US" dirty="0">
                <a:latin typeface="Arial" panose="020B0604020202020204" pitchFamily="34" charset="0"/>
              </a:endParaRPr>
            </a:p>
          </p:txBody>
        </p:sp>
        <p:sp>
          <p:nvSpPr>
            <p:cNvPr id="28808" name="Rectangle 202"/>
            <p:cNvSpPr/>
            <p:nvPr/>
          </p:nvSpPr>
          <p:spPr>
            <a:xfrm>
              <a:off x="1354" y="1548"/>
              <a:ext cx="87"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D</a:t>
              </a:r>
              <a:endParaRPr lang="en-US" altLang="zh-CN" i="1" dirty="0">
                <a:latin typeface="Arial" panose="020B0604020202020204" pitchFamily="34" charset="0"/>
              </a:endParaRPr>
            </a:p>
          </p:txBody>
        </p:sp>
        <p:sp>
          <p:nvSpPr>
            <p:cNvPr id="28809" name="Rectangle 203"/>
            <p:cNvSpPr/>
            <p:nvPr/>
          </p:nvSpPr>
          <p:spPr>
            <a:xfrm>
              <a:off x="1449" y="1548"/>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grpSp>
          <p:nvGrpSpPr>
            <p:cNvPr id="28810" name="Group 209"/>
            <p:cNvGrpSpPr/>
            <p:nvPr/>
          </p:nvGrpSpPr>
          <p:grpSpPr>
            <a:xfrm>
              <a:off x="2163" y="1594"/>
              <a:ext cx="142" cy="261"/>
              <a:chOff x="2163" y="1594"/>
              <a:chExt cx="142" cy="261"/>
            </a:xfrm>
          </p:grpSpPr>
          <p:sp>
            <p:nvSpPr>
              <p:cNvPr id="28941" name="Freeform 204"/>
              <p:cNvSpPr/>
              <p:nvPr/>
            </p:nvSpPr>
            <p:spPr>
              <a:xfrm>
                <a:off x="2163" y="1594"/>
                <a:ext cx="27" cy="41"/>
              </a:xfrm>
              <a:custGeom>
                <a:avLst/>
                <a:gdLst>
                  <a:gd name="txL" fmla="*/ 0 w 27"/>
                  <a:gd name="txT" fmla="*/ 0 h 41"/>
                  <a:gd name="txR" fmla="*/ 27 w 27"/>
                  <a:gd name="txB" fmla="*/ 41 h 41"/>
                </a:gdLst>
                <a:ahLst/>
                <a:cxnLst>
                  <a:cxn ang="0">
                    <a:pos x="10" y="4"/>
                  </a:cxn>
                  <a:cxn ang="0">
                    <a:pos x="8" y="2"/>
                  </a:cxn>
                  <a:cxn ang="0">
                    <a:pos x="5" y="0"/>
                  </a:cxn>
                  <a:cxn ang="0">
                    <a:pos x="5" y="0"/>
                  </a:cxn>
                  <a:cxn ang="0">
                    <a:pos x="3" y="2"/>
                  </a:cxn>
                  <a:cxn ang="0">
                    <a:pos x="0" y="4"/>
                  </a:cxn>
                  <a:cxn ang="0">
                    <a:pos x="0" y="7"/>
                  </a:cxn>
                  <a:cxn ang="0">
                    <a:pos x="17" y="38"/>
                  </a:cxn>
                  <a:cxn ang="0">
                    <a:pos x="17" y="41"/>
                  </a:cxn>
                  <a:cxn ang="0">
                    <a:pos x="20" y="41"/>
                  </a:cxn>
                  <a:cxn ang="0">
                    <a:pos x="22" y="41"/>
                  </a:cxn>
                  <a:cxn ang="0">
                    <a:pos x="25" y="41"/>
                  </a:cxn>
                  <a:cxn ang="0">
                    <a:pos x="27" y="38"/>
                  </a:cxn>
                  <a:cxn ang="0">
                    <a:pos x="27" y="36"/>
                  </a:cxn>
                  <a:cxn ang="0">
                    <a:pos x="10" y="4"/>
                  </a:cxn>
                </a:cxnLst>
                <a:rect l="txL" t="txT" r="txR" b="txB"/>
                <a:pathLst>
                  <a:path w="27" h="41">
                    <a:moveTo>
                      <a:pt x="10" y="4"/>
                    </a:moveTo>
                    <a:lnTo>
                      <a:pt x="8" y="2"/>
                    </a:lnTo>
                    <a:lnTo>
                      <a:pt x="5" y="0"/>
                    </a:lnTo>
                    <a:lnTo>
                      <a:pt x="5" y="0"/>
                    </a:lnTo>
                    <a:lnTo>
                      <a:pt x="3" y="2"/>
                    </a:lnTo>
                    <a:lnTo>
                      <a:pt x="0" y="4"/>
                    </a:lnTo>
                    <a:lnTo>
                      <a:pt x="0" y="7"/>
                    </a:lnTo>
                    <a:lnTo>
                      <a:pt x="17" y="38"/>
                    </a:lnTo>
                    <a:lnTo>
                      <a:pt x="17" y="41"/>
                    </a:lnTo>
                    <a:lnTo>
                      <a:pt x="20" y="41"/>
                    </a:lnTo>
                    <a:lnTo>
                      <a:pt x="22" y="41"/>
                    </a:lnTo>
                    <a:lnTo>
                      <a:pt x="25" y="41"/>
                    </a:lnTo>
                    <a:lnTo>
                      <a:pt x="27" y="38"/>
                    </a:lnTo>
                    <a:lnTo>
                      <a:pt x="27" y="36"/>
                    </a:lnTo>
                    <a:lnTo>
                      <a:pt x="10" y="4"/>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42" name="Freeform 205"/>
              <p:cNvSpPr/>
              <p:nvPr/>
            </p:nvSpPr>
            <p:spPr>
              <a:xfrm>
                <a:off x="2193" y="1651"/>
                <a:ext cx="27" cy="43"/>
              </a:xfrm>
              <a:custGeom>
                <a:avLst/>
                <a:gdLst>
                  <a:gd name="txL" fmla="*/ 0 w 27"/>
                  <a:gd name="txT" fmla="*/ 0 h 43"/>
                  <a:gd name="txR" fmla="*/ 27 w 27"/>
                  <a:gd name="txB" fmla="*/ 43 h 43"/>
                </a:gdLst>
                <a:ahLst/>
                <a:cxnLst>
                  <a:cxn ang="0">
                    <a:pos x="10" y="4"/>
                  </a:cxn>
                  <a:cxn ang="0">
                    <a:pos x="10" y="2"/>
                  </a:cxn>
                  <a:cxn ang="0">
                    <a:pos x="7" y="0"/>
                  </a:cxn>
                  <a:cxn ang="0">
                    <a:pos x="5" y="0"/>
                  </a:cxn>
                  <a:cxn ang="0">
                    <a:pos x="2" y="2"/>
                  </a:cxn>
                  <a:cxn ang="0">
                    <a:pos x="0" y="4"/>
                  </a:cxn>
                  <a:cxn ang="0">
                    <a:pos x="0" y="6"/>
                  </a:cxn>
                  <a:cxn ang="0">
                    <a:pos x="17" y="38"/>
                  </a:cxn>
                  <a:cxn ang="0">
                    <a:pos x="17" y="41"/>
                  </a:cxn>
                  <a:cxn ang="0">
                    <a:pos x="20" y="43"/>
                  </a:cxn>
                  <a:cxn ang="0">
                    <a:pos x="22" y="43"/>
                  </a:cxn>
                  <a:cxn ang="0">
                    <a:pos x="25" y="41"/>
                  </a:cxn>
                  <a:cxn ang="0">
                    <a:pos x="27" y="38"/>
                  </a:cxn>
                  <a:cxn ang="0">
                    <a:pos x="27" y="36"/>
                  </a:cxn>
                  <a:cxn ang="0">
                    <a:pos x="10" y="4"/>
                  </a:cxn>
                </a:cxnLst>
                <a:rect l="txL" t="txT" r="txR" b="txB"/>
                <a:pathLst>
                  <a:path w="27" h="43">
                    <a:moveTo>
                      <a:pt x="10" y="4"/>
                    </a:moveTo>
                    <a:lnTo>
                      <a:pt x="10" y="2"/>
                    </a:lnTo>
                    <a:lnTo>
                      <a:pt x="7" y="0"/>
                    </a:lnTo>
                    <a:lnTo>
                      <a:pt x="5" y="0"/>
                    </a:lnTo>
                    <a:lnTo>
                      <a:pt x="2" y="2"/>
                    </a:lnTo>
                    <a:lnTo>
                      <a:pt x="0" y="4"/>
                    </a:lnTo>
                    <a:lnTo>
                      <a:pt x="0" y="6"/>
                    </a:lnTo>
                    <a:lnTo>
                      <a:pt x="17" y="38"/>
                    </a:lnTo>
                    <a:lnTo>
                      <a:pt x="17" y="41"/>
                    </a:lnTo>
                    <a:lnTo>
                      <a:pt x="20" y="43"/>
                    </a:lnTo>
                    <a:lnTo>
                      <a:pt x="22" y="43"/>
                    </a:lnTo>
                    <a:lnTo>
                      <a:pt x="25" y="41"/>
                    </a:lnTo>
                    <a:lnTo>
                      <a:pt x="27" y="38"/>
                    </a:lnTo>
                    <a:lnTo>
                      <a:pt x="27" y="36"/>
                    </a:lnTo>
                    <a:lnTo>
                      <a:pt x="10" y="4"/>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43" name="Freeform 206"/>
              <p:cNvSpPr/>
              <p:nvPr/>
            </p:nvSpPr>
            <p:spPr>
              <a:xfrm>
                <a:off x="2223" y="1710"/>
                <a:ext cx="27" cy="41"/>
              </a:xfrm>
              <a:custGeom>
                <a:avLst/>
                <a:gdLst>
                  <a:gd name="txL" fmla="*/ 0 w 27"/>
                  <a:gd name="txT" fmla="*/ 0 h 41"/>
                  <a:gd name="txR" fmla="*/ 27 w 27"/>
                  <a:gd name="txB" fmla="*/ 41 h 41"/>
                </a:gdLst>
                <a:ahLst/>
                <a:cxnLst>
                  <a:cxn ang="0">
                    <a:pos x="10" y="2"/>
                  </a:cxn>
                  <a:cxn ang="0">
                    <a:pos x="10" y="0"/>
                  </a:cxn>
                  <a:cxn ang="0">
                    <a:pos x="7" y="0"/>
                  </a:cxn>
                  <a:cxn ang="0">
                    <a:pos x="5" y="0"/>
                  </a:cxn>
                  <a:cxn ang="0">
                    <a:pos x="2" y="0"/>
                  </a:cxn>
                  <a:cxn ang="0">
                    <a:pos x="0" y="2"/>
                  </a:cxn>
                  <a:cxn ang="0">
                    <a:pos x="0" y="4"/>
                  </a:cxn>
                  <a:cxn ang="0">
                    <a:pos x="17" y="36"/>
                  </a:cxn>
                  <a:cxn ang="0">
                    <a:pos x="20" y="38"/>
                  </a:cxn>
                  <a:cxn ang="0">
                    <a:pos x="22" y="41"/>
                  </a:cxn>
                  <a:cxn ang="0">
                    <a:pos x="25" y="41"/>
                  </a:cxn>
                  <a:cxn ang="0">
                    <a:pos x="27" y="38"/>
                  </a:cxn>
                  <a:cxn ang="0">
                    <a:pos x="27" y="36"/>
                  </a:cxn>
                  <a:cxn ang="0">
                    <a:pos x="27" y="34"/>
                  </a:cxn>
                  <a:cxn ang="0">
                    <a:pos x="10" y="2"/>
                  </a:cxn>
                </a:cxnLst>
                <a:rect l="txL" t="txT" r="txR" b="txB"/>
                <a:pathLst>
                  <a:path w="27" h="41">
                    <a:moveTo>
                      <a:pt x="10" y="2"/>
                    </a:moveTo>
                    <a:lnTo>
                      <a:pt x="10" y="0"/>
                    </a:lnTo>
                    <a:lnTo>
                      <a:pt x="7" y="0"/>
                    </a:lnTo>
                    <a:lnTo>
                      <a:pt x="5" y="0"/>
                    </a:lnTo>
                    <a:lnTo>
                      <a:pt x="2" y="0"/>
                    </a:lnTo>
                    <a:lnTo>
                      <a:pt x="0" y="2"/>
                    </a:lnTo>
                    <a:lnTo>
                      <a:pt x="0" y="4"/>
                    </a:lnTo>
                    <a:lnTo>
                      <a:pt x="17" y="36"/>
                    </a:lnTo>
                    <a:lnTo>
                      <a:pt x="20" y="38"/>
                    </a:lnTo>
                    <a:lnTo>
                      <a:pt x="22" y="41"/>
                    </a:lnTo>
                    <a:lnTo>
                      <a:pt x="25" y="41"/>
                    </a:lnTo>
                    <a:lnTo>
                      <a:pt x="27" y="38"/>
                    </a:lnTo>
                    <a:lnTo>
                      <a:pt x="27" y="36"/>
                    </a:lnTo>
                    <a:lnTo>
                      <a:pt x="27" y="34"/>
                    </a:lnTo>
                    <a:lnTo>
                      <a:pt x="10"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44" name="Freeform 207"/>
              <p:cNvSpPr/>
              <p:nvPr/>
            </p:nvSpPr>
            <p:spPr>
              <a:xfrm>
                <a:off x="2253" y="1766"/>
                <a:ext cx="27" cy="41"/>
              </a:xfrm>
              <a:custGeom>
                <a:avLst/>
                <a:gdLst>
                  <a:gd name="txL" fmla="*/ 0 w 27"/>
                  <a:gd name="txT" fmla="*/ 0 h 41"/>
                  <a:gd name="txR" fmla="*/ 27 w 27"/>
                  <a:gd name="txB" fmla="*/ 41 h 41"/>
                </a:gdLst>
                <a:ahLst/>
                <a:cxnLst>
                  <a:cxn ang="0">
                    <a:pos x="10" y="3"/>
                  </a:cxn>
                  <a:cxn ang="0">
                    <a:pos x="10" y="0"/>
                  </a:cxn>
                  <a:cxn ang="0">
                    <a:pos x="7" y="0"/>
                  </a:cxn>
                  <a:cxn ang="0">
                    <a:pos x="5" y="0"/>
                  </a:cxn>
                  <a:cxn ang="0">
                    <a:pos x="2" y="0"/>
                  </a:cxn>
                  <a:cxn ang="0">
                    <a:pos x="0" y="3"/>
                  </a:cxn>
                  <a:cxn ang="0">
                    <a:pos x="0" y="5"/>
                  </a:cxn>
                  <a:cxn ang="0">
                    <a:pos x="17" y="39"/>
                  </a:cxn>
                  <a:cxn ang="0">
                    <a:pos x="20" y="41"/>
                  </a:cxn>
                  <a:cxn ang="0">
                    <a:pos x="22" y="41"/>
                  </a:cxn>
                  <a:cxn ang="0">
                    <a:pos x="25" y="41"/>
                  </a:cxn>
                  <a:cxn ang="0">
                    <a:pos x="27" y="41"/>
                  </a:cxn>
                  <a:cxn ang="0">
                    <a:pos x="27" y="39"/>
                  </a:cxn>
                  <a:cxn ang="0">
                    <a:pos x="27" y="37"/>
                  </a:cxn>
                  <a:cxn ang="0">
                    <a:pos x="10" y="3"/>
                  </a:cxn>
                </a:cxnLst>
                <a:rect l="txL" t="txT" r="txR" b="txB"/>
                <a:pathLst>
                  <a:path w="27" h="41">
                    <a:moveTo>
                      <a:pt x="10" y="3"/>
                    </a:moveTo>
                    <a:lnTo>
                      <a:pt x="10" y="0"/>
                    </a:lnTo>
                    <a:lnTo>
                      <a:pt x="7" y="0"/>
                    </a:lnTo>
                    <a:lnTo>
                      <a:pt x="5" y="0"/>
                    </a:lnTo>
                    <a:lnTo>
                      <a:pt x="2" y="0"/>
                    </a:lnTo>
                    <a:lnTo>
                      <a:pt x="0" y="3"/>
                    </a:lnTo>
                    <a:lnTo>
                      <a:pt x="0" y="5"/>
                    </a:lnTo>
                    <a:lnTo>
                      <a:pt x="17" y="39"/>
                    </a:lnTo>
                    <a:lnTo>
                      <a:pt x="20" y="41"/>
                    </a:lnTo>
                    <a:lnTo>
                      <a:pt x="22" y="41"/>
                    </a:lnTo>
                    <a:lnTo>
                      <a:pt x="25" y="41"/>
                    </a:lnTo>
                    <a:lnTo>
                      <a:pt x="27" y="41"/>
                    </a:lnTo>
                    <a:lnTo>
                      <a:pt x="27" y="39"/>
                    </a:lnTo>
                    <a:lnTo>
                      <a:pt x="27" y="37"/>
                    </a:lnTo>
                    <a:lnTo>
                      <a:pt x="10" y="3"/>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45" name="Freeform 208"/>
              <p:cNvSpPr/>
              <p:nvPr/>
            </p:nvSpPr>
            <p:spPr>
              <a:xfrm>
                <a:off x="2283" y="1823"/>
                <a:ext cx="22" cy="32"/>
              </a:xfrm>
              <a:custGeom>
                <a:avLst/>
                <a:gdLst>
                  <a:gd name="txL" fmla="*/ 0 w 22"/>
                  <a:gd name="txT" fmla="*/ 0 h 32"/>
                  <a:gd name="txR" fmla="*/ 22 w 22"/>
                  <a:gd name="txB" fmla="*/ 32 h 32"/>
                </a:gdLst>
                <a:ahLst/>
                <a:cxnLst>
                  <a:cxn ang="0">
                    <a:pos x="9" y="5"/>
                  </a:cxn>
                  <a:cxn ang="0">
                    <a:pos x="9" y="2"/>
                  </a:cxn>
                  <a:cxn ang="0">
                    <a:pos x="7" y="0"/>
                  </a:cxn>
                  <a:cxn ang="0">
                    <a:pos x="4" y="0"/>
                  </a:cxn>
                  <a:cxn ang="0">
                    <a:pos x="2" y="2"/>
                  </a:cxn>
                  <a:cxn ang="0">
                    <a:pos x="0" y="5"/>
                  </a:cxn>
                  <a:cxn ang="0">
                    <a:pos x="0" y="7"/>
                  </a:cxn>
                  <a:cxn ang="0">
                    <a:pos x="12" y="30"/>
                  </a:cxn>
                  <a:cxn ang="0">
                    <a:pos x="14" y="30"/>
                  </a:cxn>
                  <a:cxn ang="0">
                    <a:pos x="17" y="32"/>
                  </a:cxn>
                  <a:cxn ang="0">
                    <a:pos x="17" y="32"/>
                  </a:cxn>
                  <a:cxn ang="0">
                    <a:pos x="19" y="30"/>
                  </a:cxn>
                  <a:cxn ang="0">
                    <a:pos x="22" y="27"/>
                  </a:cxn>
                  <a:cxn ang="0">
                    <a:pos x="22" y="27"/>
                  </a:cxn>
                  <a:cxn ang="0">
                    <a:pos x="9" y="5"/>
                  </a:cxn>
                </a:cxnLst>
                <a:rect l="txL" t="txT" r="txR" b="txB"/>
                <a:pathLst>
                  <a:path w="22" h="32">
                    <a:moveTo>
                      <a:pt x="9" y="5"/>
                    </a:moveTo>
                    <a:lnTo>
                      <a:pt x="9" y="2"/>
                    </a:lnTo>
                    <a:lnTo>
                      <a:pt x="7" y="0"/>
                    </a:lnTo>
                    <a:lnTo>
                      <a:pt x="4" y="0"/>
                    </a:lnTo>
                    <a:lnTo>
                      <a:pt x="2" y="2"/>
                    </a:lnTo>
                    <a:lnTo>
                      <a:pt x="0" y="5"/>
                    </a:lnTo>
                    <a:lnTo>
                      <a:pt x="0" y="7"/>
                    </a:lnTo>
                    <a:lnTo>
                      <a:pt x="12" y="30"/>
                    </a:lnTo>
                    <a:lnTo>
                      <a:pt x="14" y="30"/>
                    </a:lnTo>
                    <a:lnTo>
                      <a:pt x="17" y="32"/>
                    </a:lnTo>
                    <a:lnTo>
                      <a:pt x="17" y="32"/>
                    </a:lnTo>
                    <a:lnTo>
                      <a:pt x="19" y="30"/>
                    </a:lnTo>
                    <a:lnTo>
                      <a:pt x="22" y="27"/>
                    </a:lnTo>
                    <a:lnTo>
                      <a:pt x="22" y="27"/>
                    </a:lnTo>
                    <a:lnTo>
                      <a:pt x="9" y="5"/>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28811" name="Group 217"/>
            <p:cNvGrpSpPr/>
            <p:nvPr/>
          </p:nvGrpSpPr>
          <p:grpSpPr>
            <a:xfrm>
              <a:off x="2163" y="1594"/>
              <a:ext cx="386" cy="250"/>
              <a:chOff x="2163" y="1594"/>
              <a:chExt cx="386" cy="250"/>
            </a:xfrm>
          </p:grpSpPr>
          <p:sp>
            <p:nvSpPr>
              <p:cNvPr id="28934" name="Freeform 210"/>
              <p:cNvSpPr/>
              <p:nvPr/>
            </p:nvSpPr>
            <p:spPr>
              <a:xfrm>
                <a:off x="2163" y="1594"/>
                <a:ext cx="42" cy="29"/>
              </a:xfrm>
              <a:custGeom>
                <a:avLst/>
                <a:gdLst>
                  <a:gd name="txL" fmla="*/ 0 w 42"/>
                  <a:gd name="txT" fmla="*/ 0 h 29"/>
                  <a:gd name="txR" fmla="*/ 42 w 42"/>
                  <a:gd name="txB" fmla="*/ 29 h 29"/>
                </a:gdLst>
                <a:ahLst/>
                <a:cxnLst>
                  <a:cxn ang="0">
                    <a:pos x="10" y="2"/>
                  </a:cxn>
                  <a:cxn ang="0">
                    <a:pos x="5" y="0"/>
                  </a:cxn>
                  <a:cxn ang="0">
                    <a:pos x="5" y="0"/>
                  </a:cxn>
                  <a:cxn ang="0">
                    <a:pos x="3" y="2"/>
                  </a:cxn>
                  <a:cxn ang="0">
                    <a:pos x="0" y="4"/>
                  </a:cxn>
                  <a:cxn ang="0">
                    <a:pos x="0" y="4"/>
                  </a:cxn>
                  <a:cxn ang="0">
                    <a:pos x="3" y="9"/>
                  </a:cxn>
                  <a:cxn ang="0">
                    <a:pos x="35" y="29"/>
                  </a:cxn>
                  <a:cxn ang="0">
                    <a:pos x="37" y="29"/>
                  </a:cxn>
                  <a:cxn ang="0">
                    <a:pos x="40" y="29"/>
                  </a:cxn>
                  <a:cxn ang="0">
                    <a:pos x="42" y="29"/>
                  </a:cxn>
                  <a:cxn ang="0">
                    <a:pos x="42" y="27"/>
                  </a:cxn>
                  <a:cxn ang="0">
                    <a:pos x="42" y="25"/>
                  </a:cxn>
                  <a:cxn ang="0">
                    <a:pos x="42" y="23"/>
                  </a:cxn>
                  <a:cxn ang="0">
                    <a:pos x="10" y="2"/>
                  </a:cxn>
                </a:cxnLst>
                <a:rect l="txL" t="txT" r="txR" b="txB"/>
                <a:pathLst>
                  <a:path w="42" h="29">
                    <a:moveTo>
                      <a:pt x="10" y="2"/>
                    </a:moveTo>
                    <a:lnTo>
                      <a:pt x="5" y="0"/>
                    </a:lnTo>
                    <a:lnTo>
                      <a:pt x="5" y="0"/>
                    </a:lnTo>
                    <a:lnTo>
                      <a:pt x="3" y="2"/>
                    </a:lnTo>
                    <a:lnTo>
                      <a:pt x="0" y="4"/>
                    </a:lnTo>
                    <a:lnTo>
                      <a:pt x="0" y="4"/>
                    </a:lnTo>
                    <a:lnTo>
                      <a:pt x="3" y="9"/>
                    </a:lnTo>
                    <a:lnTo>
                      <a:pt x="35" y="29"/>
                    </a:lnTo>
                    <a:lnTo>
                      <a:pt x="37" y="29"/>
                    </a:lnTo>
                    <a:lnTo>
                      <a:pt x="40" y="29"/>
                    </a:lnTo>
                    <a:lnTo>
                      <a:pt x="42" y="29"/>
                    </a:lnTo>
                    <a:lnTo>
                      <a:pt x="42" y="27"/>
                    </a:lnTo>
                    <a:lnTo>
                      <a:pt x="42" y="25"/>
                    </a:lnTo>
                    <a:lnTo>
                      <a:pt x="42" y="23"/>
                    </a:lnTo>
                    <a:lnTo>
                      <a:pt x="10"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35" name="Freeform 211"/>
              <p:cNvSpPr/>
              <p:nvPr/>
            </p:nvSpPr>
            <p:spPr>
              <a:xfrm>
                <a:off x="2220" y="1630"/>
                <a:ext cx="43" cy="30"/>
              </a:xfrm>
              <a:custGeom>
                <a:avLst/>
                <a:gdLst>
                  <a:gd name="txL" fmla="*/ 0 w 43"/>
                  <a:gd name="txT" fmla="*/ 0 h 30"/>
                  <a:gd name="txR" fmla="*/ 43 w 43"/>
                  <a:gd name="txB" fmla="*/ 30 h 30"/>
                </a:gdLst>
                <a:ahLst/>
                <a:cxnLst>
                  <a:cxn ang="0">
                    <a:pos x="8" y="2"/>
                  </a:cxn>
                  <a:cxn ang="0">
                    <a:pos x="5" y="0"/>
                  </a:cxn>
                  <a:cxn ang="0">
                    <a:pos x="3" y="0"/>
                  </a:cxn>
                  <a:cxn ang="0">
                    <a:pos x="0" y="2"/>
                  </a:cxn>
                  <a:cxn ang="0">
                    <a:pos x="0" y="5"/>
                  </a:cxn>
                  <a:cxn ang="0">
                    <a:pos x="0" y="7"/>
                  </a:cxn>
                  <a:cxn ang="0">
                    <a:pos x="0" y="9"/>
                  </a:cxn>
                  <a:cxn ang="0">
                    <a:pos x="35" y="30"/>
                  </a:cxn>
                  <a:cxn ang="0">
                    <a:pos x="38" y="30"/>
                  </a:cxn>
                  <a:cxn ang="0">
                    <a:pos x="40" y="30"/>
                  </a:cxn>
                  <a:cxn ang="0">
                    <a:pos x="43" y="30"/>
                  </a:cxn>
                  <a:cxn ang="0">
                    <a:pos x="43" y="27"/>
                  </a:cxn>
                  <a:cxn ang="0">
                    <a:pos x="43" y="25"/>
                  </a:cxn>
                  <a:cxn ang="0">
                    <a:pos x="43" y="23"/>
                  </a:cxn>
                  <a:cxn ang="0">
                    <a:pos x="8" y="2"/>
                  </a:cxn>
                </a:cxnLst>
                <a:rect l="txL" t="txT" r="txR" b="txB"/>
                <a:pathLst>
                  <a:path w="43" h="30">
                    <a:moveTo>
                      <a:pt x="8" y="2"/>
                    </a:moveTo>
                    <a:lnTo>
                      <a:pt x="5" y="0"/>
                    </a:lnTo>
                    <a:lnTo>
                      <a:pt x="3" y="0"/>
                    </a:lnTo>
                    <a:lnTo>
                      <a:pt x="0" y="2"/>
                    </a:lnTo>
                    <a:lnTo>
                      <a:pt x="0" y="5"/>
                    </a:lnTo>
                    <a:lnTo>
                      <a:pt x="0" y="7"/>
                    </a:lnTo>
                    <a:lnTo>
                      <a:pt x="0" y="9"/>
                    </a:lnTo>
                    <a:lnTo>
                      <a:pt x="35" y="30"/>
                    </a:lnTo>
                    <a:lnTo>
                      <a:pt x="38" y="30"/>
                    </a:lnTo>
                    <a:lnTo>
                      <a:pt x="40" y="30"/>
                    </a:lnTo>
                    <a:lnTo>
                      <a:pt x="43" y="30"/>
                    </a:lnTo>
                    <a:lnTo>
                      <a:pt x="43" y="27"/>
                    </a:lnTo>
                    <a:lnTo>
                      <a:pt x="43" y="25"/>
                    </a:lnTo>
                    <a:lnTo>
                      <a:pt x="43" y="23"/>
                    </a:lnTo>
                    <a:lnTo>
                      <a:pt x="8"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36" name="Freeform 212"/>
              <p:cNvSpPr/>
              <p:nvPr/>
            </p:nvSpPr>
            <p:spPr>
              <a:xfrm>
                <a:off x="2278" y="1667"/>
                <a:ext cx="42" cy="29"/>
              </a:xfrm>
              <a:custGeom>
                <a:avLst/>
                <a:gdLst>
                  <a:gd name="txL" fmla="*/ 0 w 42"/>
                  <a:gd name="txT" fmla="*/ 0 h 29"/>
                  <a:gd name="txR" fmla="*/ 42 w 42"/>
                  <a:gd name="txB" fmla="*/ 29 h 29"/>
                </a:gdLst>
                <a:ahLst/>
                <a:cxnLst>
                  <a:cxn ang="0">
                    <a:pos x="7" y="2"/>
                  </a:cxn>
                  <a:cxn ang="0">
                    <a:pos x="5" y="0"/>
                  </a:cxn>
                  <a:cxn ang="0">
                    <a:pos x="2" y="0"/>
                  </a:cxn>
                  <a:cxn ang="0">
                    <a:pos x="0" y="2"/>
                  </a:cxn>
                  <a:cxn ang="0">
                    <a:pos x="0" y="4"/>
                  </a:cxn>
                  <a:cxn ang="0">
                    <a:pos x="0" y="6"/>
                  </a:cxn>
                  <a:cxn ang="0">
                    <a:pos x="0" y="9"/>
                  </a:cxn>
                  <a:cxn ang="0">
                    <a:pos x="32" y="29"/>
                  </a:cxn>
                  <a:cxn ang="0">
                    <a:pos x="34" y="29"/>
                  </a:cxn>
                  <a:cxn ang="0">
                    <a:pos x="37" y="29"/>
                  </a:cxn>
                  <a:cxn ang="0">
                    <a:pos x="39" y="29"/>
                  </a:cxn>
                  <a:cxn ang="0">
                    <a:pos x="42" y="27"/>
                  </a:cxn>
                  <a:cxn ang="0">
                    <a:pos x="42" y="25"/>
                  </a:cxn>
                  <a:cxn ang="0">
                    <a:pos x="39" y="22"/>
                  </a:cxn>
                  <a:cxn ang="0">
                    <a:pos x="7" y="2"/>
                  </a:cxn>
                </a:cxnLst>
                <a:rect l="txL" t="txT" r="txR" b="txB"/>
                <a:pathLst>
                  <a:path w="42" h="29">
                    <a:moveTo>
                      <a:pt x="7" y="2"/>
                    </a:moveTo>
                    <a:lnTo>
                      <a:pt x="5" y="0"/>
                    </a:lnTo>
                    <a:lnTo>
                      <a:pt x="2" y="0"/>
                    </a:lnTo>
                    <a:lnTo>
                      <a:pt x="0" y="2"/>
                    </a:lnTo>
                    <a:lnTo>
                      <a:pt x="0" y="4"/>
                    </a:lnTo>
                    <a:lnTo>
                      <a:pt x="0" y="6"/>
                    </a:lnTo>
                    <a:lnTo>
                      <a:pt x="0" y="9"/>
                    </a:lnTo>
                    <a:lnTo>
                      <a:pt x="32" y="29"/>
                    </a:lnTo>
                    <a:lnTo>
                      <a:pt x="34" y="29"/>
                    </a:lnTo>
                    <a:lnTo>
                      <a:pt x="37" y="29"/>
                    </a:lnTo>
                    <a:lnTo>
                      <a:pt x="39" y="29"/>
                    </a:lnTo>
                    <a:lnTo>
                      <a:pt x="42" y="27"/>
                    </a:lnTo>
                    <a:lnTo>
                      <a:pt x="42" y="25"/>
                    </a:lnTo>
                    <a:lnTo>
                      <a:pt x="39" y="22"/>
                    </a:lnTo>
                    <a:lnTo>
                      <a:pt x="7"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37" name="Freeform 213"/>
              <p:cNvSpPr/>
              <p:nvPr/>
            </p:nvSpPr>
            <p:spPr>
              <a:xfrm>
                <a:off x="2335" y="1703"/>
                <a:ext cx="42" cy="29"/>
              </a:xfrm>
              <a:custGeom>
                <a:avLst/>
                <a:gdLst>
                  <a:gd name="txL" fmla="*/ 0 w 42"/>
                  <a:gd name="txT" fmla="*/ 0 h 29"/>
                  <a:gd name="txR" fmla="*/ 42 w 42"/>
                  <a:gd name="txB" fmla="*/ 29 h 29"/>
                </a:gdLst>
                <a:ahLst/>
                <a:cxnLst>
                  <a:cxn ang="0">
                    <a:pos x="7" y="2"/>
                  </a:cxn>
                  <a:cxn ang="0">
                    <a:pos x="5" y="0"/>
                  </a:cxn>
                  <a:cxn ang="0">
                    <a:pos x="2" y="0"/>
                  </a:cxn>
                  <a:cxn ang="0">
                    <a:pos x="0" y="2"/>
                  </a:cxn>
                  <a:cxn ang="0">
                    <a:pos x="0" y="4"/>
                  </a:cxn>
                  <a:cxn ang="0">
                    <a:pos x="0" y="7"/>
                  </a:cxn>
                  <a:cxn ang="0">
                    <a:pos x="0" y="9"/>
                  </a:cxn>
                  <a:cxn ang="0">
                    <a:pos x="32" y="29"/>
                  </a:cxn>
                  <a:cxn ang="0">
                    <a:pos x="35" y="29"/>
                  </a:cxn>
                  <a:cxn ang="0">
                    <a:pos x="37" y="29"/>
                  </a:cxn>
                  <a:cxn ang="0">
                    <a:pos x="40" y="29"/>
                  </a:cxn>
                  <a:cxn ang="0">
                    <a:pos x="42" y="27"/>
                  </a:cxn>
                  <a:cxn ang="0">
                    <a:pos x="42" y="25"/>
                  </a:cxn>
                  <a:cxn ang="0">
                    <a:pos x="40" y="23"/>
                  </a:cxn>
                  <a:cxn ang="0">
                    <a:pos x="7" y="2"/>
                  </a:cxn>
                </a:cxnLst>
                <a:rect l="txL" t="txT" r="txR" b="txB"/>
                <a:pathLst>
                  <a:path w="42" h="29">
                    <a:moveTo>
                      <a:pt x="7" y="2"/>
                    </a:moveTo>
                    <a:lnTo>
                      <a:pt x="5" y="0"/>
                    </a:lnTo>
                    <a:lnTo>
                      <a:pt x="2" y="0"/>
                    </a:lnTo>
                    <a:lnTo>
                      <a:pt x="0" y="2"/>
                    </a:lnTo>
                    <a:lnTo>
                      <a:pt x="0" y="4"/>
                    </a:lnTo>
                    <a:lnTo>
                      <a:pt x="0" y="7"/>
                    </a:lnTo>
                    <a:lnTo>
                      <a:pt x="0" y="9"/>
                    </a:lnTo>
                    <a:lnTo>
                      <a:pt x="32" y="29"/>
                    </a:lnTo>
                    <a:lnTo>
                      <a:pt x="35" y="29"/>
                    </a:lnTo>
                    <a:lnTo>
                      <a:pt x="37" y="29"/>
                    </a:lnTo>
                    <a:lnTo>
                      <a:pt x="40" y="29"/>
                    </a:lnTo>
                    <a:lnTo>
                      <a:pt x="42" y="27"/>
                    </a:lnTo>
                    <a:lnTo>
                      <a:pt x="42" y="25"/>
                    </a:lnTo>
                    <a:lnTo>
                      <a:pt x="40" y="23"/>
                    </a:lnTo>
                    <a:lnTo>
                      <a:pt x="7"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38" name="Freeform 214"/>
              <p:cNvSpPr/>
              <p:nvPr/>
            </p:nvSpPr>
            <p:spPr>
              <a:xfrm>
                <a:off x="2392" y="1739"/>
                <a:ext cx="42" cy="32"/>
              </a:xfrm>
              <a:custGeom>
                <a:avLst/>
                <a:gdLst>
                  <a:gd name="txL" fmla="*/ 0 w 42"/>
                  <a:gd name="txT" fmla="*/ 0 h 32"/>
                  <a:gd name="txR" fmla="*/ 42 w 42"/>
                  <a:gd name="txB" fmla="*/ 32 h 32"/>
                </a:gdLst>
                <a:ahLst/>
                <a:cxnLst>
                  <a:cxn ang="0">
                    <a:pos x="7" y="2"/>
                  </a:cxn>
                  <a:cxn ang="0">
                    <a:pos x="5" y="0"/>
                  </a:cxn>
                  <a:cxn ang="0">
                    <a:pos x="2" y="0"/>
                  </a:cxn>
                  <a:cxn ang="0">
                    <a:pos x="0" y="2"/>
                  </a:cxn>
                  <a:cxn ang="0">
                    <a:pos x="0" y="5"/>
                  </a:cxn>
                  <a:cxn ang="0">
                    <a:pos x="0" y="7"/>
                  </a:cxn>
                  <a:cxn ang="0">
                    <a:pos x="0" y="9"/>
                  </a:cxn>
                  <a:cxn ang="0">
                    <a:pos x="32" y="30"/>
                  </a:cxn>
                  <a:cxn ang="0">
                    <a:pos x="35" y="32"/>
                  </a:cxn>
                  <a:cxn ang="0">
                    <a:pos x="37" y="32"/>
                  </a:cxn>
                  <a:cxn ang="0">
                    <a:pos x="40" y="30"/>
                  </a:cxn>
                  <a:cxn ang="0">
                    <a:pos x="42" y="27"/>
                  </a:cxn>
                  <a:cxn ang="0">
                    <a:pos x="42" y="25"/>
                  </a:cxn>
                  <a:cxn ang="0">
                    <a:pos x="40" y="23"/>
                  </a:cxn>
                  <a:cxn ang="0">
                    <a:pos x="7" y="2"/>
                  </a:cxn>
                </a:cxnLst>
                <a:rect l="txL" t="txT" r="txR" b="txB"/>
                <a:pathLst>
                  <a:path w="42" h="32">
                    <a:moveTo>
                      <a:pt x="7" y="2"/>
                    </a:moveTo>
                    <a:lnTo>
                      <a:pt x="5" y="0"/>
                    </a:lnTo>
                    <a:lnTo>
                      <a:pt x="2" y="0"/>
                    </a:lnTo>
                    <a:lnTo>
                      <a:pt x="0" y="2"/>
                    </a:lnTo>
                    <a:lnTo>
                      <a:pt x="0" y="5"/>
                    </a:lnTo>
                    <a:lnTo>
                      <a:pt x="0" y="7"/>
                    </a:lnTo>
                    <a:lnTo>
                      <a:pt x="0" y="9"/>
                    </a:lnTo>
                    <a:lnTo>
                      <a:pt x="32" y="30"/>
                    </a:lnTo>
                    <a:lnTo>
                      <a:pt x="35" y="32"/>
                    </a:lnTo>
                    <a:lnTo>
                      <a:pt x="37" y="32"/>
                    </a:lnTo>
                    <a:lnTo>
                      <a:pt x="40" y="30"/>
                    </a:lnTo>
                    <a:lnTo>
                      <a:pt x="42" y="27"/>
                    </a:lnTo>
                    <a:lnTo>
                      <a:pt x="42" y="25"/>
                    </a:lnTo>
                    <a:lnTo>
                      <a:pt x="40" y="23"/>
                    </a:lnTo>
                    <a:lnTo>
                      <a:pt x="7"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39" name="Freeform 215"/>
              <p:cNvSpPr/>
              <p:nvPr/>
            </p:nvSpPr>
            <p:spPr>
              <a:xfrm>
                <a:off x="2449" y="1776"/>
                <a:ext cx="43" cy="31"/>
              </a:xfrm>
              <a:custGeom>
                <a:avLst/>
                <a:gdLst>
                  <a:gd name="txL" fmla="*/ 0 w 43"/>
                  <a:gd name="txT" fmla="*/ 0 h 31"/>
                  <a:gd name="txR" fmla="*/ 43 w 43"/>
                  <a:gd name="txB" fmla="*/ 31 h 31"/>
                </a:gdLst>
                <a:ahLst/>
                <a:cxnLst>
                  <a:cxn ang="0">
                    <a:pos x="8" y="2"/>
                  </a:cxn>
                  <a:cxn ang="0">
                    <a:pos x="5" y="0"/>
                  </a:cxn>
                  <a:cxn ang="0">
                    <a:pos x="3" y="0"/>
                  </a:cxn>
                  <a:cxn ang="0">
                    <a:pos x="0" y="2"/>
                  </a:cxn>
                  <a:cxn ang="0">
                    <a:pos x="0" y="4"/>
                  </a:cxn>
                  <a:cxn ang="0">
                    <a:pos x="0" y="6"/>
                  </a:cxn>
                  <a:cxn ang="0">
                    <a:pos x="0" y="9"/>
                  </a:cxn>
                  <a:cxn ang="0">
                    <a:pos x="33" y="29"/>
                  </a:cxn>
                  <a:cxn ang="0">
                    <a:pos x="35" y="31"/>
                  </a:cxn>
                  <a:cxn ang="0">
                    <a:pos x="38" y="31"/>
                  </a:cxn>
                  <a:cxn ang="0">
                    <a:pos x="40" y="29"/>
                  </a:cxn>
                  <a:cxn ang="0">
                    <a:pos x="43" y="27"/>
                  </a:cxn>
                  <a:cxn ang="0">
                    <a:pos x="43" y="24"/>
                  </a:cxn>
                  <a:cxn ang="0">
                    <a:pos x="40" y="22"/>
                  </a:cxn>
                  <a:cxn ang="0">
                    <a:pos x="8" y="2"/>
                  </a:cxn>
                </a:cxnLst>
                <a:rect l="txL" t="txT" r="txR" b="txB"/>
                <a:pathLst>
                  <a:path w="43" h="31">
                    <a:moveTo>
                      <a:pt x="8" y="2"/>
                    </a:moveTo>
                    <a:lnTo>
                      <a:pt x="5" y="0"/>
                    </a:lnTo>
                    <a:lnTo>
                      <a:pt x="3" y="0"/>
                    </a:lnTo>
                    <a:lnTo>
                      <a:pt x="0" y="2"/>
                    </a:lnTo>
                    <a:lnTo>
                      <a:pt x="0" y="4"/>
                    </a:lnTo>
                    <a:lnTo>
                      <a:pt x="0" y="6"/>
                    </a:lnTo>
                    <a:lnTo>
                      <a:pt x="0" y="9"/>
                    </a:lnTo>
                    <a:lnTo>
                      <a:pt x="33" y="29"/>
                    </a:lnTo>
                    <a:lnTo>
                      <a:pt x="35" y="31"/>
                    </a:lnTo>
                    <a:lnTo>
                      <a:pt x="38" y="31"/>
                    </a:lnTo>
                    <a:lnTo>
                      <a:pt x="40" y="29"/>
                    </a:lnTo>
                    <a:lnTo>
                      <a:pt x="43" y="27"/>
                    </a:lnTo>
                    <a:lnTo>
                      <a:pt x="43" y="24"/>
                    </a:lnTo>
                    <a:lnTo>
                      <a:pt x="40" y="22"/>
                    </a:lnTo>
                    <a:lnTo>
                      <a:pt x="8" y="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28940" name="Freeform 216"/>
              <p:cNvSpPr/>
              <p:nvPr/>
            </p:nvSpPr>
            <p:spPr>
              <a:xfrm>
                <a:off x="2504" y="1814"/>
                <a:ext cx="45" cy="30"/>
              </a:xfrm>
              <a:custGeom>
                <a:avLst/>
                <a:gdLst>
                  <a:gd name="txL" fmla="*/ 0 w 45"/>
                  <a:gd name="txT" fmla="*/ 0 h 30"/>
                  <a:gd name="txR" fmla="*/ 45 w 45"/>
                  <a:gd name="txB" fmla="*/ 30 h 30"/>
                </a:gdLst>
                <a:ahLst/>
                <a:cxnLst>
                  <a:cxn ang="0">
                    <a:pos x="10" y="0"/>
                  </a:cxn>
                  <a:cxn ang="0">
                    <a:pos x="7" y="0"/>
                  </a:cxn>
                  <a:cxn ang="0">
                    <a:pos x="5" y="0"/>
                  </a:cxn>
                  <a:cxn ang="0">
                    <a:pos x="2" y="0"/>
                  </a:cxn>
                  <a:cxn ang="0">
                    <a:pos x="0" y="2"/>
                  </a:cxn>
                  <a:cxn ang="0">
                    <a:pos x="0" y="5"/>
                  </a:cxn>
                  <a:cxn ang="0">
                    <a:pos x="2" y="7"/>
                  </a:cxn>
                  <a:cxn ang="0">
                    <a:pos x="35" y="27"/>
                  </a:cxn>
                  <a:cxn ang="0">
                    <a:pos x="37" y="30"/>
                  </a:cxn>
                  <a:cxn ang="0">
                    <a:pos x="40" y="30"/>
                  </a:cxn>
                  <a:cxn ang="0">
                    <a:pos x="42" y="27"/>
                  </a:cxn>
                  <a:cxn ang="0">
                    <a:pos x="45" y="25"/>
                  </a:cxn>
                  <a:cxn ang="0">
                    <a:pos x="45" y="23"/>
                  </a:cxn>
                  <a:cxn ang="0">
                    <a:pos x="42" y="21"/>
                  </a:cxn>
                  <a:cxn ang="0">
                    <a:pos x="10" y="0"/>
                  </a:cxn>
                </a:cxnLst>
                <a:rect l="txL" t="txT" r="txR" b="txB"/>
                <a:pathLst>
                  <a:path w="45" h="30">
                    <a:moveTo>
                      <a:pt x="10" y="0"/>
                    </a:moveTo>
                    <a:lnTo>
                      <a:pt x="7" y="0"/>
                    </a:lnTo>
                    <a:lnTo>
                      <a:pt x="5" y="0"/>
                    </a:lnTo>
                    <a:lnTo>
                      <a:pt x="2" y="0"/>
                    </a:lnTo>
                    <a:lnTo>
                      <a:pt x="0" y="2"/>
                    </a:lnTo>
                    <a:lnTo>
                      <a:pt x="0" y="5"/>
                    </a:lnTo>
                    <a:lnTo>
                      <a:pt x="2" y="7"/>
                    </a:lnTo>
                    <a:lnTo>
                      <a:pt x="35" y="27"/>
                    </a:lnTo>
                    <a:lnTo>
                      <a:pt x="37" y="30"/>
                    </a:lnTo>
                    <a:lnTo>
                      <a:pt x="40" y="30"/>
                    </a:lnTo>
                    <a:lnTo>
                      <a:pt x="42" y="27"/>
                    </a:lnTo>
                    <a:lnTo>
                      <a:pt x="45" y="25"/>
                    </a:lnTo>
                    <a:lnTo>
                      <a:pt x="45" y="23"/>
                    </a:lnTo>
                    <a:lnTo>
                      <a:pt x="42" y="21"/>
                    </a:lnTo>
                    <a:lnTo>
                      <a:pt x="1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28812" name="Rectangle 218"/>
            <p:cNvSpPr/>
            <p:nvPr/>
          </p:nvSpPr>
          <p:spPr>
            <a:xfrm>
              <a:off x="86" y="3201"/>
              <a:ext cx="537" cy="425"/>
            </a:xfrm>
            <a:prstGeom prst="rect">
              <a:avLst/>
            </a:prstGeom>
            <a:noFill/>
            <a:ln w="9525">
              <a:noFill/>
            </a:ln>
          </p:spPr>
          <p:txBody>
            <a:bodyPr/>
            <a:lstStyle/>
            <a:p>
              <a:endParaRPr lang="zh-CN" altLang="en-US" dirty="0">
                <a:latin typeface="Arial" panose="020B0604020202020204" pitchFamily="34" charset="0"/>
              </a:endParaRPr>
            </a:p>
          </p:txBody>
        </p:sp>
        <p:sp>
          <p:nvSpPr>
            <p:cNvPr id="28813" name="Rectangle 219"/>
            <p:cNvSpPr/>
            <p:nvPr/>
          </p:nvSpPr>
          <p:spPr>
            <a:xfrm>
              <a:off x="203" y="3269"/>
              <a:ext cx="240" cy="144"/>
            </a:xfrm>
            <a:prstGeom prst="rect">
              <a:avLst/>
            </a:prstGeom>
            <a:noFill/>
            <a:ln w="9525">
              <a:noFill/>
            </a:ln>
          </p:spPr>
          <p:txBody>
            <a:bodyPr wrap="none" lIns="0" tIns="0" rIns="0" bIns="0">
              <a:spAutoFit/>
            </a:bodyPr>
            <a:lstStyle/>
            <a:p>
              <a:r>
                <a:rPr lang="zh-CN" altLang="en-US" sz="1500" dirty="0">
                  <a:solidFill>
                    <a:srgbClr val="000000"/>
                  </a:solidFill>
                  <a:latin typeface="宋体" panose="02010600030101010101" pitchFamily="2" charset="-122"/>
                </a:rPr>
                <a:t>路径</a:t>
              </a:r>
              <a:endParaRPr lang="zh-CN" altLang="en-US" dirty="0">
                <a:latin typeface="Arial" panose="020B0604020202020204" pitchFamily="34" charset="0"/>
              </a:endParaRPr>
            </a:p>
          </p:txBody>
        </p:sp>
        <p:sp>
          <p:nvSpPr>
            <p:cNvPr id="28814" name="Rectangle 220"/>
            <p:cNvSpPr/>
            <p:nvPr/>
          </p:nvSpPr>
          <p:spPr>
            <a:xfrm>
              <a:off x="466" y="3265"/>
              <a:ext cx="33"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28815" name="Rectangle 221"/>
            <p:cNvSpPr/>
            <p:nvPr/>
          </p:nvSpPr>
          <p:spPr>
            <a:xfrm>
              <a:off x="501" y="3265"/>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16" name="Rectangle 222"/>
            <p:cNvSpPr/>
            <p:nvPr/>
          </p:nvSpPr>
          <p:spPr>
            <a:xfrm>
              <a:off x="352" y="3440"/>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17" name="Rectangle 223"/>
            <p:cNvSpPr/>
            <p:nvPr/>
          </p:nvSpPr>
          <p:spPr>
            <a:xfrm>
              <a:off x="693" y="3190"/>
              <a:ext cx="557" cy="220"/>
            </a:xfrm>
            <a:prstGeom prst="rect">
              <a:avLst/>
            </a:prstGeom>
            <a:noFill/>
            <a:ln w="9525">
              <a:noFill/>
            </a:ln>
          </p:spPr>
          <p:txBody>
            <a:bodyPr/>
            <a:lstStyle/>
            <a:p>
              <a:endParaRPr lang="zh-CN" altLang="en-US" dirty="0">
                <a:latin typeface="Arial" panose="020B0604020202020204" pitchFamily="34" charset="0"/>
              </a:endParaRPr>
            </a:p>
          </p:txBody>
        </p:sp>
        <p:sp>
          <p:nvSpPr>
            <p:cNvPr id="28818" name="Rectangle 224"/>
            <p:cNvSpPr/>
            <p:nvPr/>
          </p:nvSpPr>
          <p:spPr>
            <a:xfrm>
              <a:off x="820" y="3258"/>
              <a:ext cx="240" cy="144"/>
            </a:xfrm>
            <a:prstGeom prst="rect">
              <a:avLst/>
            </a:prstGeom>
            <a:noFill/>
            <a:ln w="9525">
              <a:noFill/>
            </a:ln>
          </p:spPr>
          <p:txBody>
            <a:bodyPr wrap="none" lIns="0" tIns="0" rIns="0" bIns="0">
              <a:spAutoFit/>
            </a:bodyPr>
            <a:lstStyle/>
            <a:p>
              <a:r>
                <a:rPr lang="zh-CN" altLang="en-US" sz="1500" dirty="0">
                  <a:solidFill>
                    <a:srgbClr val="000000"/>
                  </a:solidFill>
                  <a:latin typeface="宋体" panose="02010600030101010101" pitchFamily="2" charset="-122"/>
                </a:rPr>
                <a:t>路径</a:t>
              </a:r>
              <a:endParaRPr lang="zh-CN" altLang="en-US" dirty="0">
                <a:latin typeface="Arial" panose="020B0604020202020204" pitchFamily="34" charset="0"/>
              </a:endParaRPr>
            </a:p>
          </p:txBody>
        </p:sp>
        <p:sp>
          <p:nvSpPr>
            <p:cNvPr id="28819" name="Rectangle 225"/>
            <p:cNvSpPr/>
            <p:nvPr/>
          </p:nvSpPr>
          <p:spPr>
            <a:xfrm>
              <a:off x="1083" y="3253"/>
              <a:ext cx="33"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28820" name="Rectangle 226"/>
            <p:cNvSpPr/>
            <p:nvPr/>
          </p:nvSpPr>
          <p:spPr>
            <a:xfrm>
              <a:off x="1118" y="325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21" name="Rectangle 227"/>
            <p:cNvSpPr/>
            <p:nvPr/>
          </p:nvSpPr>
          <p:spPr>
            <a:xfrm>
              <a:off x="1317" y="3190"/>
              <a:ext cx="557" cy="220"/>
            </a:xfrm>
            <a:prstGeom prst="rect">
              <a:avLst/>
            </a:prstGeom>
            <a:noFill/>
            <a:ln w="9525">
              <a:noFill/>
            </a:ln>
          </p:spPr>
          <p:txBody>
            <a:bodyPr/>
            <a:lstStyle/>
            <a:p>
              <a:endParaRPr lang="zh-CN" altLang="en-US" dirty="0">
                <a:latin typeface="Arial" panose="020B0604020202020204" pitchFamily="34" charset="0"/>
              </a:endParaRPr>
            </a:p>
          </p:txBody>
        </p:sp>
        <p:sp>
          <p:nvSpPr>
            <p:cNvPr id="28822" name="Rectangle 228"/>
            <p:cNvSpPr/>
            <p:nvPr/>
          </p:nvSpPr>
          <p:spPr>
            <a:xfrm>
              <a:off x="1444" y="3258"/>
              <a:ext cx="240" cy="144"/>
            </a:xfrm>
            <a:prstGeom prst="rect">
              <a:avLst/>
            </a:prstGeom>
            <a:noFill/>
            <a:ln w="9525">
              <a:noFill/>
            </a:ln>
          </p:spPr>
          <p:txBody>
            <a:bodyPr wrap="none" lIns="0" tIns="0" rIns="0" bIns="0">
              <a:spAutoFit/>
            </a:bodyPr>
            <a:lstStyle/>
            <a:p>
              <a:r>
                <a:rPr lang="zh-CN" altLang="en-US" sz="1500" dirty="0">
                  <a:solidFill>
                    <a:srgbClr val="000000"/>
                  </a:solidFill>
                  <a:latin typeface="宋体" panose="02010600030101010101" pitchFamily="2" charset="-122"/>
                </a:rPr>
                <a:t>路径</a:t>
              </a:r>
              <a:endParaRPr lang="zh-CN" altLang="en-US" dirty="0">
                <a:latin typeface="Arial" panose="020B0604020202020204" pitchFamily="34" charset="0"/>
              </a:endParaRPr>
            </a:p>
          </p:txBody>
        </p:sp>
        <p:sp>
          <p:nvSpPr>
            <p:cNvPr id="28823" name="Rectangle 229"/>
            <p:cNvSpPr/>
            <p:nvPr/>
          </p:nvSpPr>
          <p:spPr>
            <a:xfrm>
              <a:off x="1708" y="3253"/>
              <a:ext cx="33"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28824" name="Rectangle 230"/>
            <p:cNvSpPr/>
            <p:nvPr/>
          </p:nvSpPr>
          <p:spPr>
            <a:xfrm>
              <a:off x="1743" y="325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25" name="Rectangle 231"/>
            <p:cNvSpPr/>
            <p:nvPr/>
          </p:nvSpPr>
          <p:spPr>
            <a:xfrm>
              <a:off x="1942" y="3190"/>
              <a:ext cx="557" cy="220"/>
            </a:xfrm>
            <a:prstGeom prst="rect">
              <a:avLst/>
            </a:prstGeom>
            <a:noFill/>
            <a:ln w="9525">
              <a:noFill/>
            </a:ln>
          </p:spPr>
          <p:txBody>
            <a:bodyPr/>
            <a:lstStyle/>
            <a:p>
              <a:endParaRPr lang="zh-CN" altLang="en-US" dirty="0">
                <a:latin typeface="Arial" panose="020B0604020202020204" pitchFamily="34" charset="0"/>
              </a:endParaRPr>
            </a:p>
          </p:txBody>
        </p:sp>
        <p:sp>
          <p:nvSpPr>
            <p:cNvPr id="28826" name="Rectangle 232"/>
            <p:cNvSpPr/>
            <p:nvPr/>
          </p:nvSpPr>
          <p:spPr>
            <a:xfrm>
              <a:off x="2069" y="3258"/>
              <a:ext cx="240" cy="144"/>
            </a:xfrm>
            <a:prstGeom prst="rect">
              <a:avLst/>
            </a:prstGeom>
            <a:noFill/>
            <a:ln w="9525">
              <a:noFill/>
            </a:ln>
          </p:spPr>
          <p:txBody>
            <a:bodyPr wrap="none" lIns="0" tIns="0" rIns="0" bIns="0">
              <a:spAutoFit/>
            </a:bodyPr>
            <a:lstStyle/>
            <a:p>
              <a:r>
                <a:rPr lang="zh-CN" altLang="en-US" sz="1500" dirty="0">
                  <a:solidFill>
                    <a:srgbClr val="000000"/>
                  </a:solidFill>
                  <a:latin typeface="宋体" panose="02010600030101010101" pitchFamily="2" charset="-122"/>
                </a:rPr>
                <a:t>路径</a:t>
              </a:r>
              <a:endParaRPr lang="zh-CN" altLang="en-US" dirty="0">
                <a:latin typeface="Arial" panose="020B0604020202020204" pitchFamily="34" charset="0"/>
              </a:endParaRPr>
            </a:p>
          </p:txBody>
        </p:sp>
        <p:sp>
          <p:nvSpPr>
            <p:cNvPr id="28827" name="Rectangle 233"/>
            <p:cNvSpPr/>
            <p:nvPr/>
          </p:nvSpPr>
          <p:spPr>
            <a:xfrm>
              <a:off x="2332" y="3253"/>
              <a:ext cx="33"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28828" name="Rectangle 234"/>
            <p:cNvSpPr/>
            <p:nvPr/>
          </p:nvSpPr>
          <p:spPr>
            <a:xfrm>
              <a:off x="2367" y="325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29" name="Rectangle 235"/>
            <p:cNvSpPr/>
            <p:nvPr/>
          </p:nvSpPr>
          <p:spPr>
            <a:xfrm>
              <a:off x="620" y="3337"/>
              <a:ext cx="829" cy="221"/>
            </a:xfrm>
            <a:prstGeom prst="rect">
              <a:avLst/>
            </a:prstGeom>
            <a:noFill/>
            <a:ln w="9525">
              <a:noFill/>
            </a:ln>
          </p:spPr>
          <p:txBody>
            <a:bodyPr/>
            <a:lstStyle/>
            <a:p>
              <a:endParaRPr lang="zh-CN" altLang="en-US" dirty="0">
                <a:latin typeface="Arial" panose="020B0604020202020204" pitchFamily="34" charset="0"/>
              </a:endParaRPr>
            </a:p>
          </p:txBody>
        </p:sp>
        <p:sp>
          <p:nvSpPr>
            <p:cNvPr id="28830" name="Rectangle 236"/>
            <p:cNvSpPr/>
            <p:nvPr/>
          </p:nvSpPr>
          <p:spPr>
            <a:xfrm>
              <a:off x="767" y="3399"/>
              <a:ext cx="494"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ABCEDA</a:t>
              </a:r>
              <a:endParaRPr lang="en-US" altLang="zh-CN" dirty="0">
                <a:latin typeface="Arial" panose="020B0604020202020204" pitchFamily="34" charset="0"/>
              </a:endParaRPr>
            </a:p>
          </p:txBody>
        </p:sp>
        <p:sp>
          <p:nvSpPr>
            <p:cNvPr id="28831" name="Rectangle 237"/>
            <p:cNvSpPr/>
            <p:nvPr/>
          </p:nvSpPr>
          <p:spPr>
            <a:xfrm>
              <a:off x="1302" y="3399"/>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32" name="Rectangle 238"/>
            <p:cNvSpPr/>
            <p:nvPr/>
          </p:nvSpPr>
          <p:spPr>
            <a:xfrm>
              <a:off x="1335" y="3337"/>
              <a:ext cx="734" cy="221"/>
            </a:xfrm>
            <a:prstGeom prst="rect">
              <a:avLst/>
            </a:prstGeom>
            <a:noFill/>
            <a:ln w="9525">
              <a:noFill/>
            </a:ln>
          </p:spPr>
          <p:txBody>
            <a:bodyPr/>
            <a:lstStyle/>
            <a:p>
              <a:endParaRPr lang="zh-CN" altLang="en-US" dirty="0">
                <a:latin typeface="Arial" panose="020B0604020202020204" pitchFamily="34" charset="0"/>
              </a:endParaRPr>
            </a:p>
          </p:txBody>
        </p:sp>
        <p:sp>
          <p:nvSpPr>
            <p:cNvPr id="28833" name="Rectangle 239"/>
            <p:cNvSpPr/>
            <p:nvPr/>
          </p:nvSpPr>
          <p:spPr>
            <a:xfrm>
              <a:off x="1479" y="3399"/>
              <a:ext cx="407"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ABDCE</a:t>
              </a:r>
              <a:endParaRPr lang="en-US" altLang="zh-CN" dirty="0">
                <a:latin typeface="Arial" panose="020B0604020202020204" pitchFamily="34" charset="0"/>
              </a:endParaRPr>
            </a:p>
          </p:txBody>
        </p:sp>
        <p:sp>
          <p:nvSpPr>
            <p:cNvPr id="28834" name="Rectangle 240"/>
            <p:cNvSpPr/>
            <p:nvPr/>
          </p:nvSpPr>
          <p:spPr>
            <a:xfrm>
              <a:off x="1922" y="3399"/>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35" name="Rectangle 241"/>
            <p:cNvSpPr/>
            <p:nvPr/>
          </p:nvSpPr>
          <p:spPr>
            <a:xfrm>
              <a:off x="1869" y="3337"/>
              <a:ext cx="1003" cy="221"/>
            </a:xfrm>
            <a:prstGeom prst="rect">
              <a:avLst/>
            </a:prstGeom>
            <a:noFill/>
            <a:ln w="9525">
              <a:noFill/>
            </a:ln>
          </p:spPr>
          <p:txBody>
            <a:bodyPr/>
            <a:lstStyle/>
            <a:p>
              <a:endParaRPr lang="zh-CN" altLang="en-US" dirty="0">
                <a:latin typeface="Arial" panose="020B0604020202020204" pitchFamily="34" charset="0"/>
              </a:endParaRPr>
            </a:p>
          </p:txBody>
        </p:sp>
        <p:sp>
          <p:nvSpPr>
            <p:cNvPr id="28836" name="Rectangle 242"/>
            <p:cNvSpPr/>
            <p:nvPr/>
          </p:nvSpPr>
          <p:spPr>
            <a:xfrm>
              <a:off x="2101" y="3399"/>
              <a:ext cx="167"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AB</a:t>
              </a:r>
              <a:endParaRPr lang="en-US" altLang="zh-CN" dirty="0">
                <a:latin typeface="Arial" panose="020B0604020202020204" pitchFamily="34" charset="0"/>
              </a:endParaRPr>
            </a:p>
          </p:txBody>
        </p:sp>
        <p:sp>
          <p:nvSpPr>
            <p:cNvPr id="28837" name="Rectangle 243"/>
            <p:cNvSpPr/>
            <p:nvPr/>
          </p:nvSpPr>
          <p:spPr>
            <a:xfrm>
              <a:off x="2283" y="3399"/>
              <a:ext cx="327"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DECA</a:t>
              </a:r>
              <a:endParaRPr lang="en-US" altLang="zh-CN" dirty="0">
                <a:latin typeface="Arial" panose="020B0604020202020204" pitchFamily="34" charset="0"/>
              </a:endParaRPr>
            </a:p>
          </p:txBody>
        </p:sp>
        <p:sp>
          <p:nvSpPr>
            <p:cNvPr id="28838" name="Rectangle 244"/>
            <p:cNvSpPr/>
            <p:nvPr/>
          </p:nvSpPr>
          <p:spPr>
            <a:xfrm>
              <a:off x="2636" y="3399"/>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39" name="Rectangle 245"/>
            <p:cNvSpPr/>
            <p:nvPr/>
          </p:nvSpPr>
          <p:spPr>
            <a:xfrm>
              <a:off x="620" y="3474"/>
              <a:ext cx="627" cy="220"/>
            </a:xfrm>
            <a:prstGeom prst="rect">
              <a:avLst/>
            </a:prstGeom>
            <a:noFill/>
            <a:ln w="9525">
              <a:noFill/>
            </a:ln>
          </p:spPr>
          <p:txBody>
            <a:bodyPr/>
            <a:lstStyle/>
            <a:p>
              <a:endParaRPr lang="zh-CN" altLang="en-US" dirty="0">
                <a:latin typeface="Arial" panose="020B0604020202020204" pitchFamily="34" charset="0"/>
              </a:endParaRPr>
            </a:p>
          </p:txBody>
        </p:sp>
        <p:sp>
          <p:nvSpPr>
            <p:cNvPr id="28840" name="Rectangle 246"/>
            <p:cNvSpPr/>
            <p:nvPr/>
          </p:nvSpPr>
          <p:spPr>
            <a:xfrm>
              <a:off x="782" y="3542"/>
              <a:ext cx="240" cy="144"/>
            </a:xfrm>
            <a:prstGeom prst="rect">
              <a:avLst/>
            </a:prstGeom>
            <a:noFill/>
            <a:ln w="9525">
              <a:noFill/>
            </a:ln>
          </p:spPr>
          <p:txBody>
            <a:bodyPr wrap="none" lIns="0" tIns="0" rIns="0" bIns="0">
              <a:spAutoFit/>
            </a:bodyPr>
            <a:lstStyle/>
            <a:p>
              <a:r>
                <a:rPr lang="zh-CN" altLang="en-US" sz="1500" dirty="0">
                  <a:solidFill>
                    <a:srgbClr val="000000"/>
                  </a:solidFill>
                  <a:latin typeface="宋体" panose="02010600030101010101" pitchFamily="2" charset="-122"/>
                </a:rPr>
                <a:t>费用</a:t>
              </a:r>
              <a:endParaRPr lang="zh-CN" altLang="en-US" dirty="0">
                <a:latin typeface="Arial" panose="020B0604020202020204" pitchFamily="34" charset="0"/>
              </a:endParaRPr>
            </a:p>
          </p:txBody>
        </p:sp>
        <p:sp>
          <p:nvSpPr>
            <p:cNvPr id="28841" name="Rectangle 247"/>
            <p:cNvSpPr/>
            <p:nvPr/>
          </p:nvSpPr>
          <p:spPr>
            <a:xfrm>
              <a:off x="1046" y="3537"/>
              <a:ext cx="33"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28842" name="Rectangle 248"/>
            <p:cNvSpPr/>
            <p:nvPr/>
          </p:nvSpPr>
          <p:spPr>
            <a:xfrm>
              <a:off x="1081" y="3537"/>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43" name="Rectangle 249"/>
            <p:cNvSpPr/>
            <p:nvPr/>
          </p:nvSpPr>
          <p:spPr>
            <a:xfrm>
              <a:off x="68" y="3462"/>
              <a:ext cx="557" cy="220"/>
            </a:xfrm>
            <a:prstGeom prst="rect">
              <a:avLst/>
            </a:prstGeom>
            <a:noFill/>
            <a:ln w="9525">
              <a:noFill/>
            </a:ln>
          </p:spPr>
          <p:txBody>
            <a:bodyPr/>
            <a:lstStyle/>
            <a:p>
              <a:endParaRPr lang="zh-CN" altLang="en-US" dirty="0">
                <a:latin typeface="Arial" panose="020B0604020202020204" pitchFamily="34" charset="0"/>
              </a:endParaRPr>
            </a:p>
          </p:txBody>
        </p:sp>
        <p:sp>
          <p:nvSpPr>
            <p:cNvPr id="28844" name="Rectangle 250"/>
            <p:cNvSpPr/>
            <p:nvPr/>
          </p:nvSpPr>
          <p:spPr>
            <a:xfrm>
              <a:off x="195" y="3530"/>
              <a:ext cx="240" cy="144"/>
            </a:xfrm>
            <a:prstGeom prst="rect">
              <a:avLst/>
            </a:prstGeom>
            <a:noFill/>
            <a:ln w="9525">
              <a:noFill/>
            </a:ln>
          </p:spPr>
          <p:txBody>
            <a:bodyPr wrap="none" lIns="0" tIns="0" rIns="0" bIns="0">
              <a:spAutoFit/>
            </a:bodyPr>
            <a:lstStyle/>
            <a:p>
              <a:r>
                <a:rPr lang="zh-CN" altLang="en-US" sz="1500" dirty="0">
                  <a:solidFill>
                    <a:srgbClr val="000000"/>
                  </a:solidFill>
                  <a:latin typeface="宋体" panose="02010600030101010101" pitchFamily="2" charset="-122"/>
                </a:rPr>
                <a:t>费用</a:t>
              </a:r>
              <a:endParaRPr lang="zh-CN" altLang="en-US" dirty="0">
                <a:latin typeface="Arial" panose="020B0604020202020204" pitchFamily="34" charset="0"/>
              </a:endParaRPr>
            </a:p>
          </p:txBody>
        </p:sp>
        <p:sp>
          <p:nvSpPr>
            <p:cNvPr id="28845" name="Rectangle 251"/>
            <p:cNvSpPr/>
            <p:nvPr/>
          </p:nvSpPr>
          <p:spPr>
            <a:xfrm>
              <a:off x="459" y="3526"/>
              <a:ext cx="33"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28846" name="Rectangle 252"/>
            <p:cNvSpPr/>
            <p:nvPr/>
          </p:nvSpPr>
          <p:spPr>
            <a:xfrm>
              <a:off x="494" y="3526"/>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47" name="Rectangle 253"/>
            <p:cNvSpPr/>
            <p:nvPr/>
          </p:nvSpPr>
          <p:spPr>
            <a:xfrm>
              <a:off x="1335" y="3474"/>
              <a:ext cx="554" cy="220"/>
            </a:xfrm>
            <a:prstGeom prst="rect">
              <a:avLst/>
            </a:prstGeom>
            <a:noFill/>
            <a:ln w="9525">
              <a:noFill/>
            </a:ln>
          </p:spPr>
          <p:txBody>
            <a:bodyPr/>
            <a:lstStyle/>
            <a:p>
              <a:endParaRPr lang="zh-CN" altLang="en-US" dirty="0">
                <a:latin typeface="Arial" panose="020B0604020202020204" pitchFamily="34" charset="0"/>
              </a:endParaRPr>
            </a:p>
          </p:txBody>
        </p:sp>
        <p:sp>
          <p:nvSpPr>
            <p:cNvPr id="28848" name="Rectangle 254"/>
            <p:cNvSpPr/>
            <p:nvPr/>
          </p:nvSpPr>
          <p:spPr>
            <a:xfrm>
              <a:off x="1461" y="3542"/>
              <a:ext cx="240" cy="144"/>
            </a:xfrm>
            <a:prstGeom prst="rect">
              <a:avLst/>
            </a:prstGeom>
            <a:noFill/>
            <a:ln w="9525">
              <a:noFill/>
            </a:ln>
          </p:spPr>
          <p:txBody>
            <a:bodyPr wrap="none" lIns="0" tIns="0" rIns="0" bIns="0">
              <a:spAutoFit/>
            </a:bodyPr>
            <a:lstStyle/>
            <a:p>
              <a:r>
                <a:rPr lang="zh-CN" altLang="en-US" sz="1500" dirty="0">
                  <a:solidFill>
                    <a:srgbClr val="000000"/>
                  </a:solidFill>
                  <a:latin typeface="宋体" panose="02010600030101010101" pitchFamily="2" charset="-122"/>
                </a:rPr>
                <a:t>费用</a:t>
              </a:r>
              <a:endParaRPr lang="zh-CN" altLang="en-US" dirty="0">
                <a:latin typeface="Arial" panose="020B0604020202020204" pitchFamily="34" charset="0"/>
              </a:endParaRPr>
            </a:p>
          </p:txBody>
        </p:sp>
        <p:sp>
          <p:nvSpPr>
            <p:cNvPr id="28849" name="Rectangle 255"/>
            <p:cNvSpPr/>
            <p:nvPr/>
          </p:nvSpPr>
          <p:spPr>
            <a:xfrm>
              <a:off x="1725" y="3537"/>
              <a:ext cx="33"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28850" name="Rectangle 256"/>
            <p:cNvSpPr/>
            <p:nvPr/>
          </p:nvSpPr>
          <p:spPr>
            <a:xfrm>
              <a:off x="1760" y="3537"/>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51" name="Rectangle 257"/>
            <p:cNvSpPr/>
            <p:nvPr/>
          </p:nvSpPr>
          <p:spPr>
            <a:xfrm>
              <a:off x="1942" y="3462"/>
              <a:ext cx="557" cy="220"/>
            </a:xfrm>
            <a:prstGeom prst="rect">
              <a:avLst/>
            </a:prstGeom>
            <a:noFill/>
            <a:ln w="9525">
              <a:noFill/>
            </a:ln>
          </p:spPr>
          <p:txBody>
            <a:bodyPr/>
            <a:lstStyle/>
            <a:p>
              <a:endParaRPr lang="zh-CN" altLang="en-US" dirty="0">
                <a:latin typeface="Arial" panose="020B0604020202020204" pitchFamily="34" charset="0"/>
              </a:endParaRPr>
            </a:p>
          </p:txBody>
        </p:sp>
        <p:sp>
          <p:nvSpPr>
            <p:cNvPr id="28852" name="Rectangle 258"/>
            <p:cNvSpPr/>
            <p:nvPr/>
          </p:nvSpPr>
          <p:spPr>
            <a:xfrm>
              <a:off x="2069" y="3530"/>
              <a:ext cx="240" cy="144"/>
            </a:xfrm>
            <a:prstGeom prst="rect">
              <a:avLst/>
            </a:prstGeom>
            <a:noFill/>
            <a:ln w="9525">
              <a:noFill/>
            </a:ln>
          </p:spPr>
          <p:txBody>
            <a:bodyPr wrap="none" lIns="0" tIns="0" rIns="0" bIns="0">
              <a:spAutoFit/>
            </a:bodyPr>
            <a:lstStyle/>
            <a:p>
              <a:r>
                <a:rPr lang="zh-CN" altLang="en-US" sz="1500" dirty="0">
                  <a:solidFill>
                    <a:srgbClr val="000000"/>
                  </a:solidFill>
                  <a:latin typeface="宋体" panose="02010600030101010101" pitchFamily="2" charset="-122"/>
                </a:rPr>
                <a:t>费用</a:t>
              </a:r>
              <a:endParaRPr lang="zh-CN" altLang="en-US" dirty="0">
                <a:latin typeface="Arial" panose="020B0604020202020204" pitchFamily="34" charset="0"/>
              </a:endParaRPr>
            </a:p>
          </p:txBody>
        </p:sp>
        <p:sp>
          <p:nvSpPr>
            <p:cNvPr id="28853" name="Rectangle 259"/>
            <p:cNvSpPr/>
            <p:nvPr/>
          </p:nvSpPr>
          <p:spPr>
            <a:xfrm>
              <a:off x="2332" y="3526"/>
              <a:ext cx="33"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28854" name="Rectangle 260"/>
            <p:cNvSpPr/>
            <p:nvPr/>
          </p:nvSpPr>
          <p:spPr>
            <a:xfrm>
              <a:off x="2367" y="3526"/>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55" name="Rectangle 261"/>
            <p:cNvSpPr/>
            <p:nvPr/>
          </p:nvSpPr>
          <p:spPr>
            <a:xfrm>
              <a:off x="531" y="3610"/>
              <a:ext cx="716" cy="220"/>
            </a:xfrm>
            <a:prstGeom prst="rect">
              <a:avLst/>
            </a:prstGeom>
            <a:noFill/>
            <a:ln w="9525">
              <a:noFill/>
            </a:ln>
          </p:spPr>
          <p:txBody>
            <a:bodyPr/>
            <a:lstStyle/>
            <a:p>
              <a:endParaRPr lang="zh-CN" altLang="en-US" dirty="0">
                <a:latin typeface="Arial" panose="020B0604020202020204" pitchFamily="34" charset="0"/>
              </a:endParaRPr>
            </a:p>
          </p:txBody>
        </p:sp>
        <p:sp>
          <p:nvSpPr>
            <p:cNvPr id="28856" name="Rectangle 262"/>
            <p:cNvSpPr/>
            <p:nvPr/>
          </p:nvSpPr>
          <p:spPr>
            <a:xfrm>
              <a:off x="787" y="3671"/>
              <a:ext cx="24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425</a:t>
              </a:r>
              <a:endParaRPr lang="en-US" altLang="zh-CN" dirty="0">
                <a:latin typeface="Arial" panose="020B0604020202020204" pitchFamily="34" charset="0"/>
              </a:endParaRPr>
            </a:p>
          </p:txBody>
        </p:sp>
        <p:sp>
          <p:nvSpPr>
            <p:cNvPr id="28857" name="Rectangle 263"/>
            <p:cNvSpPr/>
            <p:nvPr/>
          </p:nvSpPr>
          <p:spPr>
            <a:xfrm>
              <a:off x="989" y="3671"/>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58" name="Rectangle 264"/>
            <p:cNvSpPr/>
            <p:nvPr/>
          </p:nvSpPr>
          <p:spPr>
            <a:xfrm>
              <a:off x="1959" y="3610"/>
              <a:ext cx="468" cy="220"/>
            </a:xfrm>
            <a:prstGeom prst="rect">
              <a:avLst/>
            </a:prstGeom>
            <a:noFill/>
            <a:ln w="9525">
              <a:noFill/>
            </a:ln>
          </p:spPr>
          <p:txBody>
            <a:bodyPr/>
            <a:lstStyle/>
            <a:p>
              <a:endParaRPr lang="zh-CN" altLang="en-US" dirty="0">
                <a:latin typeface="Arial" panose="020B0604020202020204" pitchFamily="34" charset="0"/>
              </a:endParaRPr>
            </a:p>
          </p:txBody>
        </p:sp>
        <p:sp>
          <p:nvSpPr>
            <p:cNvPr id="28859" name="Rectangle 265"/>
            <p:cNvSpPr/>
            <p:nvPr/>
          </p:nvSpPr>
          <p:spPr>
            <a:xfrm>
              <a:off x="2091" y="3671"/>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525</a:t>
              </a:r>
              <a:endParaRPr lang="en-US" altLang="zh-CN" dirty="0">
                <a:latin typeface="Arial" panose="020B0604020202020204" pitchFamily="34" charset="0"/>
              </a:endParaRPr>
            </a:p>
          </p:txBody>
        </p:sp>
        <p:sp>
          <p:nvSpPr>
            <p:cNvPr id="28860" name="Rectangle 266"/>
            <p:cNvSpPr/>
            <p:nvPr/>
          </p:nvSpPr>
          <p:spPr>
            <a:xfrm>
              <a:off x="2292" y="3671"/>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61" name="Rectangle 267"/>
            <p:cNvSpPr/>
            <p:nvPr/>
          </p:nvSpPr>
          <p:spPr>
            <a:xfrm>
              <a:off x="1335" y="3610"/>
              <a:ext cx="537" cy="220"/>
            </a:xfrm>
            <a:prstGeom prst="rect">
              <a:avLst/>
            </a:prstGeom>
            <a:noFill/>
            <a:ln w="9525">
              <a:noFill/>
            </a:ln>
          </p:spPr>
          <p:txBody>
            <a:bodyPr/>
            <a:lstStyle/>
            <a:p>
              <a:endParaRPr lang="zh-CN" altLang="en-US" dirty="0">
                <a:latin typeface="Arial" panose="020B0604020202020204" pitchFamily="34" charset="0"/>
              </a:endParaRPr>
            </a:p>
          </p:txBody>
        </p:sp>
        <p:sp>
          <p:nvSpPr>
            <p:cNvPr id="28862" name="Rectangle 268"/>
            <p:cNvSpPr/>
            <p:nvPr/>
          </p:nvSpPr>
          <p:spPr>
            <a:xfrm>
              <a:off x="1501" y="3671"/>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475</a:t>
              </a:r>
              <a:endParaRPr lang="en-US" altLang="zh-CN" dirty="0">
                <a:latin typeface="Arial" panose="020B0604020202020204" pitchFamily="34" charset="0"/>
              </a:endParaRPr>
            </a:p>
          </p:txBody>
        </p:sp>
        <p:sp>
          <p:nvSpPr>
            <p:cNvPr id="28863" name="Rectangle 269"/>
            <p:cNvSpPr/>
            <p:nvPr/>
          </p:nvSpPr>
          <p:spPr>
            <a:xfrm>
              <a:off x="1703" y="3671"/>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64" name="Rectangle 270"/>
            <p:cNvSpPr/>
            <p:nvPr/>
          </p:nvSpPr>
          <p:spPr>
            <a:xfrm>
              <a:off x="1758" y="2772"/>
              <a:ext cx="440" cy="220"/>
            </a:xfrm>
            <a:prstGeom prst="rect">
              <a:avLst/>
            </a:prstGeom>
            <a:noFill/>
            <a:ln w="9525">
              <a:noFill/>
            </a:ln>
          </p:spPr>
          <p:txBody>
            <a:bodyPr/>
            <a:lstStyle/>
            <a:p>
              <a:endParaRPr lang="zh-CN" altLang="en-US" dirty="0">
                <a:latin typeface="Arial" panose="020B0604020202020204" pitchFamily="34" charset="0"/>
              </a:endParaRPr>
            </a:p>
          </p:txBody>
        </p:sp>
        <p:sp>
          <p:nvSpPr>
            <p:cNvPr id="28865" name="Rectangle 271"/>
            <p:cNvSpPr/>
            <p:nvPr/>
          </p:nvSpPr>
          <p:spPr>
            <a:xfrm>
              <a:off x="1874" y="2833"/>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525</a:t>
              </a:r>
              <a:endParaRPr lang="en-US" altLang="zh-CN" dirty="0">
                <a:latin typeface="Arial" panose="020B0604020202020204" pitchFamily="34" charset="0"/>
              </a:endParaRPr>
            </a:p>
          </p:txBody>
        </p:sp>
        <p:sp>
          <p:nvSpPr>
            <p:cNvPr id="28866" name="Rectangle 272"/>
            <p:cNvSpPr/>
            <p:nvPr/>
          </p:nvSpPr>
          <p:spPr>
            <a:xfrm>
              <a:off x="2076" y="283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67" name="Rectangle 273"/>
            <p:cNvSpPr/>
            <p:nvPr/>
          </p:nvSpPr>
          <p:spPr>
            <a:xfrm>
              <a:off x="1223" y="2772"/>
              <a:ext cx="440" cy="220"/>
            </a:xfrm>
            <a:prstGeom prst="rect">
              <a:avLst/>
            </a:prstGeom>
            <a:noFill/>
            <a:ln w="9525">
              <a:noFill/>
            </a:ln>
          </p:spPr>
          <p:txBody>
            <a:bodyPr/>
            <a:lstStyle/>
            <a:p>
              <a:endParaRPr lang="zh-CN" altLang="en-US" dirty="0">
                <a:latin typeface="Arial" panose="020B0604020202020204" pitchFamily="34" charset="0"/>
              </a:endParaRPr>
            </a:p>
          </p:txBody>
        </p:sp>
        <p:sp>
          <p:nvSpPr>
            <p:cNvPr id="28868" name="Rectangle 274"/>
            <p:cNvSpPr/>
            <p:nvPr/>
          </p:nvSpPr>
          <p:spPr>
            <a:xfrm>
              <a:off x="1340" y="2833"/>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475</a:t>
              </a:r>
              <a:endParaRPr lang="en-US" altLang="zh-CN" dirty="0">
                <a:latin typeface="Arial" panose="020B0604020202020204" pitchFamily="34" charset="0"/>
              </a:endParaRPr>
            </a:p>
          </p:txBody>
        </p:sp>
        <p:sp>
          <p:nvSpPr>
            <p:cNvPr id="28869" name="Rectangle 275"/>
            <p:cNvSpPr/>
            <p:nvPr/>
          </p:nvSpPr>
          <p:spPr>
            <a:xfrm>
              <a:off x="1541" y="283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70" name="Rectangle 276"/>
            <p:cNvSpPr/>
            <p:nvPr/>
          </p:nvSpPr>
          <p:spPr>
            <a:xfrm>
              <a:off x="153" y="2772"/>
              <a:ext cx="440" cy="220"/>
            </a:xfrm>
            <a:prstGeom prst="rect">
              <a:avLst/>
            </a:prstGeom>
            <a:noFill/>
            <a:ln w="9525">
              <a:noFill/>
            </a:ln>
          </p:spPr>
          <p:txBody>
            <a:bodyPr/>
            <a:lstStyle/>
            <a:p>
              <a:endParaRPr lang="zh-CN" altLang="en-US" dirty="0">
                <a:latin typeface="Arial" panose="020B0604020202020204" pitchFamily="34" charset="0"/>
              </a:endParaRPr>
            </a:p>
          </p:txBody>
        </p:sp>
        <p:sp>
          <p:nvSpPr>
            <p:cNvPr id="28871" name="Rectangle 277"/>
            <p:cNvSpPr/>
            <p:nvPr/>
          </p:nvSpPr>
          <p:spPr>
            <a:xfrm>
              <a:off x="270" y="2833"/>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375</a:t>
              </a:r>
              <a:endParaRPr lang="en-US" altLang="zh-CN" dirty="0">
                <a:latin typeface="Arial" panose="020B0604020202020204" pitchFamily="34" charset="0"/>
              </a:endParaRPr>
            </a:p>
          </p:txBody>
        </p:sp>
        <p:sp>
          <p:nvSpPr>
            <p:cNvPr id="28872" name="Rectangle 278"/>
            <p:cNvSpPr/>
            <p:nvPr/>
          </p:nvSpPr>
          <p:spPr>
            <a:xfrm>
              <a:off x="471" y="2833"/>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73" name="Rectangle 279"/>
            <p:cNvSpPr/>
            <p:nvPr/>
          </p:nvSpPr>
          <p:spPr>
            <a:xfrm>
              <a:off x="620" y="2248"/>
              <a:ext cx="486" cy="220"/>
            </a:xfrm>
            <a:prstGeom prst="rect">
              <a:avLst/>
            </a:prstGeom>
            <a:noFill/>
            <a:ln w="9525">
              <a:noFill/>
            </a:ln>
          </p:spPr>
          <p:txBody>
            <a:bodyPr/>
            <a:lstStyle/>
            <a:p>
              <a:endParaRPr lang="zh-CN" altLang="en-US" dirty="0">
                <a:latin typeface="Arial" panose="020B0604020202020204" pitchFamily="34" charset="0"/>
              </a:endParaRPr>
            </a:p>
          </p:txBody>
        </p:sp>
        <p:sp>
          <p:nvSpPr>
            <p:cNvPr id="28874" name="Rectangle 280"/>
            <p:cNvSpPr/>
            <p:nvPr/>
          </p:nvSpPr>
          <p:spPr>
            <a:xfrm>
              <a:off x="760" y="2309"/>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325</a:t>
              </a:r>
              <a:endParaRPr lang="en-US" altLang="zh-CN" dirty="0">
                <a:latin typeface="Arial" panose="020B0604020202020204" pitchFamily="34" charset="0"/>
              </a:endParaRPr>
            </a:p>
          </p:txBody>
        </p:sp>
        <p:sp>
          <p:nvSpPr>
            <p:cNvPr id="28875" name="Rectangle 281"/>
            <p:cNvSpPr/>
            <p:nvPr/>
          </p:nvSpPr>
          <p:spPr>
            <a:xfrm>
              <a:off x="961" y="2309"/>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76" name="Rectangle 282"/>
            <p:cNvSpPr/>
            <p:nvPr/>
          </p:nvSpPr>
          <p:spPr>
            <a:xfrm>
              <a:off x="1245" y="2248"/>
              <a:ext cx="440" cy="220"/>
            </a:xfrm>
            <a:prstGeom prst="rect">
              <a:avLst/>
            </a:prstGeom>
            <a:noFill/>
            <a:ln w="9525">
              <a:noFill/>
            </a:ln>
          </p:spPr>
          <p:txBody>
            <a:bodyPr/>
            <a:lstStyle/>
            <a:p>
              <a:endParaRPr lang="zh-CN" altLang="en-US" dirty="0">
                <a:latin typeface="Arial" panose="020B0604020202020204" pitchFamily="34" charset="0"/>
              </a:endParaRPr>
            </a:p>
          </p:txBody>
        </p:sp>
        <p:sp>
          <p:nvSpPr>
            <p:cNvPr id="28877" name="Rectangle 283"/>
            <p:cNvSpPr/>
            <p:nvPr/>
          </p:nvSpPr>
          <p:spPr>
            <a:xfrm>
              <a:off x="1362" y="2309"/>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400</a:t>
              </a:r>
              <a:endParaRPr lang="en-US" altLang="zh-CN" dirty="0">
                <a:latin typeface="Arial" panose="020B0604020202020204" pitchFamily="34" charset="0"/>
              </a:endParaRPr>
            </a:p>
          </p:txBody>
        </p:sp>
        <p:sp>
          <p:nvSpPr>
            <p:cNvPr id="28878" name="Rectangle 284"/>
            <p:cNvSpPr/>
            <p:nvPr/>
          </p:nvSpPr>
          <p:spPr>
            <a:xfrm>
              <a:off x="1563" y="2309"/>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79" name="Rectangle 285"/>
            <p:cNvSpPr/>
            <p:nvPr/>
          </p:nvSpPr>
          <p:spPr>
            <a:xfrm>
              <a:off x="1690" y="2248"/>
              <a:ext cx="486" cy="220"/>
            </a:xfrm>
            <a:prstGeom prst="rect">
              <a:avLst/>
            </a:prstGeom>
            <a:noFill/>
            <a:ln w="9525">
              <a:noFill/>
            </a:ln>
          </p:spPr>
          <p:txBody>
            <a:bodyPr/>
            <a:lstStyle/>
            <a:p>
              <a:endParaRPr lang="zh-CN" altLang="en-US" dirty="0">
                <a:latin typeface="Arial" panose="020B0604020202020204" pitchFamily="34" charset="0"/>
              </a:endParaRPr>
            </a:p>
          </p:txBody>
        </p:sp>
        <p:sp>
          <p:nvSpPr>
            <p:cNvPr id="28880" name="Rectangle 286"/>
            <p:cNvSpPr/>
            <p:nvPr/>
          </p:nvSpPr>
          <p:spPr>
            <a:xfrm>
              <a:off x="1830" y="2309"/>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400</a:t>
              </a:r>
              <a:endParaRPr lang="en-US" altLang="zh-CN" dirty="0">
                <a:latin typeface="Arial" panose="020B0604020202020204" pitchFamily="34" charset="0"/>
              </a:endParaRPr>
            </a:p>
          </p:txBody>
        </p:sp>
        <p:sp>
          <p:nvSpPr>
            <p:cNvPr id="28881" name="Rectangle 287"/>
            <p:cNvSpPr/>
            <p:nvPr/>
          </p:nvSpPr>
          <p:spPr>
            <a:xfrm>
              <a:off x="2031" y="2309"/>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82" name="Rectangle 288"/>
            <p:cNvSpPr/>
            <p:nvPr/>
          </p:nvSpPr>
          <p:spPr>
            <a:xfrm>
              <a:off x="86" y="2248"/>
              <a:ext cx="537" cy="220"/>
            </a:xfrm>
            <a:prstGeom prst="rect">
              <a:avLst/>
            </a:prstGeom>
            <a:noFill/>
            <a:ln w="9525">
              <a:noFill/>
            </a:ln>
          </p:spPr>
          <p:txBody>
            <a:bodyPr/>
            <a:lstStyle/>
            <a:p>
              <a:endParaRPr lang="zh-CN" altLang="en-US" dirty="0">
                <a:latin typeface="Arial" panose="020B0604020202020204" pitchFamily="34" charset="0"/>
              </a:endParaRPr>
            </a:p>
          </p:txBody>
        </p:sp>
        <p:sp>
          <p:nvSpPr>
            <p:cNvPr id="28883" name="Rectangle 289"/>
            <p:cNvSpPr/>
            <p:nvPr/>
          </p:nvSpPr>
          <p:spPr>
            <a:xfrm>
              <a:off x="252" y="2309"/>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300</a:t>
              </a:r>
              <a:endParaRPr lang="en-US" altLang="zh-CN" dirty="0">
                <a:latin typeface="Arial" panose="020B0604020202020204" pitchFamily="34" charset="0"/>
              </a:endParaRPr>
            </a:p>
          </p:txBody>
        </p:sp>
        <p:sp>
          <p:nvSpPr>
            <p:cNvPr id="28884" name="Rectangle 290"/>
            <p:cNvSpPr/>
            <p:nvPr/>
          </p:nvSpPr>
          <p:spPr>
            <a:xfrm>
              <a:off x="454" y="2309"/>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85" name="Rectangle 291"/>
            <p:cNvSpPr/>
            <p:nvPr/>
          </p:nvSpPr>
          <p:spPr>
            <a:xfrm>
              <a:off x="620" y="1771"/>
              <a:ext cx="486" cy="220"/>
            </a:xfrm>
            <a:prstGeom prst="rect">
              <a:avLst/>
            </a:prstGeom>
            <a:noFill/>
            <a:ln w="9525">
              <a:noFill/>
            </a:ln>
          </p:spPr>
          <p:txBody>
            <a:bodyPr/>
            <a:lstStyle/>
            <a:p>
              <a:endParaRPr lang="zh-CN" altLang="en-US" dirty="0">
                <a:latin typeface="Arial" panose="020B0604020202020204" pitchFamily="34" charset="0"/>
              </a:endParaRPr>
            </a:p>
          </p:txBody>
        </p:sp>
        <p:sp>
          <p:nvSpPr>
            <p:cNvPr id="28886" name="Rectangle 292"/>
            <p:cNvSpPr/>
            <p:nvPr/>
          </p:nvSpPr>
          <p:spPr>
            <a:xfrm>
              <a:off x="760" y="1832"/>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275</a:t>
              </a:r>
              <a:endParaRPr lang="en-US" altLang="zh-CN" dirty="0">
                <a:latin typeface="Arial" panose="020B0604020202020204" pitchFamily="34" charset="0"/>
              </a:endParaRPr>
            </a:p>
          </p:txBody>
        </p:sp>
        <p:sp>
          <p:nvSpPr>
            <p:cNvPr id="28887" name="Rectangle 293"/>
            <p:cNvSpPr/>
            <p:nvPr/>
          </p:nvSpPr>
          <p:spPr>
            <a:xfrm>
              <a:off x="961" y="1832"/>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88" name="Rectangle 294"/>
            <p:cNvSpPr/>
            <p:nvPr/>
          </p:nvSpPr>
          <p:spPr>
            <a:xfrm>
              <a:off x="1223" y="1751"/>
              <a:ext cx="440" cy="220"/>
            </a:xfrm>
            <a:prstGeom prst="rect">
              <a:avLst/>
            </a:prstGeom>
            <a:noFill/>
            <a:ln w="9525">
              <a:noFill/>
            </a:ln>
          </p:spPr>
          <p:txBody>
            <a:bodyPr/>
            <a:lstStyle/>
            <a:p>
              <a:endParaRPr lang="zh-CN" altLang="en-US" dirty="0">
                <a:latin typeface="Arial" panose="020B0604020202020204" pitchFamily="34" charset="0"/>
              </a:endParaRPr>
            </a:p>
          </p:txBody>
        </p:sp>
        <p:sp>
          <p:nvSpPr>
            <p:cNvPr id="28889" name="Rectangle 295"/>
            <p:cNvSpPr/>
            <p:nvPr/>
          </p:nvSpPr>
          <p:spPr>
            <a:xfrm>
              <a:off x="1340" y="1812"/>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275</a:t>
              </a:r>
              <a:endParaRPr lang="en-US" altLang="zh-CN" dirty="0">
                <a:latin typeface="Arial" panose="020B0604020202020204" pitchFamily="34" charset="0"/>
              </a:endParaRPr>
            </a:p>
          </p:txBody>
        </p:sp>
        <p:sp>
          <p:nvSpPr>
            <p:cNvPr id="28890" name="Rectangle 296"/>
            <p:cNvSpPr/>
            <p:nvPr/>
          </p:nvSpPr>
          <p:spPr>
            <a:xfrm>
              <a:off x="1541" y="1812"/>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91" name="Rectangle 297"/>
            <p:cNvSpPr/>
            <p:nvPr/>
          </p:nvSpPr>
          <p:spPr>
            <a:xfrm>
              <a:off x="262" y="1771"/>
              <a:ext cx="488" cy="220"/>
            </a:xfrm>
            <a:prstGeom prst="rect">
              <a:avLst/>
            </a:prstGeom>
            <a:noFill/>
            <a:ln w="9525">
              <a:noFill/>
            </a:ln>
          </p:spPr>
          <p:txBody>
            <a:bodyPr/>
            <a:lstStyle/>
            <a:p>
              <a:endParaRPr lang="zh-CN" altLang="en-US" dirty="0">
                <a:latin typeface="Arial" panose="020B0604020202020204" pitchFamily="34" charset="0"/>
              </a:endParaRPr>
            </a:p>
          </p:txBody>
        </p:sp>
        <p:sp>
          <p:nvSpPr>
            <p:cNvPr id="28892" name="Rectangle 298"/>
            <p:cNvSpPr/>
            <p:nvPr/>
          </p:nvSpPr>
          <p:spPr>
            <a:xfrm>
              <a:off x="402" y="1832"/>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250</a:t>
              </a:r>
              <a:endParaRPr lang="en-US" altLang="zh-CN" dirty="0">
                <a:latin typeface="Arial" panose="020B0604020202020204" pitchFamily="34" charset="0"/>
              </a:endParaRPr>
            </a:p>
          </p:txBody>
        </p:sp>
        <p:sp>
          <p:nvSpPr>
            <p:cNvPr id="28893" name="Rectangle 299"/>
            <p:cNvSpPr/>
            <p:nvPr/>
          </p:nvSpPr>
          <p:spPr>
            <a:xfrm>
              <a:off x="603" y="1832"/>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94" name="Rectangle 300"/>
            <p:cNvSpPr/>
            <p:nvPr/>
          </p:nvSpPr>
          <p:spPr>
            <a:xfrm>
              <a:off x="1578" y="1751"/>
              <a:ext cx="443" cy="220"/>
            </a:xfrm>
            <a:prstGeom prst="rect">
              <a:avLst/>
            </a:prstGeom>
            <a:noFill/>
            <a:ln w="9525">
              <a:noFill/>
            </a:ln>
          </p:spPr>
          <p:txBody>
            <a:bodyPr/>
            <a:lstStyle/>
            <a:p>
              <a:endParaRPr lang="zh-CN" altLang="en-US" dirty="0">
                <a:latin typeface="Arial" panose="020B0604020202020204" pitchFamily="34" charset="0"/>
              </a:endParaRPr>
            </a:p>
          </p:txBody>
        </p:sp>
        <p:sp>
          <p:nvSpPr>
            <p:cNvPr id="28895" name="Rectangle 301"/>
            <p:cNvSpPr/>
            <p:nvPr/>
          </p:nvSpPr>
          <p:spPr>
            <a:xfrm>
              <a:off x="1695" y="1812"/>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225</a:t>
              </a:r>
              <a:endParaRPr lang="en-US" altLang="zh-CN" dirty="0">
                <a:latin typeface="Arial" panose="020B0604020202020204" pitchFamily="34" charset="0"/>
              </a:endParaRPr>
            </a:p>
          </p:txBody>
        </p:sp>
        <p:sp>
          <p:nvSpPr>
            <p:cNvPr id="28896" name="Rectangle 302"/>
            <p:cNvSpPr/>
            <p:nvPr/>
          </p:nvSpPr>
          <p:spPr>
            <a:xfrm>
              <a:off x="1897" y="1812"/>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897" name="Rectangle 303"/>
            <p:cNvSpPr/>
            <p:nvPr/>
          </p:nvSpPr>
          <p:spPr>
            <a:xfrm>
              <a:off x="867" y="1274"/>
              <a:ext cx="440" cy="220"/>
            </a:xfrm>
            <a:prstGeom prst="rect">
              <a:avLst/>
            </a:prstGeom>
            <a:noFill/>
            <a:ln w="9525">
              <a:noFill/>
            </a:ln>
          </p:spPr>
          <p:txBody>
            <a:bodyPr/>
            <a:lstStyle/>
            <a:p>
              <a:endParaRPr lang="zh-CN" altLang="en-US" dirty="0">
                <a:latin typeface="Arial" panose="020B0604020202020204" pitchFamily="34" charset="0"/>
              </a:endParaRPr>
            </a:p>
          </p:txBody>
        </p:sp>
        <p:sp>
          <p:nvSpPr>
            <p:cNvPr id="28898" name="Rectangle 304"/>
            <p:cNvSpPr/>
            <p:nvPr/>
          </p:nvSpPr>
          <p:spPr>
            <a:xfrm>
              <a:off x="984" y="1335"/>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150</a:t>
              </a:r>
              <a:endParaRPr lang="en-US" altLang="zh-CN" dirty="0">
                <a:latin typeface="Arial" panose="020B0604020202020204" pitchFamily="34" charset="0"/>
              </a:endParaRPr>
            </a:p>
          </p:txBody>
        </p:sp>
        <p:sp>
          <p:nvSpPr>
            <p:cNvPr id="28899" name="Rectangle 305"/>
            <p:cNvSpPr/>
            <p:nvPr/>
          </p:nvSpPr>
          <p:spPr>
            <a:xfrm>
              <a:off x="1185" y="1335"/>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00" name="Rectangle 306"/>
            <p:cNvSpPr/>
            <p:nvPr/>
          </p:nvSpPr>
          <p:spPr>
            <a:xfrm>
              <a:off x="2404" y="818"/>
              <a:ext cx="575" cy="220"/>
            </a:xfrm>
            <a:prstGeom prst="rect">
              <a:avLst/>
            </a:prstGeom>
            <a:noFill/>
            <a:ln w="9525">
              <a:noFill/>
            </a:ln>
          </p:spPr>
          <p:txBody>
            <a:bodyPr/>
            <a:lstStyle/>
            <a:p>
              <a:endParaRPr lang="zh-CN" altLang="en-US" dirty="0">
                <a:latin typeface="Arial" panose="020B0604020202020204" pitchFamily="34" charset="0"/>
              </a:endParaRPr>
            </a:p>
          </p:txBody>
        </p:sp>
        <p:sp>
          <p:nvSpPr>
            <p:cNvPr id="28901" name="Rectangle 307"/>
            <p:cNvSpPr/>
            <p:nvPr/>
          </p:nvSpPr>
          <p:spPr>
            <a:xfrm>
              <a:off x="2589" y="879"/>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100</a:t>
              </a:r>
              <a:endParaRPr lang="en-US" altLang="zh-CN" dirty="0">
                <a:latin typeface="Arial" panose="020B0604020202020204" pitchFamily="34" charset="0"/>
              </a:endParaRPr>
            </a:p>
          </p:txBody>
        </p:sp>
        <p:sp>
          <p:nvSpPr>
            <p:cNvPr id="28902" name="Rectangle 308"/>
            <p:cNvSpPr/>
            <p:nvPr/>
          </p:nvSpPr>
          <p:spPr>
            <a:xfrm>
              <a:off x="2790" y="879"/>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03" name="Rectangle 309"/>
            <p:cNvSpPr/>
            <p:nvPr/>
          </p:nvSpPr>
          <p:spPr>
            <a:xfrm>
              <a:off x="4636" y="818"/>
              <a:ext cx="804" cy="220"/>
            </a:xfrm>
            <a:prstGeom prst="rect">
              <a:avLst/>
            </a:prstGeom>
            <a:noFill/>
            <a:ln w="9525">
              <a:noFill/>
            </a:ln>
          </p:spPr>
          <p:txBody>
            <a:bodyPr/>
            <a:lstStyle/>
            <a:p>
              <a:endParaRPr lang="zh-CN" altLang="en-US" dirty="0">
                <a:latin typeface="Arial" panose="020B0604020202020204" pitchFamily="34" charset="0"/>
              </a:endParaRPr>
            </a:p>
          </p:txBody>
        </p:sp>
        <p:sp>
          <p:nvSpPr>
            <p:cNvPr id="28904" name="Rectangle 310"/>
            <p:cNvSpPr/>
            <p:nvPr/>
          </p:nvSpPr>
          <p:spPr>
            <a:xfrm>
              <a:off x="4970" y="879"/>
              <a:ext cx="12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75</a:t>
              </a:r>
              <a:endParaRPr lang="en-US" altLang="zh-CN" dirty="0">
                <a:latin typeface="Arial" panose="020B0604020202020204" pitchFamily="34" charset="0"/>
              </a:endParaRPr>
            </a:p>
          </p:txBody>
        </p:sp>
        <p:sp>
          <p:nvSpPr>
            <p:cNvPr id="28905" name="Rectangle 311"/>
            <p:cNvSpPr/>
            <p:nvPr/>
          </p:nvSpPr>
          <p:spPr>
            <a:xfrm>
              <a:off x="5104" y="879"/>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06" name="Rectangle 312"/>
            <p:cNvSpPr/>
            <p:nvPr/>
          </p:nvSpPr>
          <p:spPr>
            <a:xfrm>
              <a:off x="3365" y="865"/>
              <a:ext cx="440" cy="220"/>
            </a:xfrm>
            <a:prstGeom prst="rect">
              <a:avLst/>
            </a:prstGeom>
            <a:noFill/>
            <a:ln w="9525">
              <a:noFill/>
            </a:ln>
          </p:spPr>
          <p:txBody>
            <a:bodyPr/>
            <a:lstStyle/>
            <a:p>
              <a:endParaRPr lang="zh-CN" altLang="en-US" dirty="0">
                <a:latin typeface="Arial" panose="020B0604020202020204" pitchFamily="34" charset="0"/>
              </a:endParaRPr>
            </a:p>
          </p:txBody>
        </p:sp>
        <p:sp>
          <p:nvSpPr>
            <p:cNvPr id="28907" name="Rectangle 313"/>
            <p:cNvSpPr/>
            <p:nvPr/>
          </p:nvSpPr>
          <p:spPr>
            <a:xfrm>
              <a:off x="3482" y="926"/>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125</a:t>
              </a:r>
              <a:endParaRPr lang="en-US" altLang="zh-CN" dirty="0">
                <a:latin typeface="Arial" panose="020B0604020202020204" pitchFamily="34" charset="0"/>
              </a:endParaRPr>
            </a:p>
          </p:txBody>
        </p:sp>
        <p:sp>
          <p:nvSpPr>
            <p:cNvPr id="28908" name="Rectangle 314"/>
            <p:cNvSpPr/>
            <p:nvPr/>
          </p:nvSpPr>
          <p:spPr>
            <a:xfrm>
              <a:off x="3683" y="926"/>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09" name="Rectangle 315"/>
            <p:cNvSpPr/>
            <p:nvPr/>
          </p:nvSpPr>
          <p:spPr>
            <a:xfrm>
              <a:off x="2827" y="1274"/>
              <a:ext cx="443" cy="220"/>
            </a:xfrm>
            <a:prstGeom prst="rect">
              <a:avLst/>
            </a:prstGeom>
            <a:noFill/>
            <a:ln w="9525">
              <a:noFill/>
            </a:ln>
          </p:spPr>
          <p:txBody>
            <a:bodyPr/>
            <a:lstStyle/>
            <a:p>
              <a:endParaRPr lang="zh-CN" altLang="en-US" dirty="0">
                <a:latin typeface="Arial" panose="020B0604020202020204" pitchFamily="34" charset="0"/>
              </a:endParaRPr>
            </a:p>
          </p:txBody>
        </p:sp>
        <p:sp>
          <p:nvSpPr>
            <p:cNvPr id="28910" name="Rectangle 316"/>
            <p:cNvSpPr/>
            <p:nvPr/>
          </p:nvSpPr>
          <p:spPr>
            <a:xfrm>
              <a:off x="2944" y="1335"/>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175</a:t>
              </a:r>
              <a:endParaRPr lang="en-US" altLang="zh-CN" dirty="0">
                <a:latin typeface="Arial" panose="020B0604020202020204" pitchFamily="34" charset="0"/>
              </a:endParaRPr>
            </a:p>
          </p:txBody>
        </p:sp>
        <p:sp>
          <p:nvSpPr>
            <p:cNvPr id="28911" name="Rectangle 317"/>
            <p:cNvSpPr/>
            <p:nvPr/>
          </p:nvSpPr>
          <p:spPr>
            <a:xfrm>
              <a:off x="3146" y="1335"/>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12" name="Rectangle 318"/>
            <p:cNvSpPr/>
            <p:nvPr/>
          </p:nvSpPr>
          <p:spPr>
            <a:xfrm>
              <a:off x="3452" y="1274"/>
              <a:ext cx="443" cy="220"/>
            </a:xfrm>
            <a:prstGeom prst="rect">
              <a:avLst/>
            </a:prstGeom>
            <a:noFill/>
            <a:ln w="9525">
              <a:noFill/>
            </a:ln>
          </p:spPr>
          <p:txBody>
            <a:bodyPr/>
            <a:lstStyle/>
            <a:p>
              <a:endParaRPr lang="zh-CN" altLang="en-US" dirty="0">
                <a:latin typeface="Arial" panose="020B0604020202020204" pitchFamily="34" charset="0"/>
              </a:endParaRPr>
            </a:p>
          </p:txBody>
        </p:sp>
        <p:sp>
          <p:nvSpPr>
            <p:cNvPr id="28913" name="Rectangle 319"/>
            <p:cNvSpPr/>
            <p:nvPr/>
          </p:nvSpPr>
          <p:spPr>
            <a:xfrm>
              <a:off x="3569" y="1335"/>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225</a:t>
              </a:r>
              <a:endParaRPr lang="en-US" altLang="zh-CN" dirty="0">
                <a:latin typeface="Arial" panose="020B0604020202020204" pitchFamily="34" charset="0"/>
              </a:endParaRPr>
            </a:p>
          </p:txBody>
        </p:sp>
        <p:sp>
          <p:nvSpPr>
            <p:cNvPr id="28914" name="Rectangle 320"/>
            <p:cNvSpPr/>
            <p:nvPr/>
          </p:nvSpPr>
          <p:spPr>
            <a:xfrm>
              <a:off x="3770" y="1335"/>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15" name="Rectangle 321"/>
            <p:cNvSpPr/>
            <p:nvPr/>
          </p:nvSpPr>
          <p:spPr>
            <a:xfrm>
              <a:off x="3833" y="1294"/>
              <a:ext cx="537" cy="220"/>
            </a:xfrm>
            <a:prstGeom prst="rect">
              <a:avLst/>
            </a:prstGeom>
            <a:noFill/>
            <a:ln w="9525">
              <a:noFill/>
            </a:ln>
          </p:spPr>
          <p:txBody>
            <a:bodyPr/>
            <a:lstStyle/>
            <a:p>
              <a:endParaRPr lang="zh-CN" altLang="en-US" dirty="0">
                <a:latin typeface="Arial" panose="020B0604020202020204" pitchFamily="34" charset="0"/>
              </a:endParaRPr>
            </a:p>
          </p:txBody>
        </p:sp>
        <p:sp>
          <p:nvSpPr>
            <p:cNvPr id="28916" name="Rectangle 322"/>
            <p:cNvSpPr/>
            <p:nvPr/>
          </p:nvSpPr>
          <p:spPr>
            <a:xfrm>
              <a:off x="3999" y="1356"/>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250</a:t>
              </a:r>
              <a:endParaRPr lang="en-US" altLang="zh-CN" dirty="0">
                <a:latin typeface="Arial" panose="020B0604020202020204" pitchFamily="34" charset="0"/>
              </a:endParaRPr>
            </a:p>
          </p:txBody>
        </p:sp>
        <p:sp>
          <p:nvSpPr>
            <p:cNvPr id="28917" name="Rectangle 323"/>
            <p:cNvSpPr/>
            <p:nvPr/>
          </p:nvSpPr>
          <p:spPr>
            <a:xfrm>
              <a:off x="4201" y="1356"/>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18" name="Rectangle 324"/>
            <p:cNvSpPr/>
            <p:nvPr/>
          </p:nvSpPr>
          <p:spPr>
            <a:xfrm>
              <a:off x="3989" y="865"/>
              <a:ext cx="441" cy="220"/>
            </a:xfrm>
            <a:prstGeom prst="rect">
              <a:avLst/>
            </a:prstGeom>
            <a:noFill/>
            <a:ln w="9525">
              <a:noFill/>
            </a:ln>
          </p:spPr>
          <p:txBody>
            <a:bodyPr/>
            <a:lstStyle/>
            <a:p>
              <a:endParaRPr lang="zh-CN" altLang="en-US" dirty="0">
                <a:latin typeface="Arial" panose="020B0604020202020204" pitchFamily="34" charset="0"/>
              </a:endParaRPr>
            </a:p>
          </p:txBody>
        </p:sp>
        <p:sp>
          <p:nvSpPr>
            <p:cNvPr id="28919" name="Rectangle 325"/>
            <p:cNvSpPr/>
            <p:nvPr/>
          </p:nvSpPr>
          <p:spPr>
            <a:xfrm>
              <a:off x="4106" y="926"/>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100</a:t>
              </a:r>
              <a:endParaRPr lang="en-US" altLang="zh-CN" dirty="0">
                <a:latin typeface="Arial" panose="020B0604020202020204" pitchFamily="34" charset="0"/>
              </a:endParaRPr>
            </a:p>
          </p:txBody>
        </p:sp>
        <p:sp>
          <p:nvSpPr>
            <p:cNvPr id="28920" name="Rectangle 326"/>
            <p:cNvSpPr/>
            <p:nvPr/>
          </p:nvSpPr>
          <p:spPr>
            <a:xfrm>
              <a:off x="4308" y="926"/>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21" name="Rectangle 327"/>
            <p:cNvSpPr/>
            <p:nvPr/>
          </p:nvSpPr>
          <p:spPr>
            <a:xfrm>
              <a:off x="1491" y="1274"/>
              <a:ext cx="441" cy="220"/>
            </a:xfrm>
            <a:prstGeom prst="rect">
              <a:avLst/>
            </a:prstGeom>
            <a:noFill/>
            <a:ln w="9525">
              <a:noFill/>
            </a:ln>
          </p:spPr>
          <p:txBody>
            <a:bodyPr/>
            <a:lstStyle/>
            <a:p>
              <a:endParaRPr lang="zh-CN" altLang="en-US" dirty="0">
                <a:latin typeface="Arial" panose="020B0604020202020204" pitchFamily="34" charset="0"/>
              </a:endParaRPr>
            </a:p>
          </p:txBody>
        </p:sp>
        <p:sp>
          <p:nvSpPr>
            <p:cNvPr id="28922" name="Rectangle 328"/>
            <p:cNvSpPr/>
            <p:nvPr/>
          </p:nvSpPr>
          <p:spPr>
            <a:xfrm>
              <a:off x="1608" y="1335"/>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175</a:t>
              </a:r>
              <a:endParaRPr lang="en-US" altLang="zh-CN" dirty="0">
                <a:latin typeface="Arial" panose="020B0604020202020204" pitchFamily="34" charset="0"/>
              </a:endParaRPr>
            </a:p>
          </p:txBody>
        </p:sp>
        <p:sp>
          <p:nvSpPr>
            <p:cNvPr id="28923" name="Rectangle 329"/>
            <p:cNvSpPr/>
            <p:nvPr/>
          </p:nvSpPr>
          <p:spPr>
            <a:xfrm>
              <a:off x="1810" y="1335"/>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24" name="Rectangle 330"/>
            <p:cNvSpPr/>
            <p:nvPr/>
          </p:nvSpPr>
          <p:spPr>
            <a:xfrm>
              <a:off x="1847" y="1274"/>
              <a:ext cx="440" cy="220"/>
            </a:xfrm>
            <a:prstGeom prst="rect">
              <a:avLst/>
            </a:prstGeom>
            <a:noFill/>
            <a:ln w="9525">
              <a:noFill/>
            </a:ln>
          </p:spPr>
          <p:txBody>
            <a:bodyPr/>
            <a:lstStyle/>
            <a:p>
              <a:endParaRPr lang="zh-CN" altLang="en-US" dirty="0">
                <a:latin typeface="Arial" panose="020B0604020202020204" pitchFamily="34" charset="0"/>
              </a:endParaRPr>
            </a:p>
          </p:txBody>
        </p:sp>
        <p:sp>
          <p:nvSpPr>
            <p:cNvPr id="28925" name="Rectangle 331"/>
            <p:cNvSpPr/>
            <p:nvPr/>
          </p:nvSpPr>
          <p:spPr>
            <a:xfrm>
              <a:off x="1964" y="1335"/>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225</a:t>
              </a:r>
              <a:endParaRPr lang="en-US" altLang="zh-CN" dirty="0">
                <a:latin typeface="Arial" panose="020B0604020202020204" pitchFamily="34" charset="0"/>
              </a:endParaRPr>
            </a:p>
          </p:txBody>
        </p:sp>
        <p:sp>
          <p:nvSpPr>
            <p:cNvPr id="28926" name="Rectangle 332"/>
            <p:cNvSpPr/>
            <p:nvPr/>
          </p:nvSpPr>
          <p:spPr>
            <a:xfrm>
              <a:off x="2166" y="1335"/>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27" name="Rectangle 333"/>
            <p:cNvSpPr/>
            <p:nvPr/>
          </p:nvSpPr>
          <p:spPr>
            <a:xfrm>
              <a:off x="531" y="2793"/>
              <a:ext cx="627" cy="220"/>
            </a:xfrm>
            <a:prstGeom prst="rect">
              <a:avLst/>
            </a:prstGeom>
            <a:noFill/>
            <a:ln w="9525">
              <a:noFill/>
            </a:ln>
          </p:spPr>
          <p:txBody>
            <a:bodyPr/>
            <a:lstStyle/>
            <a:p>
              <a:endParaRPr lang="zh-CN" altLang="en-US" dirty="0">
                <a:latin typeface="Arial" panose="020B0604020202020204" pitchFamily="34" charset="0"/>
              </a:endParaRPr>
            </a:p>
          </p:txBody>
        </p:sp>
        <p:sp>
          <p:nvSpPr>
            <p:cNvPr id="28928" name="Rectangle 334"/>
            <p:cNvSpPr/>
            <p:nvPr/>
          </p:nvSpPr>
          <p:spPr>
            <a:xfrm>
              <a:off x="742" y="2854"/>
              <a:ext cx="18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425</a:t>
              </a:r>
              <a:endParaRPr lang="en-US" altLang="zh-CN" dirty="0">
                <a:latin typeface="Arial" panose="020B0604020202020204" pitchFamily="34" charset="0"/>
              </a:endParaRPr>
            </a:p>
          </p:txBody>
        </p:sp>
        <p:sp>
          <p:nvSpPr>
            <p:cNvPr id="28929" name="Rectangle 335"/>
            <p:cNvSpPr/>
            <p:nvPr/>
          </p:nvSpPr>
          <p:spPr>
            <a:xfrm>
              <a:off x="944" y="2854"/>
              <a:ext cx="30" cy="144"/>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30" name="Rectangle 336"/>
            <p:cNvSpPr/>
            <p:nvPr/>
          </p:nvSpPr>
          <p:spPr>
            <a:xfrm>
              <a:off x="2494" y="3133"/>
              <a:ext cx="1607" cy="220"/>
            </a:xfrm>
            <a:prstGeom prst="rect">
              <a:avLst/>
            </a:prstGeom>
            <a:noFill/>
            <a:ln w="9525">
              <a:noFill/>
            </a:ln>
          </p:spPr>
          <p:txBody>
            <a:bodyPr/>
            <a:lstStyle/>
            <a:p>
              <a:endParaRPr lang="zh-CN" altLang="en-US" dirty="0">
                <a:latin typeface="Arial" panose="020B0604020202020204" pitchFamily="34" charset="0"/>
              </a:endParaRPr>
            </a:p>
          </p:txBody>
        </p:sp>
        <p:sp>
          <p:nvSpPr>
            <p:cNvPr id="28931" name="Rectangle 337"/>
            <p:cNvSpPr/>
            <p:nvPr/>
          </p:nvSpPr>
          <p:spPr>
            <a:xfrm>
              <a:off x="3086" y="3194"/>
              <a:ext cx="390" cy="144"/>
            </a:xfrm>
            <a:prstGeom prst="rect">
              <a:avLst/>
            </a:prstGeom>
            <a:noFill/>
            <a:ln w="9525">
              <a:noFill/>
            </a:ln>
          </p:spPr>
          <p:txBody>
            <a:bodyPr wrap="none" lIns="0" tIns="0" rIns="0" bIns="0">
              <a:spAutoFit/>
            </a:bodyPr>
            <a:lstStyle/>
            <a:p>
              <a:r>
                <a:rPr lang="en-US" altLang="zh-CN" sz="1500" b="1" dirty="0">
                  <a:solidFill>
                    <a:srgbClr val="000000"/>
                  </a:solidFill>
                  <a:latin typeface="Times New Roman" panose="02020603050405020304" pitchFamily="18" charset="0"/>
                </a:rPr>
                <a:t>. . . . . . .</a:t>
              </a:r>
              <a:endParaRPr lang="en-US" altLang="zh-CN" dirty="0">
                <a:latin typeface="Arial" panose="020B0604020202020204" pitchFamily="34" charset="0"/>
              </a:endParaRPr>
            </a:p>
          </p:txBody>
        </p:sp>
        <p:sp>
          <p:nvSpPr>
            <p:cNvPr id="28932" name="Rectangle 338"/>
            <p:cNvSpPr/>
            <p:nvPr/>
          </p:nvSpPr>
          <p:spPr>
            <a:xfrm>
              <a:off x="3507" y="3224"/>
              <a:ext cx="22" cy="106"/>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28933" name="Rectangle 339"/>
            <p:cNvSpPr/>
            <p:nvPr/>
          </p:nvSpPr>
          <p:spPr>
            <a:xfrm>
              <a:off x="3556" y="3224"/>
              <a:ext cx="22" cy="106"/>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grpSp>
      <p:sp>
        <p:nvSpPr>
          <p:cNvPr id="340"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2.2.2  </a:t>
            </a:r>
            <a:r>
              <a:rPr lang="zh-CN" altLang="en-US" sz="3600" dirty="0">
                <a:solidFill>
                  <a:schemeClr val="bg1"/>
                </a:solidFill>
                <a:latin typeface="Times New Roman" panose="02020603050405020304" pitchFamily="18" charset="0"/>
                <a:ea typeface="黑体" panose="02010609060101010101" pitchFamily="2" charset="-122"/>
              </a:rPr>
              <a:t>状态空间的图描述</a:t>
            </a:r>
          </a:p>
        </p:txBody>
      </p:sp>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a:t>
            </a:fld>
            <a:endParaRPr lang="ja-JP" altLang="en-US" dirty="0">
              <a:solidFill>
                <a:srgbClr val="A50021"/>
              </a:solidFill>
              <a:ea typeface="MS PGothic" panose="020B0600070205080204" pitchFamily="34" charset="-128"/>
            </a:endParaRPr>
          </a:p>
        </p:txBody>
      </p:sp>
      <p:sp>
        <p:nvSpPr>
          <p:cNvPr id="18435" name="Rectangle 4"/>
          <p:cNvSpPr/>
          <p:nvPr/>
        </p:nvSpPr>
        <p:spPr>
          <a:xfrm>
            <a:off x="0" y="1"/>
            <a:ext cx="12072664" cy="765175"/>
          </a:xfrm>
          <a:prstGeom prst="rect">
            <a:avLst/>
          </a:prstGeom>
          <a:solidFill>
            <a:srgbClr val="A50021"/>
          </a:solidFill>
          <a:ln w="9525">
            <a:noFill/>
          </a:ln>
        </p:spPr>
        <p:txBody>
          <a:bodyPr anchor="b"/>
          <a:lstStyle/>
          <a:p>
            <a:pPr indent="176530"/>
            <a:r>
              <a:rPr lang="zh-CN" altLang="en-US" sz="3600" dirty="0" smtClean="0">
                <a:solidFill>
                  <a:schemeClr val="bg1"/>
                </a:solidFill>
                <a:latin typeface="Times New Roman" panose="02020603050405020304" pitchFamily="18" charset="0"/>
                <a:ea typeface="黑体" panose="02010609060101010101" pitchFamily="2" charset="-122"/>
              </a:rPr>
              <a:t>第</a:t>
            </a:r>
            <a:r>
              <a:rPr lang="en-US" altLang="zh-CN" sz="3600" dirty="0" smtClean="0">
                <a:solidFill>
                  <a:schemeClr val="bg1"/>
                </a:solidFill>
                <a:latin typeface="Times New Roman" panose="02020603050405020304" pitchFamily="18" charset="0"/>
                <a:ea typeface="黑体" panose="02010609060101010101" pitchFamily="2" charset="-122"/>
              </a:rPr>
              <a:t>2</a:t>
            </a:r>
            <a:r>
              <a:rPr lang="zh-CN" altLang="en-US" sz="3600" dirty="0" smtClean="0">
                <a:solidFill>
                  <a:schemeClr val="bg1"/>
                </a:solidFill>
                <a:latin typeface="Times New Roman" panose="02020603050405020304" pitchFamily="18" charset="0"/>
                <a:ea typeface="黑体" panose="02010609060101010101" pitchFamily="2" charset="-122"/>
              </a:rPr>
              <a:t>章  </a:t>
            </a:r>
            <a:r>
              <a:rPr lang="zh-CN" altLang="en-US" sz="3600" dirty="0">
                <a:solidFill>
                  <a:schemeClr val="bg1"/>
                </a:solidFill>
                <a:latin typeface="Times New Roman" panose="02020603050405020304" pitchFamily="18" charset="0"/>
                <a:ea typeface="黑体" panose="02010609060101010101" pitchFamily="2" charset="-122"/>
              </a:rPr>
              <a:t>搜索</a:t>
            </a:r>
            <a:r>
              <a:rPr lang="zh-CN" altLang="en-US" sz="3600" dirty="0" smtClean="0">
                <a:solidFill>
                  <a:schemeClr val="bg1"/>
                </a:solidFill>
                <a:latin typeface="Times New Roman" panose="02020603050405020304" pitchFamily="18" charset="0"/>
                <a:ea typeface="黑体" panose="02010609060101010101" pitchFamily="2" charset="-122"/>
              </a:rPr>
              <a:t>求解</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623392" y="908051"/>
            <a:ext cx="1094521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800" b="1" dirty="0">
                <a:latin typeface="Times New Roman" panose="02020603050405020304" pitchFamily="18" charset="0"/>
              </a:rPr>
              <a:t>在求解一个问题时，涉及到两个方面：一是该</a:t>
            </a:r>
            <a:r>
              <a:rPr lang="zh-CN" altLang="en-US" sz="2800" b="1" dirty="0">
                <a:solidFill>
                  <a:srgbClr val="0000FF"/>
                </a:solidFill>
                <a:latin typeface="Times New Roman" panose="02020603050405020304" pitchFamily="18" charset="0"/>
              </a:rPr>
              <a:t>问题的表示</a:t>
            </a:r>
            <a:r>
              <a:rPr lang="zh-CN" altLang="en-US" sz="2800" b="1" dirty="0">
                <a:latin typeface="Times New Roman" panose="02020603050405020304" pitchFamily="18" charset="0"/>
              </a:rPr>
              <a:t>，如果一个问题找不到一个合适的表示方法，就谈不上对它求解。另一方面则是选择一种相对合适的</a:t>
            </a:r>
            <a:r>
              <a:rPr lang="zh-CN" altLang="en-US" sz="2800" b="1" dirty="0">
                <a:solidFill>
                  <a:srgbClr val="0000FF"/>
                </a:solidFill>
                <a:latin typeface="Times New Roman" panose="02020603050405020304" pitchFamily="18" charset="0"/>
              </a:rPr>
              <a:t>求解方法</a:t>
            </a:r>
            <a:r>
              <a:rPr lang="zh-CN" altLang="en-US" sz="2800" b="1" dirty="0">
                <a:latin typeface="Times New Roman" panose="02020603050405020304" pitchFamily="18" charset="0"/>
              </a:rPr>
              <a:t>。由于绝大多数需要人工智能方法求解的问题缺乏直接求解的方法，因此，</a:t>
            </a:r>
            <a:r>
              <a:rPr lang="zh-CN" altLang="en-US" sz="2800" b="1" dirty="0">
                <a:solidFill>
                  <a:srgbClr val="0000FF"/>
                </a:solidFill>
                <a:latin typeface="Times New Roman" panose="02020603050405020304" pitchFamily="18" charset="0"/>
              </a:rPr>
              <a:t>搜索为一种求解问题的一般方法</a:t>
            </a:r>
            <a:r>
              <a:rPr lang="zh-CN" altLang="en-US" sz="28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r>
              <a:rPr lang="zh-CN" altLang="en-US" sz="2800" b="1" dirty="0">
                <a:latin typeface="Times New Roman" panose="02020603050405020304" pitchFamily="18" charset="0"/>
              </a:rPr>
              <a:t>下面首先讨论搜索的基本概念，然后着重介绍状态空间知识表示和搜索策略，主要有回溯策略、宽度优先搜索、深度优先搜索等盲目的图搜索策略，以及</a:t>
            </a:r>
            <a:r>
              <a:rPr lang="en-US" altLang="zh-CN" sz="2800" b="1" dirty="0">
                <a:latin typeface="Times New Roman" panose="02020603050405020304" pitchFamily="18" charset="0"/>
              </a:rPr>
              <a:t>A</a:t>
            </a:r>
            <a:r>
              <a:rPr lang="zh-CN" altLang="en-US" sz="2800" b="1" dirty="0">
                <a:latin typeface="Times New Roman" panose="02020603050405020304" pitchFamily="18" charset="0"/>
              </a:rPr>
              <a:t>及</a:t>
            </a:r>
            <a:r>
              <a:rPr lang="en-US" altLang="zh-CN" sz="2800" b="1" dirty="0">
                <a:latin typeface="Times New Roman" panose="02020603050405020304" pitchFamily="18" charset="0"/>
              </a:rPr>
              <a:t>A*</a:t>
            </a:r>
            <a:r>
              <a:rPr lang="zh-CN" altLang="en-US" sz="2800" b="1" dirty="0">
                <a:latin typeface="Times New Roman" panose="02020603050405020304" pitchFamily="18" charset="0"/>
              </a:rPr>
              <a:t>搜索算法等启发式图搜索策略。</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p:cNvSpPr>
          <p:nvPr>
            <p:ph idx="1"/>
          </p:nvPr>
        </p:nvSpPr>
        <p:spPr>
          <a:xfrm>
            <a:off x="911424" y="1219201"/>
            <a:ext cx="10369152" cy="4802087"/>
          </a:xfrm>
          <a:ln/>
        </p:spPr>
        <p:txBody>
          <a:bodyPr vert="horz" wrap="square" lIns="91440" tIns="45720" rIns="91440" bIns="45720" anchor="t"/>
          <a:lstStyle/>
          <a:p>
            <a:pPr eaLnBrk="1" hangingPunct="1">
              <a:lnSpc>
                <a:spcPct val="140000"/>
              </a:lnSpc>
              <a:buSzPct val="60000"/>
              <a:buBlip>
                <a:blip r:embed="rId3"/>
              </a:buBlip>
            </a:pPr>
            <a:r>
              <a:rPr lang="en-US" altLang="zh-CN" sz="3000" b="1" dirty="0" smtClean="0">
                <a:latin typeface="Times New Roman" panose="02020603050405020304" pitchFamily="18" charset="0"/>
              </a:rPr>
              <a:t>2.3.1  </a:t>
            </a:r>
            <a:r>
              <a:rPr lang="zh-CN" altLang="en-US" sz="3000" b="1" dirty="0">
                <a:latin typeface="Times New Roman" panose="02020603050405020304" pitchFamily="18" charset="0"/>
              </a:rPr>
              <a:t>回溯策略</a:t>
            </a:r>
          </a:p>
          <a:p>
            <a:pPr eaLnBrk="1" hangingPunct="1">
              <a:lnSpc>
                <a:spcPct val="140000"/>
              </a:lnSpc>
              <a:buSzPct val="60000"/>
              <a:buBlip>
                <a:blip r:embed="rId3"/>
              </a:buBlip>
            </a:pPr>
            <a:r>
              <a:rPr lang="en-US" altLang="zh-CN" sz="3000" b="1" dirty="0" smtClean="0">
                <a:latin typeface="Times New Roman" panose="02020603050405020304" pitchFamily="18" charset="0"/>
              </a:rPr>
              <a:t>2.3.2  </a:t>
            </a:r>
            <a:r>
              <a:rPr lang="zh-CN" altLang="en-US" sz="3000" b="1" dirty="0">
                <a:latin typeface="Times New Roman" panose="02020603050405020304" pitchFamily="18" charset="0"/>
              </a:rPr>
              <a:t>宽度优先搜索策略</a:t>
            </a:r>
          </a:p>
          <a:p>
            <a:pPr eaLnBrk="1" hangingPunct="1">
              <a:lnSpc>
                <a:spcPct val="140000"/>
              </a:lnSpc>
              <a:buSzPct val="60000"/>
              <a:buBlip>
                <a:blip r:embed="rId3"/>
              </a:buBlip>
            </a:pPr>
            <a:r>
              <a:rPr lang="en-US" altLang="zh-CN" sz="3000" b="1" dirty="0" smtClean="0">
                <a:latin typeface="Times New Roman" panose="02020603050405020304" pitchFamily="18" charset="0"/>
              </a:rPr>
              <a:t>2.3.3  </a:t>
            </a:r>
            <a:r>
              <a:rPr lang="zh-CN" altLang="en-US" sz="3000" b="1" dirty="0">
                <a:latin typeface="Times New Roman" panose="02020603050405020304" pitchFamily="18" charset="0"/>
              </a:rPr>
              <a:t>深度优先搜索策略</a:t>
            </a:r>
          </a:p>
          <a:p>
            <a:pPr eaLnBrk="1" hangingPunct="1">
              <a:lnSpc>
                <a:spcPct val="140000"/>
              </a:lnSpc>
              <a:buSzPct val="60000"/>
              <a:buNone/>
            </a:pPr>
            <a:endParaRPr lang="en-US" altLang="zh-CN" sz="3000" b="1" dirty="0">
              <a:latin typeface="Times New Roman" panose="02020603050405020304" pitchFamily="18" charset="0"/>
            </a:endParaRPr>
          </a:p>
        </p:txBody>
      </p:sp>
      <p:sp>
        <p:nvSpPr>
          <p:cNvPr id="30722"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20</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  </a:t>
            </a:r>
            <a:r>
              <a:rPr lang="zh-CN" altLang="en-US" sz="3600" dirty="0">
                <a:solidFill>
                  <a:schemeClr val="bg1"/>
                </a:solidFill>
                <a:latin typeface="Times New Roman" panose="02020603050405020304" pitchFamily="18" charset="0"/>
                <a:ea typeface="黑体" panose="02010609060101010101" pitchFamily="2" charset="-122"/>
              </a:rPr>
              <a:t>盲目的图搜索</a:t>
            </a:r>
            <a:r>
              <a:rPr lang="zh-CN" altLang="en-US" sz="3600" dirty="0" smtClean="0">
                <a:solidFill>
                  <a:schemeClr val="bg1"/>
                </a:solidFill>
                <a:latin typeface="Times New Roman" panose="02020603050405020304" pitchFamily="18" charset="0"/>
                <a:ea typeface="黑体" panose="02010609060101010101" pitchFamily="2" charset="-122"/>
              </a:rPr>
              <a:t>策略</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2071329610"/>
      </p:ext>
    </p:extLst>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p:cNvSpPr>
          <p:nvPr>
            <p:ph idx="1"/>
          </p:nvPr>
        </p:nvSpPr>
        <p:spPr>
          <a:xfrm>
            <a:off x="695400" y="1196752"/>
            <a:ext cx="10729192" cy="4319588"/>
          </a:xfrm>
          <a:ln/>
        </p:spPr>
        <p:txBody>
          <a:bodyPr vert="horz" wrap="square" lIns="91440" tIns="45720" rIns="91440" bIns="45720" anchor="t"/>
          <a:lstStyle/>
          <a:p>
            <a:pPr marL="190500" indent="-190500" algn="just">
              <a:lnSpc>
                <a:spcPct val="150000"/>
              </a:lnSpc>
            </a:pPr>
            <a:r>
              <a:rPr lang="en-US" altLang="zh-CN" dirty="0"/>
              <a:t>   </a:t>
            </a:r>
            <a:r>
              <a:rPr lang="zh-CN" altLang="en-US" b="1" dirty="0"/>
              <a:t>带回溯策略的搜索</a:t>
            </a:r>
            <a:r>
              <a:rPr lang="zh-CN" altLang="en-US" dirty="0"/>
              <a:t>：</a:t>
            </a:r>
          </a:p>
          <a:p>
            <a:pPr marL="190500" indent="-190500" algn="just">
              <a:lnSpc>
                <a:spcPct val="150000"/>
              </a:lnSpc>
              <a:buNone/>
            </a:pPr>
            <a:r>
              <a:rPr lang="zh-CN" altLang="en-US" dirty="0"/>
              <a:t>         从初始状态出发，不停地、试探性地寻找路径，直到它到达目的或“不可解结点”，即“死胡同”为止。若它遇到不可解结点就回溯到路径中最近的父结点上，查看该结点是否还有其他的子结点未被扩展。若有，则沿这些子结点继续搜索；如果找到目标，就成功退出搜索，返回解题路径。</a:t>
            </a:r>
          </a:p>
        </p:txBody>
      </p:sp>
      <p:sp>
        <p:nvSpPr>
          <p:cNvPr id="31746"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21</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2.3.1  </a:t>
            </a:r>
            <a:r>
              <a:rPr lang="zh-CN" altLang="en-US" sz="3600" dirty="0">
                <a:solidFill>
                  <a:schemeClr val="bg1"/>
                </a:solidFill>
                <a:latin typeface="Times New Roman" panose="02020603050405020304" pitchFamily="18" charset="0"/>
                <a:ea typeface="黑体" panose="02010609060101010101" pitchFamily="2" charset="-122"/>
              </a:rPr>
              <a:t>回溯策略</a:t>
            </a:r>
          </a:p>
        </p:txBody>
      </p:sp>
    </p:spTree>
    <p:extLst>
      <p:ext uri="{BB962C8B-B14F-4D97-AF65-F5344CB8AC3E}">
        <p14:creationId xmlns:p14="http://schemas.microsoft.com/office/powerpoint/2010/main" val="410302429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2" dur="500"/>
                                        <p:tgtEl>
                                          <p:spTgt spid="19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22</a:t>
            </a:fld>
            <a:endParaRPr lang="ja-JP" altLang="en-US" dirty="0">
              <a:solidFill>
                <a:srgbClr val="A50021"/>
              </a:solidFill>
              <a:ea typeface="MS PGothic" panose="020B0600070205080204" pitchFamily="34" charset="-128"/>
            </a:endParaRPr>
          </a:p>
        </p:txBody>
      </p:sp>
      <p:sp>
        <p:nvSpPr>
          <p:cNvPr id="8197" name="Rectangle 3"/>
          <p:cNvSpPr/>
          <p:nvPr/>
        </p:nvSpPr>
        <p:spPr>
          <a:xfrm>
            <a:off x="1524000" y="2277547"/>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8194" name="Object 4"/>
          <p:cNvGraphicFramePr/>
          <p:nvPr/>
        </p:nvGraphicFramePr>
        <p:xfrm>
          <a:off x="2495551" y="1435101"/>
          <a:ext cx="7129463" cy="3529013"/>
        </p:xfrm>
        <a:graphic>
          <a:graphicData uri="http://schemas.openxmlformats.org/presentationml/2006/ole">
            <mc:AlternateContent xmlns:mc="http://schemas.openxmlformats.org/markup-compatibility/2006">
              <mc:Choice xmlns:v="urn:schemas-microsoft-com:vml" Requires="v">
                <p:oleObj spid="_x0000_s24603" r:id="rId3" imgW="4071620" imgH="2138045" progId="Visio.Drawing.11">
                  <p:embed/>
                </p:oleObj>
              </mc:Choice>
              <mc:Fallback>
                <p:oleObj r:id="rId3" imgW="4071620" imgH="2138045" progId="Visio.Drawing.11">
                  <p:embed/>
                  <p:pic>
                    <p:nvPicPr>
                      <p:cNvPr id="0" name=""/>
                      <p:cNvPicPr/>
                      <p:nvPr/>
                    </p:nvPicPr>
                    <p:blipFill>
                      <a:blip r:embed="rId4"/>
                      <a:stretch>
                        <a:fillRect/>
                      </a:stretch>
                    </p:blipFill>
                    <p:spPr>
                      <a:xfrm>
                        <a:off x="2495551" y="1435101"/>
                        <a:ext cx="7129463" cy="3529013"/>
                      </a:xfrm>
                      <a:prstGeom prst="rect">
                        <a:avLst/>
                      </a:prstGeom>
                      <a:noFill/>
                      <a:ln w="38100">
                        <a:noFill/>
                        <a:miter/>
                      </a:ln>
                    </p:spPr>
                  </p:pic>
                </p:oleObj>
              </mc:Fallback>
            </mc:AlternateContent>
          </a:graphicData>
        </a:graphic>
      </p:graphicFrame>
      <p:sp>
        <p:nvSpPr>
          <p:cNvPr id="8198" name="Rectangle 5"/>
          <p:cNvSpPr/>
          <p:nvPr/>
        </p:nvSpPr>
        <p:spPr>
          <a:xfrm>
            <a:off x="4816476" y="5364163"/>
            <a:ext cx="2506663" cy="488950"/>
          </a:xfrm>
          <a:prstGeom prst="rect">
            <a:avLst/>
          </a:prstGeom>
          <a:noFill/>
          <a:ln w="9525">
            <a:noFill/>
          </a:ln>
        </p:spPr>
        <p:txBody>
          <a:bodyPr wrap="none" anchor="ctr">
            <a:spAutoFit/>
          </a:bodyPr>
          <a:lstStyle/>
          <a:p>
            <a:pPr algn="ctr"/>
            <a:r>
              <a:rPr lang="zh-CN" altLang="en-US" sz="2600" b="1" dirty="0"/>
              <a:t>回溯搜索示意图</a:t>
            </a:r>
          </a:p>
        </p:txBody>
      </p:sp>
      <p:sp>
        <p:nvSpPr>
          <p:cNvPr id="94214" name="Line 6"/>
          <p:cNvSpPr/>
          <p:nvPr/>
        </p:nvSpPr>
        <p:spPr>
          <a:xfrm flipH="1">
            <a:off x="4511675" y="1866900"/>
            <a:ext cx="647700" cy="647700"/>
          </a:xfrm>
          <a:prstGeom prst="line">
            <a:avLst/>
          </a:prstGeom>
          <a:ln w="57150" cap="flat" cmpd="sng">
            <a:solidFill>
              <a:schemeClr val="accent2"/>
            </a:solidFill>
            <a:prstDash val="dash"/>
            <a:headEnd type="none" w="med" len="med"/>
            <a:tailEnd type="triangle" w="med" len="med"/>
          </a:ln>
        </p:spPr>
      </p:sp>
      <p:sp>
        <p:nvSpPr>
          <p:cNvPr id="94215" name="Line 7"/>
          <p:cNvSpPr/>
          <p:nvPr/>
        </p:nvSpPr>
        <p:spPr>
          <a:xfrm>
            <a:off x="3792538" y="4027489"/>
            <a:ext cx="431800" cy="719137"/>
          </a:xfrm>
          <a:prstGeom prst="line">
            <a:avLst/>
          </a:prstGeom>
          <a:ln w="57150" cap="flat" cmpd="sng">
            <a:solidFill>
              <a:schemeClr val="accent2"/>
            </a:solidFill>
            <a:prstDash val="dash"/>
            <a:headEnd type="none" w="med" len="med"/>
            <a:tailEnd type="triangle" w="med" len="med"/>
          </a:ln>
        </p:spPr>
      </p:sp>
      <p:sp>
        <p:nvSpPr>
          <p:cNvPr id="94216" name="Line 8"/>
          <p:cNvSpPr/>
          <p:nvPr/>
        </p:nvSpPr>
        <p:spPr>
          <a:xfrm flipH="1" flipV="1">
            <a:off x="4079876" y="3738564"/>
            <a:ext cx="720725" cy="720725"/>
          </a:xfrm>
          <a:prstGeom prst="line">
            <a:avLst/>
          </a:prstGeom>
          <a:ln w="57150" cap="flat" cmpd="sng">
            <a:solidFill>
              <a:schemeClr val="accent2"/>
            </a:solidFill>
            <a:prstDash val="dash"/>
            <a:headEnd type="none" w="med" len="med"/>
            <a:tailEnd type="triangle" w="med" len="med"/>
          </a:ln>
        </p:spPr>
      </p:sp>
      <p:sp>
        <p:nvSpPr>
          <p:cNvPr id="94217" name="Line 9"/>
          <p:cNvSpPr/>
          <p:nvPr/>
        </p:nvSpPr>
        <p:spPr>
          <a:xfrm>
            <a:off x="4656138" y="3378200"/>
            <a:ext cx="647700" cy="649288"/>
          </a:xfrm>
          <a:prstGeom prst="line">
            <a:avLst/>
          </a:prstGeom>
          <a:ln w="57150" cap="flat" cmpd="sng">
            <a:solidFill>
              <a:schemeClr val="accent2"/>
            </a:solidFill>
            <a:prstDash val="dash"/>
            <a:headEnd type="none" w="med" len="med"/>
            <a:tailEnd type="triangle" w="med" len="med"/>
          </a:ln>
        </p:spPr>
      </p:sp>
      <p:sp>
        <p:nvSpPr>
          <p:cNvPr id="94218" name="Line 10"/>
          <p:cNvSpPr/>
          <p:nvPr/>
        </p:nvSpPr>
        <p:spPr>
          <a:xfrm flipH="1" flipV="1">
            <a:off x="5808663" y="3810001"/>
            <a:ext cx="792162" cy="720725"/>
          </a:xfrm>
          <a:prstGeom prst="line">
            <a:avLst/>
          </a:prstGeom>
          <a:ln w="57150" cap="flat" cmpd="sng">
            <a:solidFill>
              <a:schemeClr val="accent2"/>
            </a:solidFill>
            <a:prstDash val="dash"/>
            <a:headEnd type="none" w="med" len="med"/>
            <a:tailEnd type="triangle" w="med" len="med"/>
          </a:ln>
        </p:spPr>
      </p:sp>
      <p:sp>
        <p:nvSpPr>
          <p:cNvPr id="94219" name="Line 11"/>
          <p:cNvSpPr/>
          <p:nvPr/>
        </p:nvSpPr>
        <p:spPr>
          <a:xfrm flipV="1">
            <a:off x="5808663" y="3235326"/>
            <a:ext cx="431800" cy="574675"/>
          </a:xfrm>
          <a:prstGeom prst="line">
            <a:avLst/>
          </a:prstGeom>
          <a:ln w="57150" cap="flat" cmpd="sng">
            <a:solidFill>
              <a:schemeClr val="accent2"/>
            </a:solidFill>
            <a:prstDash val="dash"/>
            <a:headEnd type="none" w="med" len="med"/>
            <a:tailEnd type="triangle" w="med" len="med"/>
          </a:ln>
        </p:spPr>
      </p:sp>
      <p:sp>
        <p:nvSpPr>
          <p:cNvPr id="94220" name="Line 12"/>
          <p:cNvSpPr/>
          <p:nvPr/>
        </p:nvSpPr>
        <p:spPr>
          <a:xfrm>
            <a:off x="6311900" y="3235325"/>
            <a:ext cx="0" cy="647700"/>
          </a:xfrm>
          <a:prstGeom prst="line">
            <a:avLst/>
          </a:prstGeom>
          <a:ln w="57150" cap="flat" cmpd="sng">
            <a:solidFill>
              <a:schemeClr val="accent2"/>
            </a:solidFill>
            <a:prstDash val="dash"/>
            <a:headEnd type="none" w="med" len="med"/>
            <a:tailEnd type="triangle" w="med" len="med"/>
          </a:ln>
        </p:spPr>
      </p:sp>
      <p:sp>
        <p:nvSpPr>
          <p:cNvPr id="94221" name="Line 13"/>
          <p:cNvSpPr/>
          <p:nvPr/>
        </p:nvSpPr>
        <p:spPr>
          <a:xfrm flipH="1" flipV="1">
            <a:off x="6743701" y="3306764"/>
            <a:ext cx="360363" cy="720725"/>
          </a:xfrm>
          <a:prstGeom prst="line">
            <a:avLst/>
          </a:prstGeom>
          <a:ln w="57150" cap="flat" cmpd="sng">
            <a:solidFill>
              <a:schemeClr val="accent2"/>
            </a:solidFill>
            <a:prstDash val="dash"/>
            <a:headEnd type="none" w="med" len="med"/>
            <a:tailEnd type="triangle" w="med" len="med"/>
          </a:ln>
        </p:spPr>
      </p:sp>
      <p:sp>
        <p:nvSpPr>
          <p:cNvPr id="94222" name="Line 14"/>
          <p:cNvSpPr/>
          <p:nvPr/>
        </p:nvSpPr>
        <p:spPr>
          <a:xfrm flipH="1" flipV="1">
            <a:off x="6743701" y="2801939"/>
            <a:ext cx="1368425" cy="865187"/>
          </a:xfrm>
          <a:prstGeom prst="line">
            <a:avLst/>
          </a:prstGeom>
          <a:ln w="57150" cap="flat" cmpd="sng">
            <a:solidFill>
              <a:schemeClr val="accent2"/>
            </a:solidFill>
            <a:prstDash val="dash"/>
            <a:headEnd type="none" w="med" len="med"/>
            <a:tailEnd type="triangle" w="med" len="med"/>
          </a:ln>
        </p:spPr>
      </p:sp>
      <p:sp>
        <p:nvSpPr>
          <p:cNvPr id="94223" name="Line 15"/>
          <p:cNvSpPr/>
          <p:nvPr/>
        </p:nvSpPr>
        <p:spPr>
          <a:xfrm flipH="1" flipV="1">
            <a:off x="6096001" y="2227264"/>
            <a:ext cx="576263" cy="503237"/>
          </a:xfrm>
          <a:prstGeom prst="line">
            <a:avLst/>
          </a:prstGeom>
          <a:ln w="57150" cap="flat" cmpd="sng">
            <a:solidFill>
              <a:schemeClr val="accent2"/>
            </a:solidFill>
            <a:prstDash val="dash"/>
            <a:headEnd type="none" w="med" len="med"/>
            <a:tailEnd type="triangle" w="med" len="med"/>
          </a:ln>
        </p:spPr>
      </p:sp>
      <p:sp>
        <p:nvSpPr>
          <p:cNvPr id="94224" name="Line 16"/>
          <p:cNvSpPr/>
          <p:nvPr/>
        </p:nvSpPr>
        <p:spPr>
          <a:xfrm>
            <a:off x="6456364" y="2227263"/>
            <a:ext cx="2376487" cy="863600"/>
          </a:xfrm>
          <a:prstGeom prst="line">
            <a:avLst/>
          </a:prstGeom>
          <a:ln w="57150" cap="flat" cmpd="sng">
            <a:solidFill>
              <a:schemeClr val="accent2"/>
            </a:solidFill>
            <a:prstDash val="dash"/>
            <a:headEnd type="none" w="med" len="med"/>
            <a:tailEnd type="triangle" w="med" len="med"/>
          </a:ln>
        </p:spPr>
      </p:sp>
      <p:sp>
        <p:nvSpPr>
          <p:cNvPr id="94225" name="Line 17"/>
          <p:cNvSpPr/>
          <p:nvPr/>
        </p:nvSpPr>
        <p:spPr>
          <a:xfrm>
            <a:off x="5375276" y="4098925"/>
            <a:ext cx="720725" cy="647700"/>
          </a:xfrm>
          <a:prstGeom prst="line">
            <a:avLst/>
          </a:prstGeom>
          <a:ln w="57150" cap="flat" cmpd="sng">
            <a:solidFill>
              <a:schemeClr val="accent2"/>
            </a:solidFill>
            <a:prstDash val="dash"/>
            <a:headEnd type="none" w="med" len="med"/>
            <a:tailEnd type="triangle" w="med" len="med"/>
          </a:ln>
        </p:spPr>
      </p:sp>
      <p:sp>
        <p:nvSpPr>
          <p:cNvPr id="94226" name="Line 18"/>
          <p:cNvSpPr/>
          <p:nvPr/>
        </p:nvSpPr>
        <p:spPr>
          <a:xfrm flipH="1" flipV="1">
            <a:off x="5016500" y="2874963"/>
            <a:ext cx="431800" cy="360362"/>
          </a:xfrm>
          <a:prstGeom prst="line">
            <a:avLst/>
          </a:prstGeom>
          <a:ln w="57150" cap="flat" cmpd="sng">
            <a:solidFill>
              <a:schemeClr val="accent2"/>
            </a:solidFill>
            <a:prstDash val="dash"/>
            <a:headEnd type="none" w="med" len="med"/>
            <a:tailEnd type="triangle" w="med" len="med"/>
          </a:ln>
        </p:spPr>
      </p:sp>
      <p:sp>
        <p:nvSpPr>
          <p:cNvPr id="94227" name="Line 19"/>
          <p:cNvSpPr/>
          <p:nvPr/>
        </p:nvSpPr>
        <p:spPr>
          <a:xfrm flipH="1">
            <a:off x="2566989" y="3667125"/>
            <a:ext cx="720725" cy="647700"/>
          </a:xfrm>
          <a:prstGeom prst="line">
            <a:avLst/>
          </a:prstGeom>
          <a:ln w="57150" cap="flat" cmpd="sng">
            <a:solidFill>
              <a:schemeClr val="accent2"/>
            </a:solidFill>
            <a:prstDash val="dash"/>
            <a:headEnd type="none" w="med" len="med"/>
            <a:tailEnd type="triangle" w="med" len="med"/>
          </a:ln>
        </p:spPr>
      </p:sp>
      <p:sp>
        <p:nvSpPr>
          <p:cNvPr id="94228" name="Line 20"/>
          <p:cNvSpPr/>
          <p:nvPr/>
        </p:nvSpPr>
        <p:spPr>
          <a:xfrm flipV="1">
            <a:off x="3000376" y="4170364"/>
            <a:ext cx="574675" cy="504825"/>
          </a:xfrm>
          <a:prstGeom prst="line">
            <a:avLst/>
          </a:prstGeom>
          <a:ln w="57150" cap="flat" cmpd="sng">
            <a:solidFill>
              <a:schemeClr val="accent2"/>
            </a:solidFill>
            <a:prstDash val="dash"/>
            <a:headEnd type="none" w="med" len="med"/>
            <a:tailEnd type="triangle" w="med" len="med"/>
          </a:ln>
        </p:spPr>
      </p:sp>
      <p:sp>
        <p:nvSpPr>
          <p:cNvPr id="94229" name="Line 21"/>
          <p:cNvSpPr/>
          <p:nvPr/>
        </p:nvSpPr>
        <p:spPr>
          <a:xfrm flipH="1">
            <a:off x="3575050" y="2801938"/>
            <a:ext cx="649288" cy="576262"/>
          </a:xfrm>
          <a:prstGeom prst="line">
            <a:avLst/>
          </a:prstGeom>
          <a:ln w="57150" cap="flat" cmpd="sng">
            <a:solidFill>
              <a:schemeClr val="accent2"/>
            </a:solidFill>
            <a:prstDash val="dash"/>
            <a:headEnd type="none" w="med" len="med"/>
            <a:tailEnd type="triangle" w="med" len="med"/>
          </a:ln>
        </p:spPr>
      </p:sp>
      <p:sp>
        <p:nvSpPr>
          <p:cNvPr id="94230" name="Line 22"/>
          <p:cNvSpPr/>
          <p:nvPr/>
        </p:nvSpPr>
        <p:spPr>
          <a:xfrm flipV="1">
            <a:off x="4079875" y="3235325"/>
            <a:ext cx="431800" cy="431800"/>
          </a:xfrm>
          <a:prstGeom prst="line">
            <a:avLst/>
          </a:prstGeom>
          <a:ln w="57150" cap="flat" cmpd="sng">
            <a:solidFill>
              <a:schemeClr val="accent2"/>
            </a:solidFill>
            <a:prstDash val="dash"/>
            <a:headEnd type="none" w="med" len="med"/>
            <a:tailEnd type="triangle" w="med" len="med"/>
          </a:ln>
        </p:spPr>
      </p:sp>
      <p:sp>
        <p:nvSpPr>
          <p:cNvPr id="94231" name="Line 23"/>
          <p:cNvSpPr/>
          <p:nvPr/>
        </p:nvSpPr>
        <p:spPr>
          <a:xfrm flipV="1">
            <a:off x="5016500" y="2227263"/>
            <a:ext cx="503238" cy="431800"/>
          </a:xfrm>
          <a:prstGeom prst="line">
            <a:avLst/>
          </a:prstGeom>
          <a:ln w="57150" cap="flat" cmpd="sng">
            <a:solidFill>
              <a:schemeClr val="accent2"/>
            </a:solidFill>
            <a:prstDash val="dash"/>
            <a:headEnd type="none" w="med" len="med"/>
            <a:tailEnd type="triangle" w="med" len="med"/>
          </a:ln>
        </p:spPr>
      </p:sp>
      <p:sp>
        <p:nvSpPr>
          <p:cNvPr id="94232" name="Line 24"/>
          <p:cNvSpPr/>
          <p:nvPr/>
        </p:nvSpPr>
        <p:spPr>
          <a:xfrm flipH="1">
            <a:off x="5664201" y="2946401"/>
            <a:ext cx="360363" cy="288925"/>
          </a:xfrm>
          <a:prstGeom prst="line">
            <a:avLst/>
          </a:prstGeom>
          <a:ln w="57150" cap="flat" cmpd="sng">
            <a:solidFill>
              <a:schemeClr val="accent2"/>
            </a:solidFill>
            <a:prstDash val="dash"/>
            <a:headEnd type="none" w="med" len="med"/>
            <a:tailEnd type="triangle" w="med" len="med"/>
          </a:ln>
        </p:spPr>
      </p:sp>
      <p:sp>
        <p:nvSpPr>
          <p:cNvPr id="94233" name="Line 25"/>
          <p:cNvSpPr/>
          <p:nvPr/>
        </p:nvSpPr>
        <p:spPr>
          <a:xfrm>
            <a:off x="7104063" y="3522663"/>
            <a:ext cx="863600" cy="431800"/>
          </a:xfrm>
          <a:prstGeom prst="line">
            <a:avLst/>
          </a:prstGeom>
          <a:ln w="57150" cap="flat" cmpd="sng">
            <a:solidFill>
              <a:schemeClr val="accent2"/>
            </a:solidFill>
            <a:prstDash val="dash"/>
            <a:headEnd type="none" w="med" len="med"/>
            <a:tailEnd type="triangle" w="med" len="med"/>
          </a:ln>
        </p:spPr>
      </p:sp>
      <p:sp>
        <p:nvSpPr>
          <p:cNvPr id="94234" name="Line 26"/>
          <p:cNvSpPr/>
          <p:nvPr/>
        </p:nvSpPr>
        <p:spPr>
          <a:xfrm>
            <a:off x="5664200" y="2370138"/>
            <a:ext cx="431800" cy="360362"/>
          </a:xfrm>
          <a:prstGeom prst="line">
            <a:avLst/>
          </a:prstGeom>
          <a:ln w="57150" cap="flat" cmpd="sng">
            <a:solidFill>
              <a:schemeClr val="accent2"/>
            </a:solidFill>
            <a:prstDash val="dash"/>
            <a:headEnd type="none" w="med" len="med"/>
            <a:tailEnd type="triangle" w="med" len="med"/>
          </a:ln>
        </p:spPr>
      </p:sp>
      <p:sp>
        <p:nvSpPr>
          <p:cNvPr id="29"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2.3.1  </a:t>
            </a:r>
            <a:r>
              <a:rPr lang="zh-CN" altLang="en-US" sz="3600" dirty="0">
                <a:solidFill>
                  <a:schemeClr val="bg1"/>
                </a:solidFill>
                <a:latin typeface="Times New Roman" panose="02020603050405020304" pitchFamily="18" charset="0"/>
                <a:ea typeface="黑体" panose="02010609060101010101" pitchFamily="2" charset="-122"/>
              </a:rPr>
              <a:t>回溯策略</a:t>
            </a:r>
          </a:p>
        </p:txBody>
      </p:sp>
    </p:spTree>
    <p:extLst>
      <p:ext uri="{BB962C8B-B14F-4D97-AF65-F5344CB8AC3E}">
        <p14:creationId xmlns:p14="http://schemas.microsoft.com/office/powerpoint/2010/main" val="16302224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94214"/>
                                        </p:tgtEl>
                                        <p:attrNameLst>
                                          <p:attrName>style.visibility</p:attrName>
                                        </p:attrNameLst>
                                      </p:cBhvr>
                                      <p:to>
                                        <p:strVal val="visible"/>
                                      </p:to>
                                    </p:set>
                                    <p:anim calcmode="lin" valueType="num">
                                      <p:cBhvr>
                                        <p:cTn id="7" dur="500" fill="hold"/>
                                        <p:tgtEl>
                                          <p:spTgt spid="94214"/>
                                        </p:tgtEl>
                                        <p:attrNameLst>
                                          <p:attrName>ppt_x</p:attrName>
                                        </p:attrNameLst>
                                      </p:cBhvr>
                                      <p:tavLst>
                                        <p:tav tm="0">
                                          <p:val>
                                            <p:strVal val="#ppt_x"/>
                                          </p:val>
                                        </p:tav>
                                        <p:tav tm="100000">
                                          <p:val>
                                            <p:strVal val="#ppt_x"/>
                                          </p:val>
                                        </p:tav>
                                      </p:tavLst>
                                    </p:anim>
                                    <p:anim calcmode="lin" valueType="num">
                                      <p:cBhvr>
                                        <p:cTn id="8" dur="500" fill="hold"/>
                                        <p:tgtEl>
                                          <p:spTgt spid="94214"/>
                                        </p:tgtEl>
                                        <p:attrNameLst>
                                          <p:attrName>ppt_y</p:attrName>
                                        </p:attrNameLst>
                                      </p:cBhvr>
                                      <p:tavLst>
                                        <p:tav tm="0">
                                          <p:val>
                                            <p:strVal val="#ppt_y-#ppt_h/2"/>
                                          </p:val>
                                        </p:tav>
                                        <p:tav tm="100000">
                                          <p:val>
                                            <p:strVal val="#ppt_y"/>
                                          </p:val>
                                        </p:tav>
                                      </p:tavLst>
                                    </p:anim>
                                    <p:anim calcmode="lin" valueType="num">
                                      <p:cBhvr>
                                        <p:cTn id="9" dur="500" fill="hold"/>
                                        <p:tgtEl>
                                          <p:spTgt spid="94214"/>
                                        </p:tgtEl>
                                        <p:attrNameLst>
                                          <p:attrName>ppt_w</p:attrName>
                                        </p:attrNameLst>
                                      </p:cBhvr>
                                      <p:tavLst>
                                        <p:tav tm="0">
                                          <p:val>
                                            <p:strVal val="#ppt_w"/>
                                          </p:val>
                                        </p:tav>
                                        <p:tav tm="100000">
                                          <p:val>
                                            <p:strVal val="#ppt_w"/>
                                          </p:val>
                                        </p:tav>
                                      </p:tavLst>
                                    </p:anim>
                                    <p:anim calcmode="lin" valueType="num">
                                      <p:cBhvr>
                                        <p:cTn id="10" dur="500" fill="hold"/>
                                        <p:tgtEl>
                                          <p:spTgt spid="9421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94229"/>
                                        </p:tgtEl>
                                        <p:attrNameLst>
                                          <p:attrName>style.visibility</p:attrName>
                                        </p:attrNameLst>
                                      </p:cBhvr>
                                      <p:to>
                                        <p:strVal val="visible"/>
                                      </p:to>
                                    </p:set>
                                    <p:anim calcmode="lin" valueType="num">
                                      <p:cBhvr>
                                        <p:cTn id="15" dur="500" fill="hold"/>
                                        <p:tgtEl>
                                          <p:spTgt spid="94229"/>
                                        </p:tgtEl>
                                        <p:attrNameLst>
                                          <p:attrName>ppt_x</p:attrName>
                                        </p:attrNameLst>
                                      </p:cBhvr>
                                      <p:tavLst>
                                        <p:tav tm="0">
                                          <p:val>
                                            <p:strVal val="#ppt_x"/>
                                          </p:val>
                                        </p:tav>
                                        <p:tav tm="100000">
                                          <p:val>
                                            <p:strVal val="#ppt_x"/>
                                          </p:val>
                                        </p:tav>
                                      </p:tavLst>
                                    </p:anim>
                                    <p:anim calcmode="lin" valueType="num">
                                      <p:cBhvr>
                                        <p:cTn id="16" dur="500" fill="hold"/>
                                        <p:tgtEl>
                                          <p:spTgt spid="94229"/>
                                        </p:tgtEl>
                                        <p:attrNameLst>
                                          <p:attrName>ppt_y</p:attrName>
                                        </p:attrNameLst>
                                      </p:cBhvr>
                                      <p:tavLst>
                                        <p:tav tm="0">
                                          <p:val>
                                            <p:strVal val="#ppt_y-#ppt_h/2"/>
                                          </p:val>
                                        </p:tav>
                                        <p:tav tm="100000">
                                          <p:val>
                                            <p:strVal val="#ppt_y"/>
                                          </p:val>
                                        </p:tav>
                                      </p:tavLst>
                                    </p:anim>
                                    <p:anim calcmode="lin" valueType="num">
                                      <p:cBhvr>
                                        <p:cTn id="17" dur="500" fill="hold"/>
                                        <p:tgtEl>
                                          <p:spTgt spid="94229"/>
                                        </p:tgtEl>
                                        <p:attrNameLst>
                                          <p:attrName>ppt_w</p:attrName>
                                        </p:attrNameLst>
                                      </p:cBhvr>
                                      <p:tavLst>
                                        <p:tav tm="0">
                                          <p:val>
                                            <p:strVal val="#ppt_w"/>
                                          </p:val>
                                        </p:tav>
                                        <p:tav tm="100000">
                                          <p:val>
                                            <p:strVal val="#ppt_w"/>
                                          </p:val>
                                        </p:tav>
                                      </p:tavLst>
                                    </p:anim>
                                    <p:anim calcmode="lin" valueType="num">
                                      <p:cBhvr>
                                        <p:cTn id="18" dur="500" fill="hold"/>
                                        <p:tgtEl>
                                          <p:spTgt spid="94229"/>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94227"/>
                                        </p:tgtEl>
                                        <p:attrNameLst>
                                          <p:attrName>style.visibility</p:attrName>
                                        </p:attrNameLst>
                                      </p:cBhvr>
                                      <p:to>
                                        <p:strVal val="visible"/>
                                      </p:to>
                                    </p:set>
                                    <p:anim calcmode="lin" valueType="num">
                                      <p:cBhvr>
                                        <p:cTn id="23" dur="500" fill="hold"/>
                                        <p:tgtEl>
                                          <p:spTgt spid="94227"/>
                                        </p:tgtEl>
                                        <p:attrNameLst>
                                          <p:attrName>ppt_x</p:attrName>
                                        </p:attrNameLst>
                                      </p:cBhvr>
                                      <p:tavLst>
                                        <p:tav tm="0">
                                          <p:val>
                                            <p:strVal val="#ppt_x"/>
                                          </p:val>
                                        </p:tav>
                                        <p:tav tm="100000">
                                          <p:val>
                                            <p:strVal val="#ppt_x"/>
                                          </p:val>
                                        </p:tav>
                                      </p:tavLst>
                                    </p:anim>
                                    <p:anim calcmode="lin" valueType="num">
                                      <p:cBhvr>
                                        <p:cTn id="24" dur="500" fill="hold"/>
                                        <p:tgtEl>
                                          <p:spTgt spid="94227"/>
                                        </p:tgtEl>
                                        <p:attrNameLst>
                                          <p:attrName>ppt_y</p:attrName>
                                        </p:attrNameLst>
                                      </p:cBhvr>
                                      <p:tavLst>
                                        <p:tav tm="0">
                                          <p:val>
                                            <p:strVal val="#ppt_y-#ppt_h/2"/>
                                          </p:val>
                                        </p:tav>
                                        <p:tav tm="100000">
                                          <p:val>
                                            <p:strVal val="#ppt_y"/>
                                          </p:val>
                                        </p:tav>
                                      </p:tavLst>
                                    </p:anim>
                                    <p:anim calcmode="lin" valueType="num">
                                      <p:cBhvr>
                                        <p:cTn id="25" dur="500" fill="hold"/>
                                        <p:tgtEl>
                                          <p:spTgt spid="94227"/>
                                        </p:tgtEl>
                                        <p:attrNameLst>
                                          <p:attrName>ppt_w</p:attrName>
                                        </p:attrNameLst>
                                      </p:cBhvr>
                                      <p:tavLst>
                                        <p:tav tm="0">
                                          <p:val>
                                            <p:strVal val="#ppt_w"/>
                                          </p:val>
                                        </p:tav>
                                        <p:tav tm="100000">
                                          <p:val>
                                            <p:strVal val="#ppt_w"/>
                                          </p:val>
                                        </p:tav>
                                      </p:tavLst>
                                    </p:anim>
                                    <p:anim calcmode="lin" valueType="num">
                                      <p:cBhvr>
                                        <p:cTn id="26" dur="500" fill="hold"/>
                                        <p:tgtEl>
                                          <p:spTgt spid="9422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4" fill="hold" nodeType="clickEffect">
                                  <p:stCondLst>
                                    <p:cond delay="0"/>
                                  </p:stCondLst>
                                  <p:childTnLst>
                                    <p:set>
                                      <p:cBhvr>
                                        <p:cTn id="30" dur="1" fill="hold">
                                          <p:stCondLst>
                                            <p:cond delay="0"/>
                                          </p:stCondLst>
                                        </p:cTn>
                                        <p:tgtEl>
                                          <p:spTgt spid="94228"/>
                                        </p:tgtEl>
                                        <p:attrNameLst>
                                          <p:attrName>style.visibility</p:attrName>
                                        </p:attrNameLst>
                                      </p:cBhvr>
                                      <p:to>
                                        <p:strVal val="visible"/>
                                      </p:to>
                                    </p:set>
                                    <p:anim calcmode="lin" valueType="num">
                                      <p:cBhvr>
                                        <p:cTn id="31" dur="500" fill="hold"/>
                                        <p:tgtEl>
                                          <p:spTgt spid="94228"/>
                                        </p:tgtEl>
                                        <p:attrNameLst>
                                          <p:attrName>ppt_x</p:attrName>
                                        </p:attrNameLst>
                                      </p:cBhvr>
                                      <p:tavLst>
                                        <p:tav tm="0">
                                          <p:val>
                                            <p:strVal val="#ppt_x"/>
                                          </p:val>
                                        </p:tav>
                                        <p:tav tm="100000">
                                          <p:val>
                                            <p:strVal val="#ppt_x"/>
                                          </p:val>
                                        </p:tav>
                                      </p:tavLst>
                                    </p:anim>
                                    <p:anim calcmode="lin" valueType="num">
                                      <p:cBhvr>
                                        <p:cTn id="32" dur="500" fill="hold"/>
                                        <p:tgtEl>
                                          <p:spTgt spid="94228"/>
                                        </p:tgtEl>
                                        <p:attrNameLst>
                                          <p:attrName>ppt_y</p:attrName>
                                        </p:attrNameLst>
                                      </p:cBhvr>
                                      <p:tavLst>
                                        <p:tav tm="0">
                                          <p:val>
                                            <p:strVal val="#ppt_y+#ppt_h/2"/>
                                          </p:val>
                                        </p:tav>
                                        <p:tav tm="100000">
                                          <p:val>
                                            <p:strVal val="#ppt_y"/>
                                          </p:val>
                                        </p:tav>
                                      </p:tavLst>
                                    </p:anim>
                                    <p:anim calcmode="lin" valueType="num">
                                      <p:cBhvr>
                                        <p:cTn id="33" dur="500" fill="hold"/>
                                        <p:tgtEl>
                                          <p:spTgt spid="94228"/>
                                        </p:tgtEl>
                                        <p:attrNameLst>
                                          <p:attrName>ppt_w</p:attrName>
                                        </p:attrNameLst>
                                      </p:cBhvr>
                                      <p:tavLst>
                                        <p:tav tm="0">
                                          <p:val>
                                            <p:strVal val="#ppt_w"/>
                                          </p:val>
                                        </p:tav>
                                        <p:tav tm="100000">
                                          <p:val>
                                            <p:strVal val="#ppt_w"/>
                                          </p:val>
                                        </p:tav>
                                      </p:tavLst>
                                    </p:anim>
                                    <p:anim calcmode="lin" valueType="num">
                                      <p:cBhvr>
                                        <p:cTn id="34" dur="500" fill="hold"/>
                                        <p:tgtEl>
                                          <p:spTgt spid="94228"/>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94215"/>
                                        </p:tgtEl>
                                        <p:attrNameLst>
                                          <p:attrName>style.visibility</p:attrName>
                                        </p:attrNameLst>
                                      </p:cBhvr>
                                      <p:to>
                                        <p:strVal val="visible"/>
                                      </p:to>
                                    </p:set>
                                    <p:anim calcmode="lin" valueType="num">
                                      <p:cBhvr>
                                        <p:cTn id="39" dur="500" fill="hold"/>
                                        <p:tgtEl>
                                          <p:spTgt spid="94215"/>
                                        </p:tgtEl>
                                        <p:attrNameLst>
                                          <p:attrName>ppt_x</p:attrName>
                                        </p:attrNameLst>
                                      </p:cBhvr>
                                      <p:tavLst>
                                        <p:tav tm="0">
                                          <p:val>
                                            <p:strVal val="#ppt_x-#ppt_w/2"/>
                                          </p:val>
                                        </p:tav>
                                        <p:tav tm="100000">
                                          <p:val>
                                            <p:strVal val="#ppt_x"/>
                                          </p:val>
                                        </p:tav>
                                      </p:tavLst>
                                    </p:anim>
                                    <p:anim calcmode="lin" valueType="num">
                                      <p:cBhvr>
                                        <p:cTn id="40" dur="500" fill="hold"/>
                                        <p:tgtEl>
                                          <p:spTgt spid="94215"/>
                                        </p:tgtEl>
                                        <p:attrNameLst>
                                          <p:attrName>ppt_y</p:attrName>
                                        </p:attrNameLst>
                                      </p:cBhvr>
                                      <p:tavLst>
                                        <p:tav tm="0">
                                          <p:val>
                                            <p:strVal val="#ppt_y"/>
                                          </p:val>
                                        </p:tav>
                                        <p:tav tm="100000">
                                          <p:val>
                                            <p:strVal val="#ppt_y"/>
                                          </p:val>
                                        </p:tav>
                                      </p:tavLst>
                                    </p:anim>
                                    <p:anim calcmode="lin" valueType="num">
                                      <p:cBhvr>
                                        <p:cTn id="41" dur="500" fill="hold"/>
                                        <p:tgtEl>
                                          <p:spTgt spid="94215"/>
                                        </p:tgtEl>
                                        <p:attrNameLst>
                                          <p:attrName>ppt_w</p:attrName>
                                        </p:attrNameLst>
                                      </p:cBhvr>
                                      <p:tavLst>
                                        <p:tav tm="0">
                                          <p:val>
                                            <p:fltVal val="0"/>
                                          </p:val>
                                        </p:tav>
                                        <p:tav tm="100000">
                                          <p:val>
                                            <p:strVal val="#ppt_w"/>
                                          </p:val>
                                        </p:tav>
                                      </p:tavLst>
                                    </p:anim>
                                    <p:anim calcmode="lin" valueType="num">
                                      <p:cBhvr>
                                        <p:cTn id="42" dur="500" fill="hold"/>
                                        <p:tgtEl>
                                          <p:spTgt spid="94215"/>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2" fill="hold" nodeType="clickEffect">
                                  <p:stCondLst>
                                    <p:cond delay="0"/>
                                  </p:stCondLst>
                                  <p:childTnLst>
                                    <p:set>
                                      <p:cBhvr>
                                        <p:cTn id="46" dur="1" fill="hold">
                                          <p:stCondLst>
                                            <p:cond delay="0"/>
                                          </p:stCondLst>
                                        </p:cTn>
                                        <p:tgtEl>
                                          <p:spTgt spid="94216"/>
                                        </p:tgtEl>
                                        <p:attrNameLst>
                                          <p:attrName>style.visibility</p:attrName>
                                        </p:attrNameLst>
                                      </p:cBhvr>
                                      <p:to>
                                        <p:strVal val="visible"/>
                                      </p:to>
                                    </p:set>
                                    <p:anim calcmode="lin" valueType="num">
                                      <p:cBhvr>
                                        <p:cTn id="47" dur="500" fill="hold"/>
                                        <p:tgtEl>
                                          <p:spTgt spid="94216"/>
                                        </p:tgtEl>
                                        <p:attrNameLst>
                                          <p:attrName>ppt_x</p:attrName>
                                        </p:attrNameLst>
                                      </p:cBhvr>
                                      <p:tavLst>
                                        <p:tav tm="0">
                                          <p:val>
                                            <p:strVal val="#ppt_x+#ppt_w/2"/>
                                          </p:val>
                                        </p:tav>
                                        <p:tav tm="100000">
                                          <p:val>
                                            <p:strVal val="#ppt_x"/>
                                          </p:val>
                                        </p:tav>
                                      </p:tavLst>
                                    </p:anim>
                                    <p:anim calcmode="lin" valueType="num">
                                      <p:cBhvr>
                                        <p:cTn id="48" dur="500" fill="hold"/>
                                        <p:tgtEl>
                                          <p:spTgt spid="94216"/>
                                        </p:tgtEl>
                                        <p:attrNameLst>
                                          <p:attrName>ppt_y</p:attrName>
                                        </p:attrNameLst>
                                      </p:cBhvr>
                                      <p:tavLst>
                                        <p:tav tm="0">
                                          <p:val>
                                            <p:strVal val="#ppt_y"/>
                                          </p:val>
                                        </p:tav>
                                        <p:tav tm="100000">
                                          <p:val>
                                            <p:strVal val="#ppt_y"/>
                                          </p:val>
                                        </p:tav>
                                      </p:tavLst>
                                    </p:anim>
                                    <p:anim calcmode="lin" valueType="num">
                                      <p:cBhvr>
                                        <p:cTn id="49" dur="500" fill="hold"/>
                                        <p:tgtEl>
                                          <p:spTgt spid="94216"/>
                                        </p:tgtEl>
                                        <p:attrNameLst>
                                          <p:attrName>ppt_w</p:attrName>
                                        </p:attrNameLst>
                                      </p:cBhvr>
                                      <p:tavLst>
                                        <p:tav tm="0">
                                          <p:val>
                                            <p:fltVal val="0"/>
                                          </p:val>
                                        </p:tav>
                                        <p:tav tm="100000">
                                          <p:val>
                                            <p:strVal val="#ppt_w"/>
                                          </p:val>
                                        </p:tav>
                                      </p:tavLst>
                                    </p:anim>
                                    <p:anim calcmode="lin" valueType="num">
                                      <p:cBhvr>
                                        <p:cTn id="50" dur="500" fill="hold"/>
                                        <p:tgtEl>
                                          <p:spTgt spid="94216"/>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4" fill="hold" nodeType="clickEffect">
                                  <p:stCondLst>
                                    <p:cond delay="0"/>
                                  </p:stCondLst>
                                  <p:childTnLst>
                                    <p:set>
                                      <p:cBhvr>
                                        <p:cTn id="54" dur="1" fill="hold">
                                          <p:stCondLst>
                                            <p:cond delay="0"/>
                                          </p:stCondLst>
                                        </p:cTn>
                                        <p:tgtEl>
                                          <p:spTgt spid="94230"/>
                                        </p:tgtEl>
                                        <p:attrNameLst>
                                          <p:attrName>style.visibility</p:attrName>
                                        </p:attrNameLst>
                                      </p:cBhvr>
                                      <p:to>
                                        <p:strVal val="visible"/>
                                      </p:to>
                                    </p:set>
                                    <p:anim calcmode="lin" valueType="num">
                                      <p:cBhvr>
                                        <p:cTn id="55" dur="500" fill="hold"/>
                                        <p:tgtEl>
                                          <p:spTgt spid="94230"/>
                                        </p:tgtEl>
                                        <p:attrNameLst>
                                          <p:attrName>ppt_x</p:attrName>
                                        </p:attrNameLst>
                                      </p:cBhvr>
                                      <p:tavLst>
                                        <p:tav tm="0">
                                          <p:val>
                                            <p:strVal val="#ppt_x"/>
                                          </p:val>
                                        </p:tav>
                                        <p:tav tm="100000">
                                          <p:val>
                                            <p:strVal val="#ppt_x"/>
                                          </p:val>
                                        </p:tav>
                                      </p:tavLst>
                                    </p:anim>
                                    <p:anim calcmode="lin" valueType="num">
                                      <p:cBhvr>
                                        <p:cTn id="56" dur="500" fill="hold"/>
                                        <p:tgtEl>
                                          <p:spTgt spid="94230"/>
                                        </p:tgtEl>
                                        <p:attrNameLst>
                                          <p:attrName>ppt_y</p:attrName>
                                        </p:attrNameLst>
                                      </p:cBhvr>
                                      <p:tavLst>
                                        <p:tav tm="0">
                                          <p:val>
                                            <p:strVal val="#ppt_y+#ppt_h/2"/>
                                          </p:val>
                                        </p:tav>
                                        <p:tav tm="100000">
                                          <p:val>
                                            <p:strVal val="#ppt_y"/>
                                          </p:val>
                                        </p:tav>
                                      </p:tavLst>
                                    </p:anim>
                                    <p:anim calcmode="lin" valueType="num">
                                      <p:cBhvr>
                                        <p:cTn id="57" dur="500" fill="hold"/>
                                        <p:tgtEl>
                                          <p:spTgt spid="94230"/>
                                        </p:tgtEl>
                                        <p:attrNameLst>
                                          <p:attrName>ppt_w</p:attrName>
                                        </p:attrNameLst>
                                      </p:cBhvr>
                                      <p:tavLst>
                                        <p:tav tm="0">
                                          <p:val>
                                            <p:strVal val="#ppt_w"/>
                                          </p:val>
                                        </p:tav>
                                        <p:tav tm="100000">
                                          <p:val>
                                            <p:strVal val="#ppt_w"/>
                                          </p:val>
                                        </p:tav>
                                      </p:tavLst>
                                    </p:anim>
                                    <p:anim calcmode="lin" valueType="num">
                                      <p:cBhvr>
                                        <p:cTn id="58" dur="500" fill="hold"/>
                                        <p:tgtEl>
                                          <p:spTgt spid="94230"/>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94217"/>
                                        </p:tgtEl>
                                        <p:attrNameLst>
                                          <p:attrName>style.visibility</p:attrName>
                                        </p:attrNameLst>
                                      </p:cBhvr>
                                      <p:to>
                                        <p:strVal val="visible"/>
                                      </p:to>
                                    </p:set>
                                    <p:anim calcmode="lin" valueType="num">
                                      <p:cBhvr>
                                        <p:cTn id="63" dur="500" fill="hold"/>
                                        <p:tgtEl>
                                          <p:spTgt spid="94217"/>
                                        </p:tgtEl>
                                        <p:attrNameLst>
                                          <p:attrName>ppt_x</p:attrName>
                                        </p:attrNameLst>
                                      </p:cBhvr>
                                      <p:tavLst>
                                        <p:tav tm="0">
                                          <p:val>
                                            <p:strVal val="#ppt_x-#ppt_w/2"/>
                                          </p:val>
                                        </p:tav>
                                        <p:tav tm="100000">
                                          <p:val>
                                            <p:strVal val="#ppt_x"/>
                                          </p:val>
                                        </p:tav>
                                      </p:tavLst>
                                    </p:anim>
                                    <p:anim calcmode="lin" valueType="num">
                                      <p:cBhvr>
                                        <p:cTn id="64" dur="500" fill="hold"/>
                                        <p:tgtEl>
                                          <p:spTgt spid="94217"/>
                                        </p:tgtEl>
                                        <p:attrNameLst>
                                          <p:attrName>ppt_y</p:attrName>
                                        </p:attrNameLst>
                                      </p:cBhvr>
                                      <p:tavLst>
                                        <p:tav tm="0">
                                          <p:val>
                                            <p:strVal val="#ppt_y"/>
                                          </p:val>
                                        </p:tav>
                                        <p:tav tm="100000">
                                          <p:val>
                                            <p:strVal val="#ppt_y"/>
                                          </p:val>
                                        </p:tav>
                                      </p:tavLst>
                                    </p:anim>
                                    <p:anim calcmode="lin" valueType="num">
                                      <p:cBhvr>
                                        <p:cTn id="65" dur="500" fill="hold"/>
                                        <p:tgtEl>
                                          <p:spTgt spid="94217"/>
                                        </p:tgtEl>
                                        <p:attrNameLst>
                                          <p:attrName>ppt_w</p:attrName>
                                        </p:attrNameLst>
                                      </p:cBhvr>
                                      <p:tavLst>
                                        <p:tav tm="0">
                                          <p:val>
                                            <p:fltVal val="0"/>
                                          </p:val>
                                        </p:tav>
                                        <p:tav tm="100000">
                                          <p:val>
                                            <p:strVal val="#ppt_w"/>
                                          </p:val>
                                        </p:tav>
                                      </p:tavLst>
                                    </p:anim>
                                    <p:anim calcmode="lin" valueType="num">
                                      <p:cBhvr>
                                        <p:cTn id="66" dur="500" fill="hold"/>
                                        <p:tgtEl>
                                          <p:spTgt spid="94217"/>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8" fill="hold" nodeType="clickEffect">
                                  <p:stCondLst>
                                    <p:cond delay="0"/>
                                  </p:stCondLst>
                                  <p:childTnLst>
                                    <p:set>
                                      <p:cBhvr>
                                        <p:cTn id="70" dur="1" fill="hold">
                                          <p:stCondLst>
                                            <p:cond delay="0"/>
                                          </p:stCondLst>
                                        </p:cTn>
                                        <p:tgtEl>
                                          <p:spTgt spid="94225"/>
                                        </p:tgtEl>
                                        <p:attrNameLst>
                                          <p:attrName>style.visibility</p:attrName>
                                        </p:attrNameLst>
                                      </p:cBhvr>
                                      <p:to>
                                        <p:strVal val="visible"/>
                                      </p:to>
                                    </p:set>
                                    <p:anim calcmode="lin" valueType="num">
                                      <p:cBhvr>
                                        <p:cTn id="71" dur="500" fill="hold"/>
                                        <p:tgtEl>
                                          <p:spTgt spid="94225"/>
                                        </p:tgtEl>
                                        <p:attrNameLst>
                                          <p:attrName>ppt_x</p:attrName>
                                        </p:attrNameLst>
                                      </p:cBhvr>
                                      <p:tavLst>
                                        <p:tav tm="0">
                                          <p:val>
                                            <p:strVal val="#ppt_x-#ppt_w/2"/>
                                          </p:val>
                                        </p:tav>
                                        <p:tav tm="100000">
                                          <p:val>
                                            <p:strVal val="#ppt_x"/>
                                          </p:val>
                                        </p:tav>
                                      </p:tavLst>
                                    </p:anim>
                                    <p:anim calcmode="lin" valueType="num">
                                      <p:cBhvr>
                                        <p:cTn id="72" dur="500" fill="hold"/>
                                        <p:tgtEl>
                                          <p:spTgt spid="94225"/>
                                        </p:tgtEl>
                                        <p:attrNameLst>
                                          <p:attrName>ppt_y</p:attrName>
                                        </p:attrNameLst>
                                      </p:cBhvr>
                                      <p:tavLst>
                                        <p:tav tm="0">
                                          <p:val>
                                            <p:strVal val="#ppt_y"/>
                                          </p:val>
                                        </p:tav>
                                        <p:tav tm="100000">
                                          <p:val>
                                            <p:strVal val="#ppt_y"/>
                                          </p:val>
                                        </p:tav>
                                      </p:tavLst>
                                    </p:anim>
                                    <p:anim calcmode="lin" valueType="num">
                                      <p:cBhvr>
                                        <p:cTn id="73" dur="500" fill="hold"/>
                                        <p:tgtEl>
                                          <p:spTgt spid="94225"/>
                                        </p:tgtEl>
                                        <p:attrNameLst>
                                          <p:attrName>ppt_w</p:attrName>
                                        </p:attrNameLst>
                                      </p:cBhvr>
                                      <p:tavLst>
                                        <p:tav tm="0">
                                          <p:val>
                                            <p:fltVal val="0"/>
                                          </p:val>
                                        </p:tav>
                                        <p:tav tm="100000">
                                          <p:val>
                                            <p:strVal val="#ppt_w"/>
                                          </p:val>
                                        </p:tav>
                                      </p:tavLst>
                                    </p:anim>
                                    <p:anim calcmode="lin" valueType="num">
                                      <p:cBhvr>
                                        <p:cTn id="74" dur="500" fill="hold"/>
                                        <p:tgtEl>
                                          <p:spTgt spid="94225"/>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2" fill="hold" nodeType="clickEffect">
                                  <p:stCondLst>
                                    <p:cond delay="0"/>
                                  </p:stCondLst>
                                  <p:childTnLst>
                                    <p:set>
                                      <p:cBhvr>
                                        <p:cTn id="78" dur="1" fill="hold">
                                          <p:stCondLst>
                                            <p:cond delay="0"/>
                                          </p:stCondLst>
                                        </p:cTn>
                                        <p:tgtEl>
                                          <p:spTgt spid="94218"/>
                                        </p:tgtEl>
                                        <p:attrNameLst>
                                          <p:attrName>style.visibility</p:attrName>
                                        </p:attrNameLst>
                                      </p:cBhvr>
                                      <p:to>
                                        <p:strVal val="visible"/>
                                      </p:to>
                                    </p:set>
                                    <p:anim calcmode="lin" valueType="num">
                                      <p:cBhvr>
                                        <p:cTn id="79" dur="500" fill="hold"/>
                                        <p:tgtEl>
                                          <p:spTgt spid="94218"/>
                                        </p:tgtEl>
                                        <p:attrNameLst>
                                          <p:attrName>ppt_x</p:attrName>
                                        </p:attrNameLst>
                                      </p:cBhvr>
                                      <p:tavLst>
                                        <p:tav tm="0">
                                          <p:val>
                                            <p:strVal val="#ppt_x+#ppt_w/2"/>
                                          </p:val>
                                        </p:tav>
                                        <p:tav tm="100000">
                                          <p:val>
                                            <p:strVal val="#ppt_x"/>
                                          </p:val>
                                        </p:tav>
                                      </p:tavLst>
                                    </p:anim>
                                    <p:anim calcmode="lin" valueType="num">
                                      <p:cBhvr>
                                        <p:cTn id="80" dur="500" fill="hold"/>
                                        <p:tgtEl>
                                          <p:spTgt spid="94218"/>
                                        </p:tgtEl>
                                        <p:attrNameLst>
                                          <p:attrName>ppt_y</p:attrName>
                                        </p:attrNameLst>
                                      </p:cBhvr>
                                      <p:tavLst>
                                        <p:tav tm="0">
                                          <p:val>
                                            <p:strVal val="#ppt_y"/>
                                          </p:val>
                                        </p:tav>
                                        <p:tav tm="100000">
                                          <p:val>
                                            <p:strVal val="#ppt_y"/>
                                          </p:val>
                                        </p:tav>
                                      </p:tavLst>
                                    </p:anim>
                                    <p:anim calcmode="lin" valueType="num">
                                      <p:cBhvr>
                                        <p:cTn id="81" dur="500" fill="hold"/>
                                        <p:tgtEl>
                                          <p:spTgt spid="94218"/>
                                        </p:tgtEl>
                                        <p:attrNameLst>
                                          <p:attrName>ppt_w</p:attrName>
                                        </p:attrNameLst>
                                      </p:cBhvr>
                                      <p:tavLst>
                                        <p:tav tm="0">
                                          <p:val>
                                            <p:fltVal val="0"/>
                                          </p:val>
                                        </p:tav>
                                        <p:tav tm="100000">
                                          <p:val>
                                            <p:strVal val="#ppt_w"/>
                                          </p:val>
                                        </p:tav>
                                      </p:tavLst>
                                    </p:anim>
                                    <p:anim calcmode="lin" valueType="num">
                                      <p:cBhvr>
                                        <p:cTn id="82" dur="500" fill="hold"/>
                                        <p:tgtEl>
                                          <p:spTgt spid="94218"/>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7" presetClass="entr" presetSubtype="2" fill="hold" nodeType="clickEffect">
                                  <p:stCondLst>
                                    <p:cond delay="0"/>
                                  </p:stCondLst>
                                  <p:childTnLst>
                                    <p:set>
                                      <p:cBhvr>
                                        <p:cTn id="86" dur="1" fill="hold">
                                          <p:stCondLst>
                                            <p:cond delay="0"/>
                                          </p:stCondLst>
                                        </p:cTn>
                                        <p:tgtEl>
                                          <p:spTgt spid="94226"/>
                                        </p:tgtEl>
                                        <p:attrNameLst>
                                          <p:attrName>style.visibility</p:attrName>
                                        </p:attrNameLst>
                                      </p:cBhvr>
                                      <p:to>
                                        <p:strVal val="visible"/>
                                      </p:to>
                                    </p:set>
                                    <p:anim calcmode="lin" valueType="num">
                                      <p:cBhvr>
                                        <p:cTn id="87" dur="500" fill="hold"/>
                                        <p:tgtEl>
                                          <p:spTgt spid="94226"/>
                                        </p:tgtEl>
                                        <p:attrNameLst>
                                          <p:attrName>ppt_x</p:attrName>
                                        </p:attrNameLst>
                                      </p:cBhvr>
                                      <p:tavLst>
                                        <p:tav tm="0">
                                          <p:val>
                                            <p:strVal val="#ppt_x+#ppt_w/2"/>
                                          </p:val>
                                        </p:tav>
                                        <p:tav tm="100000">
                                          <p:val>
                                            <p:strVal val="#ppt_x"/>
                                          </p:val>
                                        </p:tav>
                                      </p:tavLst>
                                    </p:anim>
                                    <p:anim calcmode="lin" valueType="num">
                                      <p:cBhvr>
                                        <p:cTn id="88" dur="500" fill="hold"/>
                                        <p:tgtEl>
                                          <p:spTgt spid="94226"/>
                                        </p:tgtEl>
                                        <p:attrNameLst>
                                          <p:attrName>ppt_y</p:attrName>
                                        </p:attrNameLst>
                                      </p:cBhvr>
                                      <p:tavLst>
                                        <p:tav tm="0">
                                          <p:val>
                                            <p:strVal val="#ppt_y"/>
                                          </p:val>
                                        </p:tav>
                                        <p:tav tm="100000">
                                          <p:val>
                                            <p:strVal val="#ppt_y"/>
                                          </p:val>
                                        </p:tav>
                                      </p:tavLst>
                                    </p:anim>
                                    <p:anim calcmode="lin" valueType="num">
                                      <p:cBhvr>
                                        <p:cTn id="89" dur="500" fill="hold"/>
                                        <p:tgtEl>
                                          <p:spTgt spid="94226"/>
                                        </p:tgtEl>
                                        <p:attrNameLst>
                                          <p:attrName>ppt_w</p:attrName>
                                        </p:attrNameLst>
                                      </p:cBhvr>
                                      <p:tavLst>
                                        <p:tav tm="0">
                                          <p:val>
                                            <p:fltVal val="0"/>
                                          </p:val>
                                        </p:tav>
                                        <p:tav tm="100000">
                                          <p:val>
                                            <p:strVal val="#ppt_w"/>
                                          </p:val>
                                        </p:tav>
                                      </p:tavLst>
                                    </p:anim>
                                    <p:anim calcmode="lin" valueType="num">
                                      <p:cBhvr>
                                        <p:cTn id="90" dur="500" fill="hold"/>
                                        <p:tgtEl>
                                          <p:spTgt spid="94226"/>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7" presetClass="entr" presetSubtype="4" fill="hold" nodeType="clickEffect">
                                  <p:stCondLst>
                                    <p:cond delay="0"/>
                                  </p:stCondLst>
                                  <p:childTnLst>
                                    <p:set>
                                      <p:cBhvr>
                                        <p:cTn id="94" dur="1" fill="hold">
                                          <p:stCondLst>
                                            <p:cond delay="0"/>
                                          </p:stCondLst>
                                        </p:cTn>
                                        <p:tgtEl>
                                          <p:spTgt spid="94231"/>
                                        </p:tgtEl>
                                        <p:attrNameLst>
                                          <p:attrName>style.visibility</p:attrName>
                                        </p:attrNameLst>
                                      </p:cBhvr>
                                      <p:to>
                                        <p:strVal val="visible"/>
                                      </p:to>
                                    </p:set>
                                    <p:anim calcmode="lin" valueType="num">
                                      <p:cBhvr>
                                        <p:cTn id="95" dur="500" fill="hold"/>
                                        <p:tgtEl>
                                          <p:spTgt spid="94231"/>
                                        </p:tgtEl>
                                        <p:attrNameLst>
                                          <p:attrName>ppt_x</p:attrName>
                                        </p:attrNameLst>
                                      </p:cBhvr>
                                      <p:tavLst>
                                        <p:tav tm="0">
                                          <p:val>
                                            <p:strVal val="#ppt_x"/>
                                          </p:val>
                                        </p:tav>
                                        <p:tav tm="100000">
                                          <p:val>
                                            <p:strVal val="#ppt_x"/>
                                          </p:val>
                                        </p:tav>
                                      </p:tavLst>
                                    </p:anim>
                                    <p:anim calcmode="lin" valueType="num">
                                      <p:cBhvr>
                                        <p:cTn id="96" dur="500" fill="hold"/>
                                        <p:tgtEl>
                                          <p:spTgt spid="94231"/>
                                        </p:tgtEl>
                                        <p:attrNameLst>
                                          <p:attrName>ppt_y</p:attrName>
                                        </p:attrNameLst>
                                      </p:cBhvr>
                                      <p:tavLst>
                                        <p:tav tm="0">
                                          <p:val>
                                            <p:strVal val="#ppt_y+#ppt_h/2"/>
                                          </p:val>
                                        </p:tav>
                                        <p:tav tm="100000">
                                          <p:val>
                                            <p:strVal val="#ppt_y"/>
                                          </p:val>
                                        </p:tav>
                                      </p:tavLst>
                                    </p:anim>
                                    <p:anim calcmode="lin" valueType="num">
                                      <p:cBhvr>
                                        <p:cTn id="97" dur="500" fill="hold"/>
                                        <p:tgtEl>
                                          <p:spTgt spid="94231"/>
                                        </p:tgtEl>
                                        <p:attrNameLst>
                                          <p:attrName>ppt_w</p:attrName>
                                        </p:attrNameLst>
                                      </p:cBhvr>
                                      <p:tavLst>
                                        <p:tav tm="0">
                                          <p:val>
                                            <p:strVal val="#ppt_w"/>
                                          </p:val>
                                        </p:tav>
                                        <p:tav tm="100000">
                                          <p:val>
                                            <p:strVal val="#ppt_w"/>
                                          </p:val>
                                        </p:tav>
                                      </p:tavLst>
                                    </p:anim>
                                    <p:anim calcmode="lin" valueType="num">
                                      <p:cBhvr>
                                        <p:cTn id="98" dur="500" fill="hold"/>
                                        <p:tgtEl>
                                          <p:spTgt spid="94231"/>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8" fill="hold" nodeType="clickEffect">
                                  <p:stCondLst>
                                    <p:cond delay="0"/>
                                  </p:stCondLst>
                                  <p:childTnLst>
                                    <p:set>
                                      <p:cBhvr>
                                        <p:cTn id="102" dur="1" fill="hold">
                                          <p:stCondLst>
                                            <p:cond delay="0"/>
                                          </p:stCondLst>
                                        </p:cTn>
                                        <p:tgtEl>
                                          <p:spTgt spid="94234"/>
                                        </p:tgtEl>
                                        <p:attrNameLst>
                                          <p:attrName>style.visibility</p:attrName>
                                        </p:attrNameLst>
                                      </p:cBhvr>
                                      <p:to>
                                        <p:strVal val="visible"/>
                                      </p:to>
                                    </p:set>
                                    <p:anim calcmode="lin" valueType="num">
                                      <p:cBhvr>
                                        <p:cTn id="103" dur="500" fill="hold"/>
                                        <p:tgtEl>
                                          <p:spTgt spid="94234"/>
                                        </p:tgtEl>
                                        <p:attrNameLst>
                                          <p:attrName>ppt_x</p:attrName>
                                        </p:attrNameLst>
                                      </p:cBhvr>
                                      <p:tavLst>
                                        <p:tav tm="0">
                                          <p:val>
                                            <p:strVal val="#ppt_x-#ppt_w/2"/>
                                          </p:val>
                                        </p:tav>
                                        <p:tav tm="100000">
                                          <p:val>
                                            <p:strVal val="#ppt_x"/>
                                          </p:val>
                                        </p:tav>
                                      </p:tavLst>
                                    </p:anim>
                                    <p:anim calcmode="lin" valueType="num">
                                      <p:cBhvr>
                                        <p:cTn id="104" dur="500" fill="hold"/>
                                        <p:tgtEl>
                                          <p:spTgt spid="94234"/>
                                        </p:tgtEl>
                                        <p:attrNameLst>
                                          <p:attrName>ppt_y</p:attrName>
                                        </p:attrNameLst>
                                      </p:cBhvr>
                                      <p:tavLst>
                                        <p:tav tm="0">
                                          <p:val>
                                            <p:strVal val="#ppt_y"/>
                                          </p:val>
                                        </p:tav>
                                        <p:tav tm="100000">
                                          <p:val>
                                            <p:strVal val="#ppt_y"/>
                                          </p:val>
                                        </p:tav>
                                      </p:tavLst>
                                    </p:anim>
                                    <p:anim calcmode="lin" valueType="num">
                                      <p:cBhvr>
                                        <p:cTn id="105" dur="500" fill="hold"/>
                                        <p:tgtEl>
                                          <p:spTgt spid="94234"/>
                                        </p:tgtEl>
                                        <p:attrNameLst>
                                          <p:attrName>ppt_w</p:attrName>
                                        </p:attrNameLst>
                                      </p:cBhvr>
                                      <p:tavLst>
                                        <p:tav tm="0">
                                          <p:val>
                                            <p:fltVal val="0"/>
                                          </p:val>
                                        </p:tav>
                                        <p:tav tm="100000">
                                          <p:val>
                                            <p:strVal val="#ppt_w"/>
                                          </p:val>
                                        </p:tav>
                                      </p:tavLst>
                                    </p:anim>
                                    <p:anim calcmode="lin" valueType="num">
                                      <p:cBhvr>
                                        <p:cTn id="106" dur="500" fill="hold"/>
                                        <p:tgtEl>
                                          <p:spTgt spid="94234"/>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7" presetClass="entr" presetSubtype="1" fill="hold" nodeType="clickEffect">
                                  <p:stCondLst>
                                    <p:cond delay="0"/>
                                  </p:stCondLst>
                                  <p:childTnLst>
                                    <p:set>
                                      <p:cBhvr>
                                        <p:cTn id="110" dur="1" fill="hold">
                                          <p:stCondLst>
                                            <p:cond delay="0"/>
                                          </p:stCondLst>
                                        </p:cTn>
                                        <p:tgtEl>
                                          <p:spTgt spid="94232"/>
                                        </p:tgtEl>
                                        <p:attrNameLst>
                                          <p:attrName>style.visibility</p:attrName>
                                        </p:attrNameLst>
                                      </p:cBhvr>
                                      <p:to>
                                        <p:strVal val="visible"/>
                                      </p:to>
                                    </p:set>
                                    <p:anim calcmode="lin" valueType="num">
                                      <p:cBhvr>
                                        <p:cTn id="111" dur="500" fill="hold"/>
                                        <p:tgtEl>
                                          <p:spTgt spid="94232"/>
                                        </p:tgtEl>
                                        <p:attrNameLst>
                                          <p:attrName>ppt_x</p:attrName>
                                        </p:attrNameLst>
                                      </p:cBhvr>
                                      <p:tavLst>
                                        <p:tav tm="0">
                                          <p:val>
                                            <p:strVal val="#ppt_x"/>
                                          </p:val>
                                        </p:tav>
                                        <p:tav tm="100000">
                                          <p:val>
                                            <p:strVal val="#ppt_x"/>
                                          </p:val>
                                        </p:tav>
                                      </p:tavLst>
                                    </p:anim>
                                    <p:anim calcmode="lin" valueType="num">
                                      <p:cBhvr>
                                        <p:cTn id="112" dur="500" fill="hold"/>
                                        <p:tgtEl>
                                          <p:spTgt spid="94232"/>
                                        </p:tgtEl>
                                        <p:attrNameLst>
                                          <p:attrName>ppt_y</p:attrName>
                                        </p:attrNameLst>
                                      </p:cBhvr>
                                      <p:tavLst>
                                        <p:tav tm="0">
                                          <p:val>
                                            <p:strVal val="#ppt_y-#ppt_h/2"/>
                                          </p:val>
                                        </p:tav>
                                        <p:tav tm="100000">
                                          <p:val>
                                            <p:strVal val="#ppt_y"/>
                                          </p:val>
                                        </p:tav>
                                      </p:tavLst>
                                    </p:anim>
                                    <p:anim calcmode="lin" valueType="num">
                                      <p:cBhvr>
                                        <p:cTn id="113" dur="500" fill="hold"/>
                                        <p:tgtEl>
                                          <p:spTgt spid="94232"/>
                                        </p:tgtEl>
                                        <p:attrNameLst>
                                          <p:attrName>ppt_w</p:attrName>
                                        </p:attrNameLst>
                                      </p:cBhvr>
                                      <p:tavLst>
                                        <p:tav tm="0">
                                          <p:val>
                                            <p:strVal val="#ppt_w"/>
                                          </p:val>
                                        </p:tav>
                                        <p:tav tm="100000">
                                          <p:val>
                                            <p:strVal val="#ppt_w"/>
                                          </p:val>
                                        </p:tav>
                                      </p:tavLst>
                                    </p:anim>
                                    <p:anim calcmode="lin" valueType="num">
                                      <p:cBhvr>
                                        <p:cTn id="114" dur="500" fill="hold"/>
                                        <p:tgtEl>
                                          <p:spTgt spid="94232"/>
                                        </p:tgtEl>
                                        <p:attrNameLst>
                                          <p:attrName>ppt_h</p:attrName>
                                        </p:attrNameLst>
                                      </p:cBhvr>
                                      <p:tavLst>
                                        <p:tav tm="0">
                                          <p:val>
                                            <p:fltVal val="0"/>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7" presetClass="entr" presetSubtype="4" fill="hold" nodeType="clickEffect">
                                  <p:stCondLst>
                                    <p:cond delay="0"/>
                                  </p:stCondLst>
                                  <p:childTnLst>
                                    <p:set>
                                      <p:cBhvr>
                                        <p:cTn id="118" dur="1" fill="hold">
                                          <p:stCondLst>
                                            <p:cond delay="0"/>
                                          </p:stCondLst>
                                        </p:cTn>
                                        <p:tgtEl>
                                          <p:spTgt spid="94219"/>
                                        </p:tgtEl>
                                        <p:attrNameLst>
                                          <p:attrName>style.visibility</p:attrName>
                                        </p:attrNameLst>
                                      </p:cBhvr>
                                      <p:to>
                                        <p:strVal val="visible"/>
                                      </p:to>
                                    </p:set>
                                    <p:anim calcmode="lin" valueType="num">
                                      <p:cBhvr>
                                        <p:cTn id="119" dur="500" fill="hold"/>
                                        <p:tgtEl>
                                          <p:spTgt spid="94219"/>
                                        </p:tgtEl>
                                        <p:attrNameLst>
                                          <p:attrName>ppt_x</p:attrName>
                                        </p:attrNameLst>
                                      </p:cBhvr>
                                      <p:tavLst>
                                        <p:tav tm="0">
                                          <p:val>
                                            <p:strVal val="#ppt_x"/>
                                          </p:val>
                                        </p:tav>
                                        <p:tav tm="100000">
                                          <p:val>
                                            <p:strVal val="#ppt_x"/>
                                          </p:val>
                                        </p:tav>
                                      </p:tavLst>
                                    </p:anim>
                                    <p:anim calcmode="lin" valueType="num">
                                      <p:cBhvr>
                                        <p:cTn id="120" dur="500" fill="hold"/>
                                        <p:tgtEl>
                                          <p:spTgt spid="94219"/>
                                        </p:tgtEl>
                                        <p:attrNameLst>
                                          <p:attrName>ppt_y</p:attrName>
                                        </p:attrNameLst>
                                      </p:cBhvr>
                                      <p:tavLst>
                                        <p:tav tm="0">
                                          <p:val>
                                            <p:strVal val="#ppt_y+#ppt_h/2"/>
                                          </p:val>
                                        </p:tav>
                                        <p:tav tm="100000">
                                          <p:val>
                                            <p:strVal val="#ppt_y"/>
                                          </p:val>
                                        </p:tav>
                                      </p:tavLst>
                                    </p:anim>
                                    <p:anim calcmode="lin" valueType="num">
                                      <p:cBhvr>
                                        <p:cTn id="121" dur="500" fill="hold"/>
                                        <p:tgtEl>
                                          <p:spTgt spid="94219"/>
                                        </p:tgtEl>
                                        <p:attrNameLst>
                                          <p:attrName>ppt_w</p:attrName>
                                        </p:attrNameLst>
                                      </p:cBhvr>
                                      <p:tavLst>
                                        <p:tav tm="0">
                                          <p:val>
                                            <p:strVal val="#ppt_w"/>
                                          </p:val>
                                        </p:tav>
                                        <p:tav tm="100000">
                                          <p:val>
                                            <p:strVal val="#ppt_w"/>
                                          </p:val>
                                        </p:tav>
                                      </p:tavLst>
                                    </p:anim>
                                    <p:anim calcmode="lin" valueType="num">
                                      <p:cBhvr>
                                        <p:cTn id="122" dur="500" fill="hold"/>
                                        <p:tgtEl>
                                          <p:spTgt spid="94219"/>
                                        </p:tgtEl>
                                        <p:attrNameLst>
                                          <p:attrName>ppt_h</p:attrName>
                                        </p:attrNameLst>
                                      </p:cBhvr>
                                      <p:tavLst>
                                        <p:tav tm="0">
                                          <p:val>
                                            <p:fltVal val="0"/>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17" presetClass="entr" presetSubtype="8" fill="hold" nodeType="clickEffect">
                                  <p:stCondLst>
                                    <p:cond delay="0"/>
                                  </p:stCondLst>
                                  <p:childTnLst>
                                    <p:set>
                                      <p:cBhvr>
                                        <p:cTn id="126" dur="1" fill="hold">
                                          <p:stCondLst>
                                            <p:cond delay="0"/>
                                          </p:stCondLst>
                                        </p:cTn>
                                        <p:tgtEl>
                                          <p:spTgt spid="94220"/>
                                        </p:tgtEl>
                                        <p:attrNameLst>
                                          <p:attrName>style.visibility</p:attrName>
                                        </p:attrNameLst>
                                      </p:cBhvr>
                                      <p:to>
                                        <p:strVal val="visible"/>
                                      </p:to>
                                    </p:set>
                                    <p:anim calcmode="lin" valueType="num">
                                      <p:cBhvr>
                                        <p:cTn id="127" dur="500" fill="hold"/>
                                        <p:tgtEl>
                                          <p:spTgt spid="94220"/>
                                        </p:tgtEl>
                                        <p:attrNameLst>
                                          <p:attrName>ppt_x</p:attrName>
                                        </p:attrNameLst>
                                      </p:cBhvr>
                                      <p:tavLst>
                                        <p:tav tm="0">
                                          <p:val>
                                            <p:strVal val="#ppt_x-#ppt_w/2"/>
                                          </p:val>
                                        </p:tav>
                                        <p:tav tm="100000">
                                          <p:val>
                                            <p:strVal val="#ppt_x"/>
                                          </p:val>
                                        </p:tav>
                                      </p:tavLst>
                                    </p:anim>
                                    <p:anim calcmode="lin" valueType="num">
                                      <p:cBhvr>
                                        <p:cTn id="128" dur="500" fill="hold"/>
                                        <p:tgtEl>
                                          <p:spTgt spid="94220"/>
                                        </p:tgtEl>
                                        <p:attrNameLst>
                                          <p:attrName>ppt_y</p:attrName>
                                        </p:attrNameLst>
                                      </p:cBhvr>
                                      <p:tavLst>
                                        <p:tav tm="0">
                                          <p:val>
                                            <p:strVal val="#ppt_y"/>
                                          </p:val>
                                        </p:tav>
                                        <p:tav tm="100000">
                                          <p:val>
                                            <p:strVal val="#ppt_y"/>
                                          </p:val>
                                        </p:tav>
                                      </p:tavLst>
                                    </p:anim>
                                    <p:anim calcmode="lin" valueType="num">
                                      <p:cBhvr>
                                        <p:cTn id="129" dur="500" fill="hold"/>
                                        <p:tgtEl>
                                          <p:spTgt spid="94220"/>
                                        </p:tgtEl>
                                        <p:attrNameLst>
                                          <p:attrName>ppt_w</p:attrName>
                                        </p:attrNameLst>
                                      </p:cBhvr>
                                      <p:tavLst>
                                        <p:tav tm="0">
                                          <p:val>
                                            <p:fltVal val="0"/>
                                          </p:val>
                                        </p:tav>
                                        <p:tav tm="100000">
                                          <p:val>
                                            <p:strVal val="#ppt_w"/>
                                          </p:val>
                                        </p:tav>
                                      </p:tavLst>
                                    </p:anim>
                                    <p:anim calcmode="lin" valueType="num">
                                      <p:cBhvr>
                                        <p:cTn id="130" dur="500" fill="hold"/>
                                        <p:tgtEl>
                                          <p:spTgt spid="94220"/>
                                        </p:tgtEl>
                                        <p:attrNameLst>
                                          <p:attrName>ppt_h</p:attrName>
                                        </p:attrNameLst>
                                      </p:cBhvr>
                                      <p:tavLst>
                                        <p:tav tm="0">
                                          <p:val>
                                            <p:strVal val="#ppt_h"/>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17" presetClass="entr" presetSubtype="2" fill="hold" nodeType="clickEffect">
                                  <p:stCondLst>
                                    <p:cond delay="0"/>
                                  </p:stCondLst>
                                  <p:childTnLst>
                                    <p:set>
                                      <p:cBhvr>
                                        <p:cTn id="134" dur="1" fill="hold">
                                          <p:stCondLst>
                                            <p:cond delay="0"/>
                                          </p:stCondLst>
                                        </p:cTn>
                                        <p:tgtEl>
                                          <p:spTgt spid="94221"/>
                                        </p:tgtEl>
                                        <p:attrNameLst>
                                          <p:attrName>style.visibility</p:attrName>
                                        </p:attrNameLst>
                                      </p:cBhvr>
                                      <p:to>
                                        <p:strVal val="visible"/>
                                      </p:to>
                                    </p:set>
                                    <p:anim calcmode="lin" valueType="num">
                                      <p:cBhvr>
                                        <p:cTn id="135" dur="500" fill="hold"/>
                                        <p:tgtEl>
                                          <p:spTgt spid="94221"/>
                                        </p:tgtEl>
                                        <p:attrNameLst>
                                          <p:attrName>ppt_x</p:attrName>
                                        </p:attrNameLst>
                                      </p:cBhvr>
                                      <p:tavLst>
                                        <p:tav tm="0">
                                          <p:val>
                                            <p:strVal val="#ppt_x+#ppt_w/2"/>
                                          </p:val>
                                        </p:tav>
                                        <p:tav tm="100000">
                                          <p:val>
                                            <p:strVal val="#ppt_x"/>
                                          </p:val>
                                        </p:tav>
                                      </p:tavLst>
                                    </p:anim>
                                    <p:anim calcmode="lin" valueType="num">
                                      <p:cBhvr>
                                        <p:cTn id="136" dur="500" fill="hold"/>
                                        <p:tgtEl>
                                          <p:spTgt spid="94221"/>
                                        </p:tgtEl>
                                        <p:attrNameLst>
                                          <p:attrName>ppt_y</p:attrName>
                                        </p:attrNameLst>
                                      </p:cBhvr>
                                      <p:tavLst>
                                        <p:tav tm="0">
                                          <p:val>
                                            <p:strVal val="#ppt_y"/>
                                          </p:val>
                                        </p:tav>
                                        <p:tav tm="100000">
                                          <p:val>
                                            <p:strVal val="#ppt_y"/>
                                          </p:val>
                                        </p:tav>
                                      </p:tavLst>
                                    </p:anim>
                                    <p:anim calcmode="lin" valueType="num">
                                      <p:cBhvr>
                                        <p:cTn id="137" dur="500" fill="hold"/>
                                        <p:tgtEl>
                                          <p:spTgt spid="94221"/>
                                        </p:tgtEl>
                                        <p:attrNameLst>
                                          <p:attrName>ppt_w</p:attrName>
                                        </p:attrNameLst>
                                      </p:cBhvr>
                                      <p:tavLst>
                                        <p:tav tm="0">
                                          <p:val>
                                            <p:fltVal val="0"/>
                                          </p:val>
                                        </p:tav>
                                        <p:tav tm="100000">
                                          <p:val>
                                            <p:strVal val="#ppt_w"/>
                                          </p:val>
                                        </p:tav>
                                      </p:tavLst>
                                    </p:anim>
                                    <p:anim calcmode="lin" valueType="num">
                                      <p:cBhvr>
                                        <p:cTn id="138" dur="500" fill="hold"/>
                                        <p:tgtEl>
                                          <p:spTgt spid="94221"/>
                                        </p:tgtEl>
                                        <p:attrNameLst>
                                          <p:attrName>ppt_h</p:attrName>
                                        </p:attrNameLst>
                                      </p:cBhvr>
                                      <p:tavLst>
                                        <p:tav tm="0">
                                          <p:val>
                                            <p:strVal val="#ppt_h"/>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ID="17" presetClass="entr" presetSubtype="8" fill="hold" nodeType="clickEffect">
                                  <p:stCondLst>
                                    <p:cond delay="0"/>
                                  </p:stCondLst>
                                  <p:childTnLst>
                                    <p:set>
                                      <p:cBhvr>
                                        <p:cTn id="142" dur="1" fill="hold">
                                          <p:stCondLst>
                                            <p:cond delay="0"/>
                                          </p:stCondLst>
                                        </p:cTn>
                                        <p:tgtEl>
                                          <p:spTgt spid="94233"/>
                                        </p:tgtEl>
                                        <p:attrNameLst>
                                          <p:attrName>style.visibility</p:attrName>
                                        </p:attrNameLst>
                                      </p:cBhvr>
                                      <p:to>
                                        <p:strVal val="visible"/>
                                      </p:to>
                                    </p:set>
                                    <p:anim calcmode="lin" valueType="num">
                                      <p:cBhvr>
                                        <p:cTn id="143" dur="500" fill="hold"/>
                                        <p:tgtEl>
                                          <p:spTgt spid="94233"/>
                                        </p:tgtEl>
                                        <p:attrNameLst>
                                          <p:attrName>ppt_x</p:attrName>
                                        </p:attrNameLst>
                                      </p:cBhvr>
                                      <p:tavLst>
                                        <p:tav tm="0">
                                          <p:val>
                                            <p:strVal val="#ppt_x-#ppt_w/2"/>
                                          </p:val>
                                        </p:tav>
                                        <p:tav tm="100000">
                                          <p:val>
                                            <p:strVal val="#ppt_x"/>
                                          </p:val>
                                        </p:tav>
                                      </p:tavLst>
                                    </p:anim>
                                    <p:anim calcmode="lin" valueType="num">
                                      <p:cBhvr>
                                        <p:cTn id="144" dur="500" fill="hold"/>
                                        <p:tgtEl>
                                          <p:spTgt spid="94233"/>
                                        </p:tgtEl>
                                        <p:attrNameLst>
                                          <p:attrName>ppt_y</p:attrName>
                                        </p:attrNameLst>
                                      </p:cBhvr>
                                      <p:tavLst>
                                        <p:tav tm="0">
                                          <p:val>
                                            <p:strVal val="#ppt_y"/>
                                          </p:val>
                                        </p:tav>
                                        <p:tav tm="100000">
                                          <p:val>
                                            <p:strVal val="#ppt_y"/>
                                          </p:val>
                                        </p:tav>
                                      </p:tavLst>
                                    </p:anim>
                                    <p:anim calcmode="lin" valueType="num">
                                      <p:cBhvr>
                                        <p:cTn id="145" dur="500" fill="hold"/>
                                        <p:tgtEl>
                                          <p:spTgt spid="94233"/>
                                        </p:tgtEl>
                                        <p:attrNameLst>
                                          <p:attrName>ppt_w</p:attrName>
                                        </p:attrNameLst>
                                      </p:cBhvr>
                                      <p:tavLst>
                                        <p:tav tm="0">
                                          <p:val>
                                            <p:fltVal val="0"/>
                                          </p:val>
                                        </p:tav>
                                        <p:tav tm="100000">
                                          <p:val>
                                            <p:strVal val="#ppt_w"/>
                                          </p:val>
                                        </p:tav>
                                      </p:tavLst>
                                    </p:anim>
                                    <p:anim calcmode="lin" valueType="num">
                                      <p:cBhvr>
                                        <p:cTn id="146" dur="500" fill="hold"/>
                                        <p:tgtEl>
                                          <p:spTgt spid="94233"/>
                                        </p:tgtEl>
                                        <p:attrNameLst>
                                          <p:attrName>ppt_h</p:attrName>
                                        </p:attrNameLst>
                                      </p:cBhvr>
                                      <p:tavLst>
                                        <p:tav tm="0">
                                          <p:val>
                                            <p:strVal val="#ppt_h"/>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17" presetClass="entr" presetSubtype="2" fill="hold" nodeType="clickEffect">
                                  <p:stCondLst>
                                    <p:cond delay="0"/>
                                  </p:stCondLst>
                                  <p:childTnLst>
                                    <p:set>
                                      <p:cBhvr>
                                        <p:cTn id="150" dur="1" fill="hold">
                                          <p:stCondLst>
                                            <p:cond delay="0"/>
                                          </p:stCondLst>
                                        </p:cTn>
                                        <p:tgtEl>
                                          <p:spTgt spid="94222"/>
                                        </p:tgtEl>
                                        <p:attrNameLst>
                                          <p:attrName>style.visibility</p:attrName>
                                        </p:attrNameLst>
                                      </p:cBhvr>
                                      <p:to>
                                        <p:strVal val="visible"/>
                                      </p:to>
                                    </p:set>
                                    <p:anim calcmode="lin" valueType="num">
                                      <p:cBhvr>
                                        <p:cTn id="151" dur="500" fill="hold"/>
                                        <p:tgtEl>
                                          <p:spTgt spid="94222"/>
                                        </p:tgtEl>
                                        <p:attrNameLst>
                                          <p:attrName>ppt_x</p:attrName>
                                        </p:attrNameLst>
                                      </p:cBhvr>
                                      <p:tavLst>
                                        <p:tav tm="0">
                                          <p:val>
                                            <p:strVal val="#ppt_x+#ppt_w/2"/>
                                          </p:val>
                                        </p:tav>
                                        <p:tav tm="100000">
                                          <p:val>
                                            <p:strVal val="#ppt_x"/>
                                          </p:val>
                                        </p:tav>
                                      </p:tavLst>
                                    </p:anim>
                                    <p:anim calcmode="lin" valueType="num">
                                      <p:cBhvr>
                                        <p:cTn id="152" dur="500" fill="hold"/>
                                        <p:tgtEl>
                                          <p:spTgt spid="94222"/>
                                        </p:tgtEl>
                                        <p:attrNameLst>
                                          <p:attrName>ppt_y</p:attrName>
                                        </p:attrNameLst>
                                      </p:cBhvr>
                                      <p:tavLst>
                                        <p:tav tm="0">
                                          <p:val>
                                            <p:strVal val="#ppt_y"/>
                                          </p:val>
                                        </p:tav>
                                        <p:tav tm="100000">
                                          <p:val>
                                            <p:strVal val="#ppt_y"/>
                                          </p:val>
                                        </p:tav>
                                      </p:tavLst>
                                    </p:anim>
                                    <p:anim calcmode="lin" valueType="num">
                                      <p:cBhvr>
                                        <p:cTn id="153" dur="500" fill="hold"/>
                                        <p:tgtEl>
                                          <p:spTgt spid="94222"/>
                                        </p:tgtEl>
                                        <p:attrNameLst>
                                          <p:attrName>ppt_w</p:attrName>
                                        </p:attrNameLst>
                                      </p:cBhvr>
                                      <p:tavLst>
                                        <p:tav tm="0">
                                          <p:val>
                                            <p:fltVal val="0"/>
                                          </p:val>
                                        </p:tav>
                                        <p:tav tm="100000">
                                          <p:val>
                                            <p:strVal val="#ppt_w"/>
                                          </p:val>
                                        </p:tav>
                                      </p:tavLst>
                                    </p:anim>
                                    <p:anim calcmode="lin" valueType="num">
                                      <p:cBhvr>
                                        <p:cTn id="154" dur="500" fill="hold"/>
                                        <p:tgtEl>
                                          <p:spTgt spid="94222"/>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7" presetClass="entr" presetSubtype="2" fill="hold" nodeType="clickEffect">
                                  <p:stCondLst>
                                    <p:cond delay="0"/>
                                  </p:stCondLst>
                                  <p:childTnLst>
                                    <p:set>
                                      <p:cBhvr>
                                        <p:cTn id="158" dur="1" fill="hold">
                                          <p:stCondLst>
                                            <p:cond delay="0"/>
                                          </p:stCondLst>
                                        </p:cTn>
                                        <p:tgtEl>
                                          <p:spTgt spid="94223"/>
                                        </p:tgtEl>
                                        <p:attrNameLst>
                                          <p:attrName>style.visibility</p:attrName>
                                        </p:attrNameLst>
                                      </p:cBhvr>
                                      <p:to>
                                        <p:strVal val="visible"/>
                                      </p:to>
                                    </p:set>
                                    <p:anim calcmode="lin" valueType="num">
                                      <p:cBhvr>
                                        <p:cTn id="159" dur="500" fill="hold"/>
                                        <p:tgtEl>
                                          <p:spTgt spid="94223"/>
                                        </p:tgtEl>
                                        <p:attrNameLst>
                                          <p:attrName>ppt_x</p:attrName>
                                        </p:attrNameLst>
                                      </p:cBhvr>
                                      <p:tavLst>
                                        <p:tav tm="0">
                                          <p:val>
                                            <p:strVal val="#ppt_x+#ppt_w/2"/>
                                          </p:val>
                                        </p:tav>
                                        <p:tav tm="100000">
                                          <p:val>
                                            <p:strVal val="#ppt_x"/>
                                          </p:val>
                                        </p:tav>
                                      </p:tavLst>
                                    </p:anim>
                                    <p:anim calcmode="lin" valueType="num">
                                      <p:cBhvr>
                                        <p:cTn id="160" dur="500" fill="hold"/>
                                        <p:tgtEl>
                                          <p:spTgt spid="94223"/>
                                        </p:tgtEl>
                                        <p:attrNameLst>
                                          <p:attrName>ppt_y</p:attrName>
                                        </p:attrNameLst>
                                      </p:cBhvr>
                                      <p:tavLst>
                                        <p:tav tm="0">
                                          <p:val>
                                            <p:strVal val="#ppt_y"/>
                                          </p:val>
                                        </p:tav>
                                        <p:tav tm="100000">
                                          <p:val>
                                            <p:strVal val="#ppt_y"/>
                                          </p:val>
                                        </p:tav>
                                      </p:tavLst>
                                    </p:anim>
                                    <p:anim calcmode="lin" valueType="num">
                                      <p:cBhvr>
                                        <p:cTn id="161" dur="500" fill="hold"/>
                                        <p:tgtEl>
                                          <p:spTgt spid="94223"/>
                                        </p:tgtEl>
                                        <p:attrNameLst>
                                          <p:attrName>ppt_w</p:attrName>
                                        </p:attrNameLst>
                                      </p:cBhvr>
                                      <p:tavLst>
                                        <p:tav tm="0">
                                          <p:val>
                                            <p:fltVal val="0"/>
                                          </p:val>
                                        </p:tav>
                                        <p:tav tm="100000">
                                          <p:val>
                                            <p:strVal val="#ppt_w"/>
                                          </p:val>
                                        </p:tav>
                                      </p:tavLst>
                                    </p:anim>
                                    <p:anim calcmode="lin" valueType="num">
                                      <p:cBhvr>
                                        <p:cTn id="162" dur="500" fill="hold"/>
                                        <p:tgtEl>
                                          <p:spTgt spid="94223"/>
                                        </p:tgtEl>
                                        <p:attrNameLst>
                                          <p:attrName>ppt_h</p:attrName>
                                        </p:attrNameLst>
                                      </p:cBhvr>
                                      <p:tavLst>
                                        <p:tav tm="0">
                                          <p:val>
                                            <p:strVal val="#ppt_h"/>
                                          </p:val>
                                        </p:tav>
                                        <p:tav tm="100000">
                                          <p:val>
                                            <p:strVal val="#ppt_h"/>
                                          </p:val>
                                        </p:tav>
                                      </p:tavLst>
                                    </p:anim>
                                  </p:childTnLst>
                                </p:cTn>
                              </p:par>
                            </p:childTnLst>
                          </p:cTn>
                        </p:par>
                      </p:childTnLst>
                    </p:cTn>
                  </p:par>
                  <p:par>
                    <p:cTn id="163" fill="hold">
                      <p:stCondLst>
                        <p:cond delay="indefinite"/>
                      </p:stCondLst>
                      <p:childTnLst>
                        <p:par>
                          <p:cTn id="164" fill="hold">
                            <p:stCondLst>
                              <p:cond delay="0"/>
                            </p:stCondLst>
                            <p:childTnLst>
                              <p:par>
                                <p:cTn id="165" presetID="17" presetClass="entr" presetSubtype="8" fill="hold" nodeType="clickEffect">
                                  <p:stCondLst>
                                    <p:cond delay="0"/>
                                  </p:stCondLst>
                                  <p:childTnLst>
                                    <p:set>
                                      <p:cBhvr>
                                        <p:cTn id="166" dur="1" fill="hold">
                                          <p:stCondLst>
                                            <p:cond delay="0"/>
                                          </p:stCondLst>
                                        </p:cTn>
                                        <p:tgtEl>
                                          <p:spTgt spid="94224"/>
                                        </p:tgtEl>
                                        <p:attrNameLst>
                                          <p:attrName>style.visibility</p:attrName>
                                        </p:attrNameLst>
                                      </p:cBhvr>
                                      <p:to>
                                        <p:strVal val="visible"/>
                                      </p:to>
                                    </p:set>
                                    <p:anim calcmode="lin" valueType="num">
                                      <p:cBhvr>
                                        <p:cTn id="167" dur="500" fill="hold"/>
                                        <p:tgtEl>
                                          <p:spTgt spid="94224"/>
                                        </p:tgtEl>
                                        <p:attrNameLst>
                                          <p:attrName>ppt_x</p:attrName>
                                        </p:attrNameLst>
                                      </p:cBhvr>
                                      <p:tavLst>
                                        <p:tav tm="0">
                                          <p:val>
                                            <p:strVal val="#ppt_x-#ppt_w/2"/>
                                          </p:val>
                                        </p:tav>
                                        <p:tav tm="100000">
                                          <p:val>
                                            <p:strVal val="#ppt_x"/>
                                          </p:val>
                                        </p:tav>
                                      </p:tavLst>
                                    </p:anim>
                                    <p:anim calcmode="lin" valueType="num">
                                      <p:cBhvr>
                                        <p:cTn id="168" dur="500" fill="hold"/>
                                        <p:tgtEl>
                                          <p:spTgt spid="94224"/>
                                        </p:tgtEl>
                                        <p:attrNameLst>
                                          <p:attrName>ppt_y</p:attrName>
                                        </p:attrNameLst>
                                      </p:cBhvr>
                                      <p:tavLst>
                                        <p:tav tm="0">
                                          <p:val>
                                            <p:strVal val="#ppt_y"/>
                                          </p:val>
                                        </p:tav>
                                        <p:tav tm="100000">
                                          <p:val>
                                            <p:strVal val="#ppt_y"/>
                                          </p:val>
                                        </p:tav>
                                      </p:tavLst>
                                    </p:anim>
                                    <p:anim calcmode="lin" valueType="num">
                                      <p:cBhvr>
                                        <p:cTn id="169" dur="500" fill="hold"/>
                                        <p:tgtEl>
                                          <p:spTgt spid="94224"/>
                                        </p:tgtEl>
                                        <p:attrNameLst>
                                          <p:attrName>ppt_w</p:attrName>
                                        </p:attrNameLst>
                                      </p:cBhvr>
                                      <p:tavLst>
                                        <p:tav tm="0">
                                          <p:val>
                                            <p:fltVal val="0"/>
                                          </p:val>
                                        </p:tav>
                                        <p:tav tm="100000">
                                          <p:val>
                                            <p:strVal val="#ppt_w"/>
                                          </p:val>
                                        </p:tav>
                                      </p:tavLst>
                                    </p:anim>
                                    <p:anim calcmode="lin" valueType="num">
                                      <p:cBhvr>
                                        <p:cTn id="170" dur="500" fill="hold"/>
                                        <p:tgtEl>
                                          <p:spTgt spid="942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p:cNvSpPr>
          <p:nvPr>
            <p:ph idx="1"/>
          </p:nvPr>
        </p:nvSpPr>
        <p:spPr>
          <a:xfrm>
            <a:off x="695400" y="1340768"/>
            <a:ext cx="10945216" cy="4351338"/>
          </a:xfrm>
          <a:ln/>
        </p:spPr>
        <p:txBody>
          <a:bodyPr vert="horz" wrap="square" lIns="91440" tIns="45720" rIns="91440" bIns="45720" anchor="t"/>
          <a:lstStyle/>
          <a:p>
            <a:pPr marL="533400" indent="-533400">
              <a:lnSpc>
                <a:spcPct val="110000"/>
              </a:lnSpc>
            </a:pPr>
            <a:r>
              <a:rPr lang="zh-CN" altLang="en-US" b="1" dirty="0">
                <a:latin typeface="Times New Roman" panose="02020603050405020304" pitchFamily="18" charset="0"/>
              </a:rPr>
              <a:t>回溯搜索的算法</a:t>
            </a:r>
          </a:p>
          <a:p>
            <a:pPr marL="533400" indent="-533400" algn="just">
              <a:lnSpc>
                <a:spcPct val="110000"/>
              </a:lnSpc>
              <a:buClr>
                <a:schemeClr val="tx1"/>
              </a:buClr>
              <a:buNone/>
            </a:pPr>
            <a:r>
              <a:rPr lang="en-US" altLang="zh-CN" sz="2600" b="1" dirty="0">
                <a:latin typeface="Times New Roman" panose="02020603050405020304" pitchFamily="18" charset="0"/>
              </a:rPr>
              <a:t>(1) PS</a:t>
            </a:r>
            <a:r>
              <a:rPr lang="zh-CN" altLang="en-US" sz="2600" b="1" dirty="0">
                <a:latin typeface="Times New Roman" panose="02020603050405020304" pitchFamily="18" charset="0"/>
              </a:rPr>
              <a:t>（</a:t>
            </a:r>
            <a:r>
              <a:rPr lang="en-US" altLang="zh-CN" sz="2600" b="1" dirty="0">
                <a:latin typeface="Times New Roman" panose="02020603050405020304" pitchFamily="18" charset="0"/>
              </a:rPr>
              <a:t>path states</a:t>
            </a:r>
            <a:r>
              <a:rPr lang="zh-CN" altLang="en-US" sz="2600" b="1" dirty="0">
                <a:latin typeface="Times New Roman" panose="02020603050405020304" pitchFamily="18" charset="0"/>
              </a:rPr>
              <a:t>）表</a:t>
            </a:r>
            <a:r>
              <a:rPr lang="zh-CN" altLang="en-US" sz="2600" dirty="0">
                <a:latin typeface="Times New Roman" panose="02020603050405020304" pitchFamily="18" charset="0"/>
              </a:rPr>
              <a:t>：保存当前搜索路径上的状态。如果找到了目的，</a:t>
            </a:r>
            <a:r>
              <a:rPr lang="en-US" altLang="zh-CN" sz="2600" dirty="0">
                <a:latin typeface="Times New Roman" panose="02020603050405020304" pitchFamily="18" charset="0"/>
              </a:rPr>
              <a:t>PS</a:t>
            </a:r>
            <a:r>
              <a:rPr lang="zh-CN" altLang="en-US" sz="2600" dirty="0">
                <a:latin typeface="Times New Roman" panose="02020603050405020304" pitchFamily="18" charset="0"/>
              </a:rPr>
              <a:t>就是解路径上的状态有序集。 </a:t>
            </a:r>
          </a:p>
          <a:p>
            <a:pPr marL="533400" indent="-533400" algn="just">
              <a:lnSpc>
                <a:spcPct val="110000"/>
              </a:lnSpc>
              <a:buClr>
                <a:schemeClr val="tx1"/>
              </a:buClr>
              <a:buNone/>
            </a:pPr>
            <a:r>
              <a:rPr lang="en-US" altLang="zh-CN" sz="2600" b="1" dirty="0">
                <a:latin typeface="Times New Roman" panose="02020603050405020304" pitchFamily="18" charset="0"/>
              </a:rPr>
              <a:t>(2) NPS</a:t>
            </a:r>
            <a:r>
              <a:rPr lang="zh-CN" altLang="en-US" sz="2600" b="1" dirty="0">
                <a:latin typeface="Times New Roman" panose="02020603050405020304" pitchFamily="18" charset="0"/>
              </a:rPr>
              <a:t>（</a:t>
            </a:r>
            <a:r>
              <a:rPr lang="en-US" altLang="zh-CN" sz="2600" b="1" dirty="0">
                <a:latin typeface="Times New Roman" panose="02020603050405020304" pitchFamily="18" charset="0"/>
              </a:rPr>
              <a:t>new path states</a:t>
            </a:r>
            <a:r>
              <a:rPr lang="zh-CN" altLang="en-US" sz="2600" b="1" dirty="0">
                <a:latin typeface="Times New Roman" panose="02020603050405020304" pitchFamily="18" charset="0"/>
              </a:rPr>
              <a:t>）表</a:t>
            </a:r>
            <a:r>
              <a:rPr lang="zh-CN" altLang="en-US" sz="2600" dirty="0">
                <a:latin typeface="Times New Roman" panose="02020603050405020304" pitchFamily="18" charset="0"/>
              </a:rPr>
              <a:t>：新的路径状态表。它包含了等待搜索的状态，其后裔状态还未被搜索到，即未被生成扩展 。</a:t>
            </a:r>
          </a:p>
          <a:p>
            <a:pPr marL="533400" indent="-533400" algn="just">
              <a:lnSpc>
                <a:spcPct val="110000"/>
              </a:lnSpc>
              <a:buClr>
                <a:schemeClr val="tx1"/>
              </a:buClr>
              <a:buNone/>
            </a:pPr>
            <a:r>
              <a:rPr lang="en-US" altLang="zh-CN" sz="2600" b="1" dirty="0">
                <a:latin typeface="Times New Roman" panose="02020603050405020304" pitchFamily="18" charset="0"/>
              </a:rPr>
              <a:t>(3) NSS</a:t>
            </a:r>
            <a:r>
              <a:rPr lang="zh-CN" altLang="en-US" sz="2600" b="1" dirty="0">
                <a:latin typeface="Times New Roman" panose="02020603050405020304" pitchFamily="18" charset="0"/>
              </a:rPr>
              <a:t>（</a:t>
            </a:r>
            <a:r>
              <a:rPr lang="en-US" altLang="zh-CN" sz="2600" b="1" dirty="0">
                <a:latin typeface="Times New Roman" panose="02020603050405020304" pitchFamily="18" charset="0"/>
              </a:rPr>
              <a:t>no solvable states</a:t>
            </a:r>
            <a:r>
              <a:rPr lang="zh-CN" altLang="en-US" sz="2600" b="1" dirty="0">
                <a:latin typeface="Times New Roman" panose="02020603050405020304" pitchFamily="18" charset="0"/>
              </a:rPr>
              <a:t>）表</a:t>
            </a:r>
            <a:r>
              <a:rPr lang="zh-CN" altLang="en-US" sz="2600" dirty="0">
                <a:latin typeface="Times New Roman" panose="02020603050405020304" pitchFamily="18" charset="0"/>
              </a:rPr>
              <a:t>：不可解状态集，列出了找不到解题路径的状态。如果在搜索中扩展出的状态是它的元素，则可立即将之排除，不必沿该状态继续搜索。</a:t>
            </a:r>
            <a:r>
              <a:rPr lang="zh-CN" altLang="en-US" dirty="0">
                <a:latin typeface="Times New Roman" panose="02020603050405020304" pitchFamily="18" charset="0"/>
              </a:rPr>
              <a:t> </a:t>
            </a:r>
          </a:p>
        </p:txBody>
      </p:sp>
      <p:sp>
        <p:nvSpPr>
          <p:cNvPr id="32770"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23</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2.3.1  </a:t>
            </a:r>
            <a:r>
              <a:rPr lang="zh-CN" altLang="en-US" sz="3600" dirty="0">
                <a:solidFill>
                  <a:schemeClr val="bg1"/>
                </a:solidFill>
                <a:latin typeface="Times New Roman" panose="02020603050405020304" pitchFamily="18" charset="0"/>
                <a:ea typeface="黑体" panose="02010609060101010101" pitchFamily="2" charset="-122"/>
              </a:rPr>
              <a:t>回溯策略</a:t>
            </a:r>
          </a:p>
        </p:txBody>
      </p:sp>
    </p:spTree>
    <p:extLst>
      <p:ext uri="{BB962C8B-B14F-4D97-AF65-F5344CB8AC3E}">
        <p14:creationId xmlns:p14="http://schemas.microsoft.com/office/powerpoint/2010/main" val="358633102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barn(inHorizontal)">
                                      <p:cBhvr>
                                        <p:cTn id="7" dur="500"/>
                                        <p:tgtEl>
                                          <p:spTgt spid="44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4035">
                                            <p:txEl>
                                              <p:pRg st="1" end="1"/>
                                            </p:txEl>
                                          </p:spTgt>
                                        </p:tgtEl>
                                        <p:attrNameLst>
                                          <p:attrName>style.visibility</p:attrName>
                                        </p:attrNameLst>
                                      </p:cBhvr>
                                      <p:to>
                                        <p:strVal val="visible"/>
                                      </p:to>
                                    </p:set>
                                    <p:animEffect transition="in" filter="barn(inHorizontal)">
                                      <p:cBhvr>
                                        <p:cTn id="12" dur="500"/>
                                        <p:tgtEl>
                                          <p:spTgt spid="44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44035">
                                            <p:txEl>
                                              <p:pRg st="2" end="2"/>
                                            </p:txEl>
                                          </p:spTgt>
                                        </p:tgtEl>
                                        <p:attrNameLst>
                                          <p:attrName>style.visibility</p:attrName>
                                        </p:attrNameLst>
                                      </p:cBhvr>
                                      <p:to>
                                        <p:strVal val="visible"/>
                                      </p:to>
                                    </p:set>
                                    <p:animEffect transition="in" filter="barn(inHorizontal)">
                                      <p:cBhvr>
                                        <p:cTn id="17" dur="500"/>
                                        <p:tgtEl>
                                          <p:spTgt spid="440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44035">
                                            <p:txEl>
                                              <p:pRg st="3" end="3"/>
                                            </p:txEl>
                                          </p:spTgt>
                                        </p:tgtEl>
                                        <p:attrNameLst>
                                          <p:attrName>style.visibility</p:attrName>
                                        </p:attrNameLst>
                                      </p:cBhvr>
                                      <p:to>
                                        <p:strVal val="visible"/>
                                      </p:to>
                                    </p:set>
                                    <p:animEffect transition="in" filter="barn(inHorizontal)">
                                      <p:cBhvr>
                                        <p:cTn id="22" dur="500"/>
                                        <p:tgtEl>
                                          <p:spTgt spid="440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p:cNvSpPr>
          <p:nvPr>
            <p:ph idx="1"/>
          </p:nvPr>
        </p:nvSpPr>
        <p:spPr>
          <a:xfrm>
            <a:off x="695400" y="908050"/>
            <a:ext cx="10513168" cy="5949950"/>
          </a:xfrm>
          <a:ln/>
        </p:spPr>
        <p:txBody>
          <a:bodyPr vert="horz" wrap="square" lIns="91440" tIns="45720" rIns="91440" bIns="45720" anchor="t"/>
          <a:lstStyle/>
          <a:p>
            <a:pPr marL="457200" indent="-457200" algn="just"/>
            <a:r>
              <a:rPr lang="zh-CN" altLang="en-US" sz="2600" dirty="0"/>
              <a:t>图搜索算法（深度优先、宽度优先、最好优先搜索等）的回溯思想：</a:t>
            </a:r>
          </a:p>
        </p:txBody>
      </p:sp>
      <p:sp>
        <p:nvSpPr>
          <p:cNvPr id="3379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24</a:t>
            </a:fld>
            <a:endParaRPr lang="ja-JP" altLang="en-US" dirty="0">
              <a:solidFill>
                <a:srgbClr val="A50021"/>
              </a:solidFill>
              <a:ea typeface="MS PGothic" panose="020B0600070205080204" pitchFamily="34" charset="-128"/>
            </a:endParaRPr>
          </a:p>
        </p:txBody>
      </p:sp>
      <p:sp>
        <p:nvSpPr>
          <p:cNvPr id="20484" name="Text Box 4"/>
          <p:cNvSpPr txBox="1"/>
          <p:nvPr/>
        </p:nvSpPr>
        <p:spPr>
          <a:xfrm>
            <a:off x="1078112" y="1844824"/>
            <a:ext cx="9793088" cy="3194721"/>
          </a:xfrm>
          <a:prstGeom prst="rect">
            <a:avLst/>
          </a:prstGeom>
          <a:gradFill rotWithShape="0">
            <a:gsLst>
              <a:gs pos="0">
                <a:srgbClr val="CCFFFF"/>
              </a:gs>
              <a:gs pos="100000">
                <a:schemeClr val="bg1"/>
              </a:gs>
            </a:gsLst>
            <a:lin ang="5400000" scaled="1"/>
            <a:tileRect/>
          </a:gradFill>
          <a:ln w="9525" cap="flat" cmpd="sng">
            <a:solidFill>
              <a:srgbClr val="008080"/>
            </a:solidFill>
            <a:prstDash val="solid"/>
            <a:miter/>
            <a:headEnd type="none" w="med" len="med"/>
            <a:tailEnd type="none" w="med" len="med"/>
          </a:ln>
        </p:spPr>
        <p:txBody>
          <a:bodyPr wrap="square">
            <a:spAutoFit/>
          </a:bodyPr>
          <a:lstStyle/>
          <a:p>
            <a:pPr marL="342900" indent="-342900" algn="just">
              <a:lnSpc>
                <a:spcPct val="120000"/>
              </a:lnSpc>
              <a:spcBef>
                <a:spcPct val="40000"/>
              </a:spcBef>
              <a:buClr>
                <a:schemeClr val="tx1"/>
              </a:buClr>
            </a:pPr>
            <a:r>
              <a:rPr lang="zh-CN" altLang="en-US" sz="2400" dirty="0">
                <a:latin typeface="Times New Roman" panose="02020603050405020304" pitchFamily="18" charset="0"/>
              </a:rPr>
              <a:t>（</a:t>
            </a:r>
            <a:r>
              <a:rPr lang="en-US" altLang="zh-CN" sz="2400" dirty="0">
                <a:latin typeface="Times New Roman" panose="02020603050405020304" pitchFamily="18" charset="0"/>
              </a:rPr>
              <a:t>1</a:t>
            </a:r>
            <a:r>
              <a:rPr lang="zh-CN" altLang="en-US" sz="2400" dirty="0">
                <a:latin typeface="Times New Roman" panose="02020603050405020304" pitchFamily="18" charset="0"/>
              </a:rPr>
              <a:t>）用未处理状态表（</a:t>
            </a:r>
            <a:r>
              <a:rPr lang="en-US" altLang="zh-CN" sz="2400" dirty="0">
                <a:latin typeface="Times New Roman" panose="02020603050405020304" pitchFamily="18" charset="0"/>
              </a:rPr>
              <a:t>NPS</a:t>
            </a:r>
            <a:r>
              <a:rPr lang="zh-CN" altLang="en-US" sz="2400" dirty="0">
                <a:latin typeface="Times New Roman" panose="02020603050405020304" pitchFamily="18" charset="0"/>
              </a:rPr>
              <a:t>）使算法能返回（回溯）到</a:t>
            </a:r>
            <a:r>
              <a:rPr lang="zh-CN" altLang="en-US" sz="2400" dirty="0" smtClean="0">
                <a:latin typeface="Times New Roman" panose="02020603050405020304" pitchFamily="18" charset="0"/>
              </a:rPr>
              <a:t>其中</a:t>
            </a:r>
            <a:r>
              <a:rPr lang="zh-CN" altLang="en-US" sz="2400" dirty="0">
                <a:latin typeface="Times New Roman" panose="02020603050405020304" pitchFamily="18" charset="0"/>
              </a:rPr>
              <a:t>任一状态。 </a:t>
            </a:r>
          </a:p>
          <a:p>
            <a:pPr marL="342900" indent="-342900" algn="just">
              <a:lnSpc>
                <a:spcPct val="120000"/>
              </a:lnSpc>
              <a:spcBef>
                <a:spcPct val="40000"/>
              </a:spcBef>
              <a:buClr>
                <a:schemeClr val="tx1"/>
              </a:buClr>
            </a:pP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zh-CN" altLang="en-US" sz="2400" dirty="0">
                <a:latin typeface="Times New Roman" panose="02020603050405020304" pitchFamily="18" charset="0"/>
              </a:rPr>
              <a:t>）用一张“死胡同”状态表（</a:t>
            </a:r>
            <a:r>
              <a:rPr lang="en-US" altLang="zh-CN" sz="2400" dirty="0">
                <a:latin typeface="Times New Roman" panose="02020603050405020304" pitchFamily="18" charset="0"/>
              </a:rPr>
              <a:t>NSS</a:t>
            </a:r>
            <a:r>
              <a:rPr lang="zh-CN" altLang="en-US" sz="2400" dirty="0">
                <a:latin typeface="Times New Roman" panose="02020603050405020304" pitchFamily="18" charset="0"/>
              </a:rPr>
              <a:t>）来避免算法重新</a:t>
            </a:r>
            <a:r>
              <a:rPr lang="zh-CN" altLang="en-US" sz="2400" dirty="0" smtClean="0">
                <a:latin typeface="Times New Roman" panose="02020603050405020304" pitchFamily="18" charset="0"/>
              </a:rPr>
              <a:t>搜索无</a:t>
            </a:r>
            <a:r>
              <a:rPr lang="zh-CN" altLang="en-US" sz="2400" dirty="0">
                <a:latin typeface="Times New Roman" panose="02020603050405020304" pitchFamily="18" charset="0"/>
              </a:rPr>
              <a:t>解的路径。 </a:t>
            </a:r>
          </a:p>
          <a:p>
            <a:pPr marL="342900" indent="-342900" algn="just">
              <a:lnSpc>
                <a:spcPct val="120000"/>
              </a:lnSpc>
              <a:spcBef>
                <a:spcPct val="40000"/>
              </a:spcBef>
              <a:buClr>
                <a:schemeClr val="tx1"/>
              </a:buClr>
            </a:pPr>
            <a:r>
              <a:rPr lang="zh-CN" altLang="en-US" sz="2400" dirty="0">
                <a:latin typeface="Times New Roman" panose="02020603050405020304" pitchFamily="18" charset="0"/>
              </a:rPr>
              <a:t>（</a:t>
            </a:r>
            <a:r>
              <a:rPr lang="en-US" altLang="zh-CN" sz="2400" dirty="0">
                <a:latin typeface="Times New Roman" panose="02020603050405020304" pitchFamily="18" charset="0"/>
              </a:rPr>
              <a:t>3</a:t>
            </a:r>
            <a:r>
              <a:rPr lang="zh-CN" altLang="en-US" sz="2400" dirty="0">
                <a:latin typeface="Times New Roman" panose="02020603050405020304" pitchFamily="18" charset="0"/>
              </a:rPr>
              <a:t>）在</a:t>
            </a:r>
            <a:r>
              <a:rPr lang="en-US" altLang="zh-CN" sz="2400" dirty="0">
                <a:latin typeface="Times New Roman" panose="02020603050405020304" pitchFamily="18" charset="0"/>
              </a:rPr>
              <a:t>PS </a:t>
            </a:r>
            <a:r>
              <a:rPr lang="zh-CN" altLang="en-US" sz="2400" dirty="0">
                <a:latin typeface="Times New Roman" panose="02020603050405020304" pitchFamily="18" charset="0"/>
              </a:rPr>
              <a:t>表中记录当前搜索路径的状态，当满足目的时</a:t>
            </a:r>
            <a:r>
              <a:rPr lang="zh-CN" altLang="en-US" sz="2400" dirty="0" smtClean="0">
                <a:latin typeface="Times New Roman" panose="02020603050405020304" pitchFamily="18" charset="0"/>
              </a:rPr>
              <a:t>可以</a:t>
            </a:r>
            <a:r>
              <a:rPr lang="zh-CN" altLang="en-US" sz="2400" dirty="0">
                <a:latin typeface="Times New Roman" panose="02020603050405020304" pitchFamily="18" charset="0"/>
              </a:rPr>
              <a:t>将它作为结果返回。 </a:t>
            </a:r>
          </a:p>
          <a:p>
            <a:pPr marL="342900" indent="-342900" algn="just">
              <a:lnSpc>
                <a:spcPct val="120000"/>
              </a:lnSpc>
              <a:spcBef>
                <a:spcPct val="40000"/>
              </a:spcBef>
              <a:buClr>
                <a:schemeClr val="tx1"/>
              </a:buClr>
            </a:pPr>
            <a:r>
              <a:rPr lang="zh-CN" altLang="en-US" sz="2400" dirty="0">
                <a:latin typeface="Times New Roman" panose="02020603050405020304" pitchFamily="18" charset="0"/>
              </a:rPr>
              <a:t>（</a:t>
            </a:r>
            <a:r>
              <a:rPr lang="en-US" altLang="zh-CN" sz="2400" dirty="0">
                <a:latin typeface="Times New Roman" panose="02020603050405020304" pitchFamily="18" charset="0"/>
              </a:rPr>
              <a:t>4</a:t>
            </a:r>
            <a:r>
              <a:rPr lang="zh-CN" altLang="en-US" sz="2400" dirty="0">
                <a:latin typeface="Times New Roman" panose="02020603050405020304" pitchFamily="18" charset="0"/>
              </a:rPr>
              <a:t>）为避免陷入死循环必须对新生成的子状态进行检查</a:t>
            </a:r>
            <a:r>
              <a:rPr lang="zh-CN" altLang="en-US" sz="2400" dirty="0" smtClean="0">
                <a:latin typeface="Times New Roman" panose="02020603050405020304" pitchFamily="18" charset="0"/>
              </a:rPr>
              <a:t>，看</a:t>
            </a:r>
            <a:r>
              <a:rPr lang="zh-CN" altLang="en-US" sz="2400" dirty="0">
                <a:latin typeface="Times New Roman" panose="02020603050405020304" pitchFamily="18" charset="0"/>
              </a:rPr>
              <a:t>它是否在该三张表中 。</a:t>
            </a:r>
          </a:p>
        </p:txBody>
      </p:sp>
      <p:sp>
        <p:nvSpPr>
          <p:cNvPr id="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2.3.1  </a:t>
            </a:r>
            <a:r>
              <a:rPr lang="zh-CN" altLang="en-US" sz="3600" dirty="0">
                <a:solidFill>
                  <a:schemeClr val="bg1"/>
                </a:solidFill>
                <a:latin typeface="Times New Roman" panose="02020603050405020304" pitchFamily="18" charset="0"/>
                <a:ea typeface="黑体" panose="02010609060101010101" pitchFamily="2" charset="-122"/>
              </a:rPr>
              <a:t>回溯策略</a:t>
            </a:r>
          </a:p>
        </p:txBody>
      </p:sp>
    </p:spTree>
    <p:extLst>
      <p:ext uri="{BB962C8B-B14F-4D97-AF65-F5344CB8AC3E}">
        <p14:creationId xmlns:p14="http://schemas.microsoft.com/office/powerpoint/2010/main" val="99796211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strips(downLeft)">
                                      <p:cBhvr>
                                        <p:cTn id="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3" name="Rectangle 9"/>
          <p:cNvSpPr>
            <a:spLocks noGrp="1"/>
          </p:cNvSpPr>
          <p:nvPr>
            <p:ph idx="1"/>
          </p:nvPr>
        </p:nvSpPr>
        <p:spPr>
          <a:xfrm>
            <a:off x="6934201" y="1341439"/>
            <a:ext cx="3554413" cy="4638675"/>
          </a:xfrm>
          <a:ln/>
        </p:spPr>
        <p:txBody>
          <a:bodyPr vert="horz" wrap="square" lIns="91440" tIns="45720" rIns="91440" bIns="45720" anchor="t"/>
          <a:lstStyle/>
          <a:p>
            <a:pPr eaLnBrk="1" hangingPunct="1"/>
            <a:r>
              <a:rPr lang="en-US" altLang="zh-CN" sz="2600" dirty="0">
                <a:latin typeface="Times New Roman" panose="02020603050405020304" pitchFamily="18" charset="0"/>
                <a:cs typeface="Times New Roman" panose="02020603050405020304" pitchFamily="18" charset="0"/>
              </a:rPr>
              <a:t>open</a:t>
            </a:r>
            <a:r>
              <a:rPr lang="zh-CN" altLang="en-US" sz="2600" dirty="0">
                <a:latin typeface="Times New Roman" panose="02020603050405020304" pitchFamily="18" charset="0"/>
              </a:rPr>
              <a:t>表（</a:t>
            </a:r>
            <a:r>
              <a:rPr lang="en-US" altLang="zh-CN" sz="2600" dirty="0">
                <a:latin typeface="Times New Roman" panose="02020603050405020304" pitchFamily="18" charset="0"/>
              </a:rPr>
              <a:t>NPS</a:t>
            </a:r>
            <a:r>
              <a:rPr lang="zh-CN" altLang="en-US" sz="2600" dirty="0">
                <a:latin typeface="Times New Roman" panose="02020603050405020304" pitchFamily="18" charset="0"/>
              </a:rPr>
              <a:t>表）：已经生成出来但其子状态未被搜索的状态。</a:t>
            </a:r>
          </a:p>
          <a:p>
            <a:pPr eaLnBrk="1" hangingPunct="1"/>
            <a:r>
              <a:rPr lang="en-US" altLang="zh-CN" sz="2600" dirty="0">
                <a:latin typeface="Times New Roman" panose="02020603050405020304" pitchFamily="18" charset="0"/>
              </a:rPr>
              <a:t>closed</a:t>
            </a:r>
            <a:r>
              <a:rPr lang="zh-CN" altLang="en-US" sz="2600" dirty="0">
                <a:latin typeface="Times New Roman" panose="02020603050405020304" pitchFamily="18" charset="0"/>
              </a:rPr>
              <a:t>表（ </a:t>
            </a:r>
            <a:r>
              <a:rPr lang="en-US" altLang="zh-CN" sz="2600" dirty="0">
                <a:latin typeface="Times New Roman" panose="02020603050405020304" pitchFamily="18" charset="0"/>
              </a:rPr>
              <a:t>PS</a:t>
            </a:r>
            <a:r>
              <a:rPr lang="zh-CN" altLang="en-US" sz="2600" dirty="0">
                <a:latin typeface="Times New Roman" panose="02020603050405020304" pitchFamily="18" charset="0"/>
              </a:rPr>
              <a:t>表和</a:t>
            </a:r>
            <a:r>
              <a:rPr lang="en-US" altLang="zh-CN" sz="2600" dirty="0">
                <a:latin typeface="Times New Roman" panose="02020603050405020304" pitchFamily="18" charset="0"/>
              </a:rPr>
              <a:t>NSS</a:t>
            </a:r>
            <a:r>
              <a:rPr lang="zh-CN" altLang="en-US" sz="2600" dirty="0">
                <a:latin typeface="Times New Roman" panose="02020603050405020304" pitchFamily="18" charset="0"/>
              </a:rPr>
              <a:t>表的合并）：记录了已被生成扩展过的状态。</a:t>
            </a:r>
            <a:r>
              <a:rPr lang="zh-CN" altLang="en-US" dirty="0">
                <a:latin typeface="宋体" panose="02010600030101010101" pitchFamily="2" charset="-122"/>
              </a:rPr>
              <a:t> </a:t>
            </a:r>
            <a:r>
              <a:rPr lang="zh-CN" altLang="en-US" dirty="0"/>
              <a:t> </a:t>
            </a:r>
          </a:p>
        </p:txBody>
      </p:sp>
      <p:sp>
        <p:nvSpPr>
          <p:cNvPr id="34818"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25</a:t>
            </a:fld>
            <a:endParaRPr lang="ja-JP" altLang="en-US" dirty="0">
              <a:solidFill>
                <a:srgbClr val="A50021"/>
              </a:solidFill>
              <a:ea typeface="MS PGothic" panose="020B0600070205080204" pitchFamily="34" charset="-128"/>
            </a:endParaRPr>
          </a:p>
        </p:txBody>
      </p:sp>
      <p:sp>
        <p:nvSpPr>
          <p:cNvPr id="34820" name="Rectangle 5"/>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34821" name="Rectangle 7"/>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pSp>
        <p:nvGrpSpPr>
          <p:cNvPr id="34823" name="Group 11"/>
          <p:cNvGrpSpPr>
            <a:grpSpLocks noChangeAspect="1"/>
          </p:cNvGrpSpPr>
          <p:nvPr/>
        </p:nvGrpSpPr>
        <p:grpSpPr>
          <a:xfrm>
            <a:off x="1676400" y="990601"/>
            <a:ext cx="5329238" cy="5256213"/>
            <a:chOff x="96" y="624"/>
            <a:chExt cx="3357" cy="3311"/>
          </a:xfrm>
        </p:grpSpPr>
        <p:sp>
          <p:nvSpPr>
            <p:cNvPr id="34825" name="AutoShape 10"/>
            <p:cNvSpPr>
              <a:spLocks noChangeAspect="1" noTextEdit="1"/>
            </p:cNvSpPr>
            <p:nvPr/>
          </p:nvSpPr>
          <p:spPr>
            <a:xfrm>
              <a:off x="96" y="624"/>
              <a:ext cx="3357" cy="3311"/>
            </a:xfrm>
            <a:prstGeom prst="rect">
              <a:avLst/>
            </a:prstGeom>
            <a:noFill/>
            <a:ln w="9525">
              <a:noFill/>
            </a:ln>
          </p:spPr>
          <p:txBody>
            <a:bodyPr/>
            <a:lstStyle/>
            <a:p>
              <a:endParaRPr lang="zh-CN" altLang="en-US"/>
            </a:p>
          </p:txBody>
        </p:sp>
        <p:sp>
          <p:nvSpPr>
            <p:cNvPr id="34826" name="Oval 12"/>
            <p:cNvSpPr/>
            <p:nvPr/>
          </p:nvSpPr>
          <p:spPr>
            <a:xfrm>
              <a:off x="2988" y="2341"/>
              <a:ext cx="101" cy="145"/>
            </a:xfrm>
            <a:prstGeom prst="ellipse">
              <a:avLst/>
            </a:prstGeom>
            <a:solidFill>
              <a:srgbClr val="000000"/>
            </a:solidFill>
            <a:ln w="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27" name="Oval 13"/>
            <p:cNvSpPr/>
            <p:nvPr/>
          </p:nvSpPr>
          <p:spPr>
            <a:xfrm>
              <a:off x="2988" y="2341"/>
              <a:ext cx="101" cy="145"/>
            </a:xfrm>
            <a:prstGeom prst="ellipse">
              <a:avLst/>
            </a:prstGeom>
            <a:noFill/>
            <a:ln w="12700" cap="rnd"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28" name="Oval 14"/>
            <p:cNvSpPr/>
            <p:nvPr/>
          </p:nvSpPr>
          <p:spPr>
            <a:xfrm>
              <a:off x="1658" y="2341"/>
              <a:ext cx="100" cy="145"/>
            </a:xfrm>
            <a:prstGeom prst="ellipse">
              <a:avLst/>
            </a:prstGeom>
            <a:solidFill>
              <a:srgbClr val="000000"/>
            </a:solidFill>
            <a:ln w="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29" name="Oval 15"/>
            <p:cNvSpPr/>
            <p:nvPr/>
          </p:nvSpPr>
          <p:spPr>
            <a:xfrm>
              <a:off x="1658" y="2341"/>
              <a:ext cx="100" cy="145"/>
            </a:xfrm>
            <a:prstGeom prst="ellipse">
              <a:avLst/>
            </a:prstGeom>
            <a:noFill/>
            <a:ln w="12700" cap="rnd"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30" name="Oval 16"/>
            <p:cNvSpPr/>
            <p:nvPr/>
          </p:nvSpPr>
          <p:spPr>
            <a:xfrm>
              <a:off x="1160" y="1615"/>
              <a:ext cx="100" cy="146"/>
            </a:xfrm>
            <a:prstGeom prst="ellipse">
              <a:avLst/>
            </a:prstGeom>
            <a:solidFill>
              <a:srgbClr val="000000"/>
            </a:solidFill>
            <a:ln w="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31" name="Oval 17"/>
            <p:cNvSpPr/>
            <p:nvPr/>
          </p:nvSpPr>
          <p:spPr>
            <a:xfrm>
              <a:off x="1160" y="1615"/>
              <a:ext cx="100" cy="146"/>
            </a:xfrm>
            <a:prstGeom prst="ellipse">
              <a:avLst/>
            </a:prstGeom>
            <a:noFill/>
            <a:ln w="12700" cap="rnd"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32" name="Oval 18"/>
            <p:cNvSpPr/>
            <p:nvPr/>
          </p:nvSpPr>
          <p:spPr>
            <a:xfrm>
              <a:off x="2490" y="1615"/>
              <a:ext cx="99" cy="146"/>
            </a:xfrm>
            <a:prstGeom prst="ellipse">
              <a:avLst/>
            </a:prstGeom>
            <a:solidFill>
              <a:srgbClr val="000000"/>
            </a:solidFill>
            <a:ln w="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33" name="Oval 19"/>
            <p:cNvSpPr/>
            <p:nvPr/>
          </p:nvSpPr>
          <p:spPr>
            <a:xfrm>
              <a:off x="2490" y="1615"/>
              <a:ext cx="99" cy="146"/>
            </a:xfrm>
            <a:prstGeom prst="ellipse">
              <a:avLst/>
            </a:prstGeom>
            <a:noFill/>
            <a:ln w="12700" cap="rnd"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34" name="Oval 20"/>
            <p:cNvSpPr/>
            <p:nvPr/>
          </p:nvSpPr>
          <p:spPr>
            <a:xfrm>
              <a:off x="611" y="2341"/>
              <a:ext cx="100" cy="145"/>
            </a:xfrm>
            <a:prstGeom prst="ellipse">
              <a:avLst/>
            </a:prstGeom>
            <a:solidFill>
              <a:srgbClr val="000000"/>
            </a:solidFill>
            <a:ln w="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35" name="Oval 21"/>
            <p:cNvSpPr/>
            <p:nvPr/>
          </p:nvSpPr>
          <p:spPr>
            <a:xfrm>
              <a:off x="611" y="2341"/>
              <a:ext cx="100" cy="145"/>
            </a:xfrm>
            <a:prstGeom prst="ellipse">
              <a:avLst/>
            </a:prstGeom>
            <a:noFill/>
            <a:ln w="12700" cap="rnd"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36" name="Oval 22"/>
            <p:cNvSpPr/>
            <p:nvPr/>
          </p:nvSpPr>
          <p:spPr>
            <a:xfrm>
              <a:off x="1825" y="963"/>
              <a:ext cx="99" cy="145"/>
            </a:xfrm>
            <a:prstGeom prst="ellipse">
              <a:avLst/>
            </a:prstGeom>
            <a:solidFill>
              <a:srgbClr val="000000"/>
            </a:solidFill>
            <a:ln w="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37" name="Oval 23"/>
            <p:cNvSpPr/>
            <p:nvPr/>
          </p:nvSpPr>
          <p:spPr>
            <a:xfrm>
              <a:off x="1825" y="963"/>
              <a:ext cx="99" cy="145"/>
            </a:xfrm>
            <a:prstGeom prst="ellipse">
              <a:avLst/>
            </a:prstGeom>
            <a:noFill/>
            <a:ln w="12700" cap="rnd"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38" name="Oval 24"/>
            <p:cNvSpPr/>
            <p:nvPr/>
          </p:nvSpPr>
          <p:spPr>
            <a:xfrm>
              <a:off x="1991" y="2341"/>
              <a:ext cx="99" cy="145"/>
            </a:xfrm>
            <a:prstGeom prst="ellipse">
              <a:avLst/>
            </a:prstGeom>
            <a:solidFill>
              <a:srgbClr val="000000"/>
            </a:solidFill>
            <a:ln w="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39" name="Oval 25"/>
            <p:cNvSpPr/>
            <p:nvPr/>
          </p:nvSpPr>
          <p:spPr>
            <a:xfrm>
              <a:off x="1991" y="2341"/>
              <a:ext cx="99" cy="145"/>
            </a:xfrm>
            <a:prstGeom prst="ellipse">
              <a:avLst/>
            </a:prstGeom>
            <a:noFill/>
            <a:ln w="12700" cap="rnd"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40" name="Oval 26"/>
            <p:cNvSpPr/>
            <p:nvPr/>
          </p:nvSpPr>
          <p:spPr>
            <a:xfrm>
              <a:off x="162" y="3066"/>
              <a:ext cx="100" cy="145"/>
            </a:xfrm>
            <a:prstGeom prst="ellipse">
              <a:avLst/>
            </a:prstGeom>
            <a:solidFill>
              <a:srgbClr val="000000"/>
            </a:solidFill>
            <a:ln w="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41" name="Oval 27"/>
            <p:cNvSpPr/>
            <p:nvPr/>
          </p:nvSpPr>
          <p:spPr>
            <a:xfrm>
              <a:off x="162" y="3066"/>
              <a:ext cx="100" cy="145"/>
            </a:xfrm>
            <a:prstGeom prst="ellipse">
              <a:avLst/>
            </a:prstGeom>
            <a:noFill/>
            <a:ln w="12700" cap="rnd"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42" name="Oval 28"/>
            <p:cNvSpPr/>
            <p:nvPr/>
          </p:nvSpPr>
          <p:spPr>
            <a:xfrm>
              <a:off x="1160" y="2341"/>
              <a:ext cx="100" cy="145"/>
            </a:xfrm>
            <a:prstGeom prst="ellipse">
              <a:avLst/>
            </a:prstGeom>
            <a:solidFill>
              <a:srgbClr val="000000"/>
            </a:solidFill>
            <a:ln w="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43" name="Oval 29"/>
            <p:cNvSpPr/>
            <p:nvPr/>
          </p:nvSpPr>
          <p:spPr>
            <a:xfrm>
              <a:off x="1160" y="2341"/>
              <a:ext cx="100" cy="145"/>
            </a:xfrm>
            <a:prstGeom prst="ellipse">
              <a:avLst/>
            </a:prstGeom>
            <a:noFill/>
            <a:ln w="12700" cap="rnd"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44" name="Oval 30"/>
            <p:cNvSpPr/>
            <p:nvPr/>
          </p:nvSpPr>
          <p:spPr>
            <a:xfrm>
              <a:off x="827" y="3066"/>
              <a:ext cx="100" cy="145"/>
            </a:xfrm>
            <a:prstGeom prst="ellipse">
              <a:avLst/>
            </a:prstGeom>
            <a:solidFill>
              <a:srgbClr val="000000"/>
            </a:solidFill>
            <a:ln w="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45" name="Oval 31"/>
            <p:cNvSpPr/>
            <p:nvPr/>
          </p:nvSpPr>
          <p:spPr>
            <a:xfrm>
              <a:off x="827" y="3066"/>
              <a:ext cx="100" cy="145"/>
            </a:xfrm>
            <a:prstGeom prst="ellipse">
              <a:avLst/>
            </a:prstGeom>
            <a:noFill/>
            <a:ln w="12700" cap="rnd"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46" name="Oval 32"/>
            <p:cNvSpPr/>
            <p:nvPr/>
          </p:nvSpPr>
          <p:spPr>
            <a:xfrm>
              <a:off x="2490" y="2341"/>
              <a:ext cx="99" cy="145"/>
            </a:xfrm>
            <a:prstGeom prst="ellipse">
              <a:avLst/>
            </a:prstGeom>
            <a:solidFill>
              <a:srgbClr val="000000"/>
            </a:solidFill>
            <a:ln w="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47" name="Oval 33"/>
            <p:cNvSpPr/>
            <p:nvPr/>
          </p:nvSpPr>
          <p:spPr>
            <a:xfrm>
              <a:off x="2490" y="2341"/>
              <a:ext cx="99" cy="145"/>
            </a:xfrm>
            <a:prstGeom prst="ellipse">
              <a:avLst/>
            </a:prstGeom>
            <a:noFill/>
            <a:ln w="12700" cap="rnd"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4848" name="Line 34"/>
            <p:cNvSpPr/>
            <p:nvPr/>
          </p:nvSpPr>
          <p:spPr>
            <a:xfrm flipV="1">
              <a:off x="1328" y="1094"/>
              <a:ext cx="518" cy="489"/>
            </a:xfrm>
            <a:prstGeom prst="line">
              <a:avLst/>
            </a:prstGeom>
            <a:ln w="4763" cap="rnd" cmpd="sng">
              <a:solidFill>
                <a:srgbClr val="000000"/>
              </a:solidFill>
              <a:prstDash val="solid"/>
              <a:headEnd type="none" w="med" len="med"/>
              <a:tailEnd type="none" w="med" len="med"/>
            </a:ln>
          </p:spPr>
        </p:sp>
        <p:sp>
          <p:nvSpPr>
            <p:cNvPr id="34849" name="Freeform 35"/>
            <p:cNvSpPr/>
            <p:nvPr/>
          </p:nvSpPr>
          <p:spPr>
            <a:xfrm>
              <a:off x="1253" y="1536"/>
              <a:ext cx="99" cy="117"/>
            </a:xfrm>
            <a:custGeom>
              <a:avLst/>
              <a:gdLst>
                <a:gd name="txL" fmla="*/ 0 w 99"/>
                <a:gd name="txT" fmla="*/ 0 h 117"/>
                <a:gd name="txR" fmla="*/ 99 w 99"/>
                <a:gd name="txB" fmla="*/ 117 h 117"/>
              </a:gdLst>
              <a:ahLst/>
              <a:cxnLst>
                <a:cxn ang="0">
                  <a:pos x="99" y="79"/>
                </a:cxn>
                <a:cxn ang="0">
                  <a:pos x="0" y="117"/>
                </a:cxn>
                <a:cxn ang="0">
                  <a:pos x="64" y="0"/>
                </a:cxn>
                <a:cxn ang="0">
                  <a:pos x="99" y="79"/>
                </a:cxn>
              </a:cxnLst>
              <a:rect l="txL" t="txT" r="txR" b="txB"/>
              <a:pathLst>
                <a:path w="99" h="117">
                  <a:moveTo>
                    <a:pt x="99" y="79"/>
                  </a:moveTo>
                  <a:lnTo>
                    <a:pt x="0" y="117"/>
                  </a:lnTo>
                  <a:lnTo>
                    <a:pt x="64" y="0"/>
                  </a:lnTo>
                  <a:lnTo>
                    <a:pt x="99" y="79"/>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4850" name="Line 36"/>
            <p:cNvSpPr/>
            <p:nvPr/>
          </p:nvSpPr>
          <p:spPr>
            <a:xfrm flipV="1">
              <a:off x="769" y="1759"/>
              <a:ext cx="428" cy="527"/>
            </a:xfrm>
            <a:prstGeom prst="line">
              <a:avLst/>
            </a:prstGeom>
            <a:ln w="4763" cap="rnd" cmpd="sng">
              <a:solidFill>
                <a:srgbClr val="000000"/>
              </a:solidFill>
              <a:prstDash val="solid"/>
              <a:headEnd type="none" w="med" len="med"/>
              <a:tailEnd type="none" w="med" len="med"/>
            </a:ln>
          </p:spPr>
        </p:sp>
        <p:sp>
          <p:nvSpPr>
            <p:cNvPr id="34851" name="Freeform 37"/>
            <p:cNvSpPr/>
            <p:nvPr/>
          </p:nvSpPr>
          <p:spPr>
            <a:xfrm>
              <a:off x="701" y="2243"/>
              <a:ext cx="94" cy="127"/>
            </a:xfrm>
            <a:custGeom>
              <a:avLst/>
              <a:gdLst>
                <a:gd name="txL" fmla="*/ 0 w 94"/>
                <a:gd name="txT" fmla="*/ 0 h 127"/>
                <a:gd name="txR" fmla="*/ 94 w 94"/>
                <a:gd name="txB" fmla="*/ 127 h 127"/>
              </a:gdLst>
              <a:ahLst/>
              <a:cxnLst>
                <a:cxn ang="0">
                  <a:pos x="94" y="71"/>
                </a:cxn>
                <a:cxn ang="0">
                  <a:pos x="0" y="127"/>
                </a:cxn>
                <a:cxn ang="0">
                  <a:pos x="53" y="0"/>
                </a:cxn>
                <a:cxn ang="0">
                  <a:pos x="94" y="71"/>
                </a:cxn>
              </a:cxnLst>
              <a:rect l="txL" t="txT" r="txR" b="txB"/>
              <a:pathLst>
                <a:path w="94" h="127">
                  <a:moveTo>
                    <a:pt x="94" y="71"/>
                  </a:moveTo>
                  <a:lnTo>
                    <a:pt x="0" y="127"/>
                  </a:lnTo>
                  <a:lnTo>
                    <a:pt x="53" y="0"/>
                  </a:lnTo>
                  <a:lnTo>
                    <a:pt x="94" y="71"/>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4852" name="Line 38"/>
            <p:cNvSpPr/>
            <p:nvPr/>
          </p:nvSpPr>
          <p:spPr>
            <a:xfrm flipH="1" flipV="1">
              <a:off x="1197" y="1759"/>
              <a:ext cx="10" cy="452"/>
            </a:xfrm>
            <a:prstGeom prst="line">
              <a:avLst/>
            </a:prstGeom>
            <a:ln w="4763" cap="rnd" cmpd="sng">
              <a:solidFill>
                <a:srgbClr val="000000"/>
              </a:solidFill>
              <a:prstDash val="solid"/>
              <a:headEnd type="none" w="med" len="med"/>
              <a:tailEnd type="none" w="med" len="med"/>
            </a:ln>
          </p:spPr>
        </p:sp>
        <p:sp>
          <p:nvSpPr>
            <p:cNvPr id="34853" name="Freeform 39"/>
            <p:cNvSpPr/>
            <p:nvPr/>
          </p:nvSpPr>
          <p:spPr>
            <a:xfrm>
              <a:off x="1174" y="2198"/>
              <a:ext cx="65" cy="143"/>
            </a:xfrm>
            <a:custGeom>
              <a:avLst/>
              <a:gdLst>
                <a:gd name="txL" fmla="*/ 0 w 65"/>
                <a:gd name="txT" fmla="*/ 0 h 143"/>
                <a:gd name="txR" fmla="*/ 65 w 65"/>
                <a:gd name="txB" fmla="*/ 143 h 143"/>
              </a:gdLst>
              <a:ahLst/>
              <a:cxnLst>
                <a:cxn ang="0">
                  <a:pos x="65" y="0"/>
                </a:cxn>
                <a:cxn ang="0">
                  <a:pos x="36" y="143"/>
                </a:cxn>
                <a:cxn ang="0">
                  <a:pos x="0" y="4"/>
                </a:cxn>
                <a:cxn ang="0">
                  <a:pos x="65" y="0"/>
                </a:cxn>
              </a:cxnLst>
              <a:rect l="txL" t="txT" r="txR" b="txB"/>
              <a:pathLst>
                <a:path w="65" h="143">
                  <a:moveTo>
                    <a:pt x="65" y="0"/>
                  </a:moveTo>
                  <a:lnTo>
                    <a:pt x="36" y="143"/>
                  </a:lnTo>
                  <a:lnTo>
                    <a:pt x="0" y="4"/>
                  </a:lnTo>
                  <a:lnTo>
                    <a:pt x="65"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4854" name="Line 40"/>
            <p:cNvSpPr/>
            <p:nvPr/>
          </p:nvSpPr>
          <p:spPr>
            <a:xfrm flipH="1" flipV="1">
              <a:off x="1197" y="1759"/>
              <a:ext cx="427" cy="504"/>
            </a:xfrm>
            <a:prstGeom prst="line">
              <a:avLst/>
            </a:prstGeom>
            <a:ln w="4763" cap="rnd" cmpd="sng">
              <a:solidFill>
                <a:srgbClr val="000000"/>
              </a:solidFill>
              <a:prstDash val="solid"/>
              <a:headEnd type="none" w="med" len="med"/>
              <a:tailEnd type="none" w="med" len="med"/>
            </a:ln>
          </p:spPr>
        </p:sp>
        <p:sp>
          <p:nvSpPr>
            <p:cNvPr id="34855" name="Freeform 41"/>
            <p:cNvSpPr/>
            <p:nvPr/>
          </p:nvSpPr>
          <p:spPr>
            <a:xfrm>
              <a:off x="1597" y="2219"/>
              <a:ext cx="95" cy="126"/>
            </a:xfrm>
            <a:custGeom>
              <a:avLst/>
              <a:gdLst>
                <a:gd name="txL" fmla="*/ 0 w 95"/>
                <a:gd name="txT" fmla="*/ 0 h 126"/>
                <a:gd name="txR" fmla="*/ 95 w 95"/>
                <a:gd name="txB" fmla="*/ 126 h 126"/>
              </a:gdLst>
              <a:ahLst/>
              <a:cxnLst>
                <a:cxn ang="0">
                  <a:pos x="40" y="0"/>
                </a:cxn>
                <a:cxn ang="0">
                  <a:pos x="95" y="126"/>
                </a:cxn>
                <a:cxn ang="0">
                  <a:pos x="0" y="73"/>
                </a:cxn>
                <a:cxn ang="0">
                  <a:pos x="40" y="0"/>
                </a:cxn>
              </a:cxnLst>
              <a:rect l="txL" t="txT" r="txR" b="txB"/>
              <a:pathLst>
                <a:path w="95" h="126">
                  <a:moveTo>
                    <a:pt x="40" y="0"/>
                  </a:moveTo>
                  <a:lnTo>
                    <a:pt x="95" y="126"/>
                  </a:lnTo>
                  <a:lnTo>
                    <a:pt x="0" y="73"/>
                  </a:lnTo>
                  <a:lnTo>
                    <a:pt x="4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4856" name="Line 42"/>
            <p:cNvSpPr/>
            <p:nvPr/>
          </p:nvSpPr>
          <p:spPr>
            <a:xfrm flipV="1">
              <a:off x="2139" y="1739"/>
              <a:ext cx="366" cy="531"/>
            </a:xfrm>
            <a:prstGeom prst="line">
              <a:avLst/>
            </a:prstGeom>
            <a:ln w="4763" cap="rnd" cmpd="sng">
              <a:solidFill>
                <a:srgbClr val="000000"/>
              </a:solidFill>
              <a:prstDash val="solid"/>
              <a:headEnd type="none" w="med" len="med"/>
              <a:tailEnd type="none" w="med" len="med"/>
            </a:ln>
          </p:spPr>
        </p:sp>
        <p:sp>
          <p:nvSpPr>
            <p:cNvPr id="34857" name="Freeform 43"/>
            <p:cNvSpPr/>
            <p:nvPr/>
          </p:nvSpPr>
          <p:spPr>
            <a:xfrm>
              <a:off x="2076" y="2229"/>
              <a:ext cx="91" cy="133"/>
            </a:xfrm>
            <a:custGeom>
              <a:avLst/>
              <a:gdLst>
                <a:gd name="txL" fmla="*/ 0 w 91"/>
                <a:gd name="txT" fmla="*/ 0 h 133"/>
                <a:gd name="txR" fmla="*/ 91 w 91"/>
                <a:gd name="txB" fmla="*/ 133 h 133"/>
              </a:gdLst>
              <a:ahLst/>
              <a:cxnLst>
                <a:cxn ang="0">
                  <a:pos x="91" y="67"/>
                </a:cxn>
                <a:cxn ang="0">
                  <a:pos x="0" y="133"/>
                </a:cxn>
                <a:cxn ang="0">
                  <a:pos x="46" y="0"/>
                </a:cxn>
                <a:cxn ang="0">
                  <a:pos x="91" y="67"/>
                </a:cxn>
              </a:cxnLst>
              <a:rect l="txL" t="txT" r="txR" b="txB"/>
              <a:pathLst>
                <a:path w="91" h="133">
                  <a:moveTo>
                    <a:pt x="91" y="67"/>
                  </a:moveTo>
                  <a:lnTo>
                    <a:pt x="0" y="133"/>
                  </a:lnTo>
                  <a:lnTo>
                    <a:pt x="46" y="0"/>
                  </a:lnTo>
                  <a:lnTo>
                    <a:pt x="91" y="6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4858" name="Line 44"/>
            <p:cNvSpPr/>
            <p:nvPr/>
          </p:nvSpPr>
          <p:spPr>
            <a:xfrm flipV="1">
              <a:off x="2555" y="1757"/>
              <a:ext cx="1" cy="458"/>
            </a:xfrm>
            <a:prstGeom prst="line">
              <a:avLst/>
            </a:prstGeom>
            <a:ln w="4763" cap="rnd" cmpd="sng">
              <a:solidFill>
                <a:srgbClr val="000000"/>
              </a:solidFill>
              <a:prstDash val="solid"/>
              <a:headEnd type="none" w="med" len="med"/>
              <a:tailEnd type="none" w="med" len="med"/>
            </a:ln>
          </p:spPr>
        </p:sp>
        <p:sp>
          <p:nvSpPr>
            <p:cNvPr id="34859" name="Freeform 45"/>
            <p:cNvSpPr/>
            <p:nvPr/>
          </p:nvSpPr>
          <p:spPr>
            <a:xfrm>
              <a:off x="2523" y="2203"/>
              <a:ext cx="65" cy="142"/>
            </a:xfrm>
            <a:custGeom>
              <a:avLst/>
              <a:gdLst>
                <a:gd name="txL" fmla="*/ 0 w 65"/>
                <a:gd name="txT" fmla="*/ 0 h 142"/>
                <a:gd name="txR" fmla="*/ 65 w 65"/>
                <a:gd name="txB" fmla="*/ 142 h 142"/>
              </a:gdLst>
              <a:ahLst/>
              <a:cxnLst>
                <a:cxn ang="0">
                  <a:pos x="65" y="0"/>
                </a:cxn>
                <a:cxn ang="0">
                  <a:pos x="32" y="142"/>
                </a:cxn>
                <a:cxn ang="0">
                  <a:pos x="0" y="0"/>
                </a:cxn>
                <a:cxn ang="0">
                  <a:pos x="65" y="0"/>
                </a:cxn>
              </a:cxnLst>
              <a:rect l="txL" t="txT" r="txR" b="txB"/>
              <a:pathLst>
                <a:path w="65" h="142">
                  <a:moveTo>
                    <a:pt x="65" y="0"/>
                  </a:moveTo>
                  <a:lnTo>
                    <a:pt x="32" y="142"/>
                  </a:lnTo>
                  <a:lnTo>
                    <a:pt x="0" y="0"/>
                  </a:lnTo>
                  <a:lnTo>
                    <a:pt x="65"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4860" name="Line 46"/>
            <p:cNvSpPr/>
            <p:nvPr/>
          </p:nvSpPr>
          <p:spPr>
            <a:xfrm flipH="1" flipV="1">
              <a:off x="2584" y="1720"/>
              <a:ext cx="369" cy="537"/>
            </a:xfrm>
            <a:prstGeom prst="line">
              <a:avLst/>
            </a:prstGeom>
            <a:ln w="4763" cap="rnd" cmpd="sng">
              <a:solidFill>
                <a:srgbClr val="000000"/>
              </a:solidFill>
              <a:prstDash val="solid"/>
              <a:headEnd type="none" w="med" len="med"/>
              <a:tailEnd type="none" w="med" len="med"/>
            </a:ln>
          </p:spPr>
        </p:sp>
        <p:sp>
          <p:nvSpPr>
            <p:cNvPr id="34861" name="Freeform 47"/>
            <p:cNvSpPr/>
            <p:nvPr/>
          </p:nvSpPr>
          <p:spPr>
            <a:xfrm>
              <a:off x="2925" y="2215"/>
              <a:ext cx="91" cy="134"/>
            </a:xfrm>
            <a:custGeom>
              <a:avLst/>
              <a:gdLst>
                <a:gd name="txL" fmla="*/ 0 w 91"/>
                <a:gd name="txT" fmla="*/ 0 h 134"/>
                <a:gd name="txR" fmla="*/ 91 w 91"/>
                <a:gd name="txB" fmla="*/ 134 h 134"/>
              </a:gdLst>
              <a:ahLst/>
              <a:cxnLst>
                <a:cxn ang="0">
                  <a:pos x="45" y="0"/>
                </a:cxn>
                <a:cxn ang="0">
                  <a:pos x="91" y="134"/>
                </a:cxn>
                <a:cxn ang="0">
                  <a:pos x="0" y="67"/>
                </a:cxn>
                <a:cxn ang="0">
                  <a:pos x="45" y="0"/>
                </a:cxn>
              </a:cxnLst>
              <a:rect l="txL" t="txT" r="txR" b="txB"/>
              <a:pathLst>
                <a:path w="91" h="134">
                  <a:moveTo>
                    <a:pt x="45" y="0"/>
                  </a:moveTo>
                  <a:lnTo>
                    <a:pt x="91" y="134"/>
                  </a:lnTo>
                  <a:lnTo>
                    <a:pt x="0" y="67"/>
                  </a:lnTo>
                  <a:lnTo>
                    <a:pt x="45"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4862" name="Line 48"/>
            <p:cNvSpPr/>
            <p:nvPr/>
          </p:nvSpPr>
          <p:spPr>
            <a:xfrm flipV="1">
              <a:off x="304" y="2448"/>
              <a:ext cx="313" cy="540"/>
            </a:xfrm>
            <a:prstGeom prst="line">
              <a:avLst/>
            </a:prstGeom>
            <a:ln w="4763" cap="rnd" cmpd="sng">
              <a:solidFill>
                <a:srgbClr val="000000"/>
              </a:solidFill>
              <a:prstDash val="solid"/>
              <a:headEnd type="none" w="med" len="med"/>
              <a:tailEnd type="none" w="med" len="med"/>
            </a:ln>
          </p:spPr>
        </p:sp>
        <p:sp>
          <p:nvSpPr>
            <p:cNvPr id="34863" name="Freeform 49"/>
            <p:cNvSpPr/>
            <p:nvPr/>
          </p:nvSpPr>
          <p:spPr>
            <a:xfrm>
              <a:off x="247" y="2949"/>
              <a:ext cx="88" cy="138"/>
            </a:xfrm>
            <a:custGeom>
              <a:avLst/>
              <a:gdLst>
                <a:gd name="txL" fmla="*/ 0 w 88"/>
                <a:gd name="txT" fmla="*/ 0 h 138"/>
                <a:gd name="txR" fmla="*/ 88 w 88"/>
                <a:gd name="txB" fmla="*/ 138 h 138"/>
              </a:gdLst>
              <a:ahLst/>
              <a:cxnLst>
                <a:cxn ang="0">
                  <a:pos x="88" y="61"/>
                </a:cxn>
                <a:cxn ang="0">
                  <a:pos x="0" y="138"/>
                </a:cxn>
                <a:cxn ang="0">
                  <a:pos x="38" y="0"/>
                </a:cxn>
                <a:cxn ang="0">
                  <a:pos x="88" y="61"/>
                </a:cxn>
              </a:cxnLst>
              <a:rect l="txL" t="txT" r="txR" b="txB"/>
              <a:pathLst>
                <a:path w="88" h="138">
                  <a:moveTo>
                    <a:pt x="88" y="61"/>
                  </a:moveTo>
                  <a:lnTo>
                    <a:pt x="0" y="138"/>
                  </a:lnTo>
                  <a:lnTo>
                    <a:pt x="38" y="0"/>
                  </a:lnTo>
                  <a:lnTo>
                    <a:pt x="88" y="61"/>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4864" name="Line 50"/>
            <p:cNvSpPr/>
            <p:nvPr/>
          </p:nvSpPr>
          <p:spPr>
            <a:xfrm flipH="1" flipV="1">
              <a:off x="1840" y="983"/>
              <a:ext cx="593" cy="575"/>
            </a:xfrm>
            <a:prstGeom prst="line">
              <a:avLst/>
            </a:prstGeom>
            <a:ln w="4763" cap="rnd" cmpd="sng">
              <a:solidFill>
                <a:srgbClr val="000000"/>
              </a:solidFill>
              <a:prstDash val="solid"/>
              <a:headEnd type="none" w="med" len="med"/>
              <a:tailEnd type="none" w="med" len="med"/>
            </a:ln>
          </p:spPr>
        </p:sp>
        <p:sp>
          <p:nvSpPr>
            <p:cNvPr id="34865" name="Freeform 51"/>
            <p:cNvSpPr/>
            <p:nvPr/>
          </p:nvSpPr>
          <p:spPr>
            <a:xfrm>
              <a:off x="2409" y="1512"/>
              <a:ext cx="98" cy="118"/>
            </a:xfrm>
            <a:custGeom>
              <a:avLst/>
              <a:gdLst>
                <a:gd name="txL" fmla="*/ 0 w 98"/>
                <a:gd name="txT" fmla="*/ 0 h 118"/>
                <a:gd name="txR" fmla="*/ 98 w 98"/>
                <a:gd name="txB" fmla="*/ 118 h 118"/>
              </a:gdLst>
              <a:ahLst/>
              <a:cxnLst>
                <a:cxn ang="0">
                  <a:pos x="36" y="0"/>
                </a:cxn>
                <a:cxn ang="0">
                  <a:pos x="98" y="118"/>
                </a:cxn>
                <a:cxn ang="0">
                  <a:pos x="0" y="79"/>
                </a:cxn>
                <a:cxn ang="0">
                  <a:pos x="36" y="0"/>
                </a:cxn>
              </a:cxnLst>
              <a:rect l="txL" t="txT" r="txR" b="txB"/>
              <a:pathLst>
                <a:path w="98" h="118">
                  <a:moveTo>
                    <a:pt x="36" y="0"/>
                  </a:moveTo>
                  <a:lnTo>
                    <a:pt x="98" y="118"/>
                  </a:lnTo>
                  <a:lnTo>
                    <a:pt x="0" y="79"/>
                  </a:lnTo>
                  <a:lnTo>
                    <a:pt x="36"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4866" name="Line 52"/>
            <p:cNvSpPr/>
            <p:nvPr/>
          </p:nvSpPr>
          <p:spPr>
            <a:xfrm flipH="1" flipV="1">
              <a:off x="690" y="2472"/>
              <a:ext cx="137" cy="478"/>
            </a:xfrm>
            <a:prstGeom prst="line">
              <a:avLst/>
            </a:prstGeom>
            <a:ln w="4763" cap="rnd" cmpd="sng">
              <a:solidFill>
                <a:srgbClr val="000000"/>
              </a:solidFill>
              <a:prstDash val="solid"/>
              <a:headEnd type="none" w="med" len="med"/>
              <a:tailEnd type="none" w="med" len="med"/>
            </a:ln>
          </p:spPr>
        </p:sp>
        <p:sp>
          <p:nvSpPr>
            <p:cNvPr id="34867" name="Freeform 53"/>
            <p:cNvSpPr/>
            <p:nvPr/>
          </p:nvSpPr>
          <p:spPr>
            <a:xfrm>
              <a:off x="794" y="2921"/>
              <a:ext cx="67" cy="149"/>
            </a:xfrm>
            <a:custGeom>
              <a:avLst/>
              <a:gdLst>
                <a:gd name="txL" fmla="*/ 0 w 67"/>
                <a:gd name="txT" fmla="*/ 0 h 149"/>
                <a:gd name="txR" fmla="*/ 67 w 67"/>
                <a:gd name="txB" fmla="*/ 149 h 149"/>
              </a:gdLst>
              <a:ahLst/>
              <a:cxnLst>
                <a:cxn ang="0">
                  <a:pos x="60" y="0"/>
                </a:cxn>
                <a:cxn ang="0">
                  <a:pos x="67" y="149"/>
                </a:cxn>
                <a:cxn ang="0">
                  <a:pos x="0" y="36"/>
                </a:cxn>
                <a:cxn ang="0">
                  <a:pos x="60" y="0"/>
                </a:cxn>
              </a:cxnLst>
              <a:rect l="txL" t="txT" r="txR" b="txB"/>
              <a:pathLst>
                <a:path w="67" h="149">
                  <a:moveTo>
                    <a:pt x="60" y="0"/>
                  </a:moveTo>
                  <a:lnTo>
                    <a:pt x="67" y="149"/>
                  </a:lnTo>
                  <a:lnTo>
                    <a:pt x="0" y="36"/>
                  </a:lnTo>
                  <a:lnTo>
                    <a:pt x="6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nvGrpSpPr>
            <p:cNvPr id="34868" name="Group 56"/>
            <p:cNvGrpSpPr/>
            <p:nvPr/>
          </p:nvGrpSpPr>
          <p:grpSpPr>
            <a:xfrm>
              <a:off x="1817" y="683"/>
              <a:ext cx="133" cy="258"/>
              <a:chOff x="1817" y="683"/>
              <a:chExt cx="133" cy="258"/>
            </a:xfrm>
          </p:grpSpPr>
          <p:sp>
            <p:nvSpPr>
              <p:cNvPr id="34884" name="Rectangle 54"/>
              <p:cNvSpPr/>
              <p:nvPr/>
            </p:nvSpPr>
            <p:spPr>
              <a:xfrm>
                <a:off x="1893" y="805"/>
                <a:ext cx="57" cy="136"/>
              </a:xfrm>
              <a:prstGeom prst="rect">
                <a:avLst/>
              </a:prstGeom>
              <a:noFill/>
              <a:ln w="9525">
                <a:noFill/>
              </a:ln>
            </p:spPr>
            <p:txBody>
              <a:bodyPr wrap="none" lIns="0" tIns="0" rIns="0" bIns="0">
                <a:spAutoFit/>
              </a:bodyPr>
              <a:lstStyle/>
              <a:p>
                <a:r>
                  <a:rPr lang="en-US" altLang="zh-CN" sz="1400" dirty="0">
                    <a:solidFill>
                      <a:srgbClr val="000000"/>
                    </a:solidFill>
                    <a:latin typeface="Times New Roman" panose="02020603050405020304" pitchFamily="18" charset="0"/>
                  </a:rPr>
                  <a:t>0</a:t>
                </a:r>
                <a:endParaRPr lang="en-US" altLang="zh-CN" dirty="0">
                  <a:latin typeface="Arial" panose="020B0604020202020204" pitchFamily="34" charset="0"/>
                </a:endParaRPr>
              </a:p>
            </p:txBody>
          </p:sp>
          <p:sp>
            <p:nvSpPr>
              <p:cNvPr id="34885" name="Rectangle 55"/>
              <p:cNvSpPr/>
              <p:nvPr/>
            </p:nvSpPr>
            <p:spPr>
              <a:xfrm>
                <a:off x="1817" y="683"/>
                <a:ext cx="101" cy="242"/>
              </a:xfrm>
              <a:prstGeom prst="rect">
                <a:avLst/>
              </a:prstGeom>
              <a:noFill/>
              <a:ln w="9525">
                <a:noFill/>
              </a:ln>
            </p:spPr>
            <p:txBody>
              <a:bodyPr wrap="none" lIns="0" tIns="0" rIns="0" bIns="0">
                <a:spAutoFit/>
              </a:bodyPr>
              <a:lstStyle/>
              <a:p>
                <a:r>
                  <a:rPr lang="en-US" altLang="zh-CN" sz="25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sp>
          <p:nvSpPr>
            <p:cNvPr id="34869" name="Rectangle 57"/>
            <p:cNvSpPr/>
            <p:nvPr/>
          </p:nvSpPr>
          <p:spPr>
            <a:xfrm>
              <a:off x="1037" y="1456"/>
              <a:ext cx="105" cy="252"/>
            </a:xfrm>
            <a:prstGeom prst="rect">
              <a:avLst/>
            </a:prstGeom>
            <a:noFill/>
            <a:ln w="9525">
              <a:noFill/>
            </a:ln>
          </p:spPr>
          <p:txBody>
            <a:bodyPr wrap="none" lIns="0" tIns="0" rIns="0" bIns="0">
              <a:spAutoFit/>
            </a:bodyPr>
            <a:lstStyle/>
            <a:p>
              <a:r>
                <a:rPr lang="en-US" altLang="zh-CN" sz="26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34870" name="Rectangle 58"/>
            <p:cNvSpPr/>
            <p:nvPr/>
          </p:nvSpPr>
          <p:spPr>
            <a:xfrm>
              <a:off x="2568" y="1379"/>
              <a:ext cx="105" cy="252"/>
            </a:xfrm>
            <a:prstGeom prst="rect">
              <a:avLst/>
            </a:prstGeom>
            <a:noFill/>
            <a:ln w="9525">
              <a:noFill/>
            </a:ln>
          </p:spPr>
          <p:txBody>
            <a:bodyPr wrap="none" lIns="0" tIns="0" rIns="0" bIns="0">
              <a:spAutoFit/>
            </a:bodyPr>
            <a:lstStyle/>
            <a:p>
              <a:r>
                <a:rPr lang="en-US" altLang="zh-CN" sz="26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34871" name="Rectangle 59"/>
            <p:cNvSpPr/>
            <p:nvPr/>
          </p:nvSpPr>
          <p:spPr>
            <a:xfrm>
              <a:off x="510" y="2249"/>
              <a:ext cx="105" cy="252"/>
            </a:xfrm>
            <a:prstGeom prst="rect">
              <a:avLst/>
            </a:prstGeom>
            <a:noFill/>
            <a:ln w="9525">
              <a:noFill/>
            </a:ln>
          </p:spPr>
          <p:txBody>
            <a:bodyPr wrap="none" lIns="0" tIns="0" rIns="0" bIns="0">
              <a:spAutoFit/>
            </a:bodyPr>
            <a:lstStyle/>
            <a:p>
              <a:r>
                <a:rPr lang="en-US" altLang="zh-CN" sz="26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34872" name="Rectangle 60"/>
            <p:cNvSpPr/>
            <p:nvPr/>
          </p:nvSpPr>
          <p:spPr>
            <a:xfrm>
              <a:off x="1073" y="2198"/>
              <a:ext cx="105" cy="252"/>
            </a:xfrm>
            <a:prstGeom prst="rect">
              <a:avLst/>
            </a:prstGeom>
            <a:noFill/>
            <a:ln w="9525">
              <a:noFill/>
            </a:ln>
          </p:spPr>
          <p:txBody>
            <a:bodyPr wrap="none" lIns="0" tIns="0" rIns="0" bIns="0">
              <a:spAutoFit/>
            </a:bodyPr>
            <a:lstStyle/>
            <a:p>
              <a:r>
                <a:rPr lang="en-US" altLang="zh-CN" sz="26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34873" name="Rectangle 61"/>
            <p:cNvSpPr/>
            <p:nvPr/>
          </p:nvSpPr>
          <p:spPr>
            <a:xfrm>
              <a:off x="1759" y="2146"/>
              <a:ext cx="105" cy="252"/>
            </a:xfrm>
            <a:prstGeom prst="rect">
              <a:avLst/>
            </a:prstGeom>
            <a:noFill/>
            <a:ln w="9525">
              <a:noFill/>
            </a:ln>
          </p:spPr>
          <p:txBody>
            <a:bodyPr wrap="none" lIns="0" tIns="0" rIns="0" bIns="0">
              <a:spAutoFit/>
            </a:bodyPr>
            <a:lstStyle/>
            <a:p>
              <a:r>
                <a:rPr lang="en-US" altLang="zh-CN" sz="2600" dirty="0">
                  <a:solidFill>
                    <a:srgbClr val="000000"/>
                  </a:solidFill>
                  <a:latin typeface="Times New Roman" panose="02020603050405020304" pitchFamily="18" charset="0"/>
                </a:rPr>
                <a:t>5</a:t>
              </a:r>
              <a:endParaRPr lang="en-US" altLang="zh-CN" dirty="0">
                <a:latin typeface="Arial" panose="020B0604020202020204" pitchFamily="34" charset="0"/>
              </a:endParaRPr>
            </a:p>
          </p:txBody>
        </p:sp>
        <p:sp>
          <p:nvSpPr>
            <p:cNvPr id="34874" name="Rectangle 62"/>
            <p:cNvSpPr/>
            <p:nvPr/>
          </p:nvSpPr>
          <p:spPr>
            <a:xfrm>
              <a:off x="2172" y="2300"/>
              <a:ext cx="105" cy="252"/>
            </a:xfrm>
            <a:prstGeom prst="rect">
              <a:avLst/>
            </a:prstGeom>
            <a:noFill/>
            <a:ln w="9525">
              <a:noFill/>
            </a:ln>
          </p:spPr>
          <p:txBody>
            <a:bodyPr wrap="none" lIns="0" tIns="0" rIns="0" bIns="0">
              <a:spAutoFit/>
            </a:bodyPr>
            <a:lstStyle/>
            <a:p>
              <a:r>
                <a:rPr lang="en-US" altLang="zh-CN" sz="2600" dirty="0">
                  <a:solidFill>
                    <a:srgbClr val="000000"/>
                  </a:solidFill>
                  <a:latin typeface="Times New Roman" panose="02020603050405020304" pitchFamily="18" charset="0"/>
                </a:rPr>
                <a:t>6</a:t>
              </a:r>
              <a:endParaRPr lang="en-US" altLang="zh-CN" dirty="0">
                <a:latin typeface="Arial" panose="020B0604020202020204" pitchFamily="34" charset="0"/>
              </a:endParaRPr>
            </a:p>
          </p:txBody>
        </p:sp>
        <p:sp>
          <p:nvSpPr>
            <p:cNvPr id="34875" name="Rectangle 63"/>
            <p:cNvSpPr/>
            <p:nvPr/>
          </p:nvSpPr>
          <p:spPr>
            <a:xfrm>
              <a:off x="2621" y="2300"/>
              <a:ext cx="105" cy="252"/>
            </a:xfrm>
            <a:prstGeom prst="rect">
              <a:avLst/>
            </a:prstGeom>
            <a:noFill/>
            <a:ln w="9525">
              <a:noFill/>
            </a:ln>
          </p:spPr>
          <p:txBody>
            <a:bodyPr wrap="none" lIns="0" tIns="0" rIns="0" bIns="0">
              <a:spAutoFit/>
            </a:bodyPr>
            <a:lstStyle/>
            <a:p>
              <a:r>
                <a:rPr lang="en-US" altLang="zh-CN" sz="2600" dirty="0">
                  <a:solidFill>
                    <a:srgbClr val="000000"/>
                  </a:solidFill>
                  <a:latin typeface="Times New Roman" panose="02020603050405020304" pitchFamily="18" charset="0"/>
                </a:rPr>
                <a:t>7</a:t>
              </a:r>
              <a:endParaRPr lang="en-US" altLang="zh-CN" dirty="0">
                <a:latin typeface="Arial" panose="020B0604020202020204" pitchFamily="34" charset="0"/>
              </a:endParaRPr>
            </a:p>
          </p:txBody>
        </p:sp>
        <p:sp>
          <p:nvSpPr>
            <p:cNvPr id="34876" name="Rectangle 64"/>
            <p:cNvSpPr/>
            <p:nvPr/>
          </p:nvSpPr>
          <p:spPr>
            <a:xfrm>
              <a:off x="3167" y="2300"/>
              <a:ext cx="105" cy="252"/>
            </a:xfrm>
            <a:prstGeom prst="rect">
              <a:avLst/>
            </a:prstGeom>
            <a:noFill/>
            <a:ln w="9525">
              <a:noFill/>
            </a:ln>
          </p:spPr>
          <p:txBody>
            <a:bodyPr wrap="none" lIns="0" tIns="0" rIns="0" bIns="0">
              <a:spAutoFit/>
            </a:bodyPr>
            <a:lstStyle/>
            <a:p>
              <a:r>
                <a:rPr lang="en-US" altLang="zh-CN" sz="2600" dirty="0">
                  <a:solidFill>
                    <a:srgbClr val="000000"/>
                  </a:solidFill>
                  <a:latin typeface="Times New Roman" panose="02020603050405020304" pitchFamily="18" charset="0"/>
                </a:rPr>
                <a:t>8</a:t>
              </a:r>
              <a:endParaRPr lang="en-US" altLang="zh-CN" dirty="0">
                <a:latin typeface="Arial" panose="020B0604020202020204" pitchFamily="34" charset="0"/>
              </a:endParaRPr>
            </a:p>
          </p:txBody>
        </p:sp>
        <p:sp>
          <p:nvSpPr>
            <p:cNvPr id="34877" name="Rectangle 65"/>
            <p:cNvSpPr/>
            <p:nvPr/>
          </p:nvSpPr>
          <p:spPr>
            <a:xfrm>
              <a:off x="325" y="3119"/>
              <a:ext cx="105" cy="252"/>
            </a:xfrm>
            <a:prstGeom prst="rect">
              <a:avLst/>
            </a:prstGeom>
            <a:noFill/>
            <a:ln w="9525">
              <a:noFill/>
            </a:ln>
          </p:spPr>
          <p:txBody>
            <a:bodyPr wrap="none" lIns="0" tIns="0" rIns="0" bIns="0">
              <a:spAutoFit/>
            </a:bodyPr>
            <a:lstStyle/>
            <a:p>
              <a:r>
                <a:rPr lang="en-US" altLang="zh-CN" sz="2600" dirty="0">
                  <a:solidFill>
                    <a:srgbClr val="000000"/>
                  </a:solidFill>
                  <a:latin typeface="Times New Roman" panose="02020603050405020304" pitchFamily="18" charset="0"/>
                </a:rPr>
                <a:t>9</a:t>
              </a:r>
              <a:endParaRPr lang="en-US" altLang="zh-CN" dirty="0">
                <a:latin typeface="Arial" panose="020B0604020202020204" pitchFamily="34" charset="0"/>
              </a:endParaRPr>
            </a:p>
          </p:txBody>
        </p:sp>
        <p:sp>
          <p:nvSpPr>
            <p:cNvPr id="34878" name="Rectangle 66"/>
            <p:cNvSpPr/>
            <p:nvPr/>
          </p:nvSpPr>
          <p:spPr>
            <a:xfrm>
              <a:off x="941" y="3170"/>
              <a:ext cx="210" cy="252"/>
            </a:xfrm>
            <a:prstGeom prst="rect">
              <a:avLst/>
            </a:prstGeom>
            <a:noFill/>
            <a:ln w="9525">
              <a:noFill/>
            </a:ln>
          </p:spPr>
          <p:txBody>
            <a:bodyPr wrap="none" lIns="0" tIns="0" rIns="0" bIns="0">
              <a:spAutoFit/>
            </a:bodyPr>
            <a:lstStyle/>
            <a:p>
              <a:r>
                <a:rPr lang="en-US" altLang="zh-CN" sz="2600" dirty="0">
                  <a:solidFill>
                    <a:srgbClr val="000000"/>
                  </a:solidFill>
                  <a:latin typeface="Times New Roman" panose="02020603050405020304" pitchFamily="18" charset="0"/>
                </a:rPr>
                <a:t>10</a:t>
              </a:r>
              <a:endParaRPr lang="en-US" altLang="zh-CN" dirty="0">
                <a:latin typeface="Arial" panose="020B0604020202020204" pitchFamily="34" charset="0"/>
              </a:endParaRPr>
            </a:p>
          </p:txBody>
        </p:sp>
        <p:sp>
          <p:nvSpPr>
            <p:cNvPr id="34879" name="Rectangle 67"/>
            <p:cNvSpPr/>
            <p:nvPr/>
          </p:nvSpPr>
          <p:spPr>
            <a:xfrm>
              <a:off x="589" y="3515"/>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34880" name="Rectangle 68"/>
            <p:cNvSpPr/>
            <p:nvPr/>
          </p:nvSpPr>
          <p:spPr>
            <a:xfrm>
              <a:off x="729" y="3515"/>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34881" name="Rectangle 69"/>
            <p:cNvSpPr/>
            <p:nvPr/>
          </p:nvSpPr>
          <p:spPr>
            <a:xfrm>
              <a:off x="800" y="3515"/>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34882" name="Rectangle 70"/>
            <p:cNvSpPr/>
            <p:nvPr/>
          </p:nvSpPr>
          <p:spPr>
            <a:xfrm>
              <a:off x="835" y="3515"/>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34883" name="Rectangle 71"/>
            <p:cNvSpPr/>
            <p:nvPr/>
          </p:nvSpPr>
          <p:spPr>
            <a:xfrm>
              <a:off x="941" y="3515"/>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grpSp>
      <p:sp>
        <p:nvSpPr>
          <p:cNvPr id="34824" name="Text Box 72"/>
          <p:cNvSpPr txBox="1"/>
          <p:nvPr/>
        </p:nvSpPr>
        <p:spPr>
          <a:xfrm>
            <a:off x="1919289" y="5661025"/>
            <a:ext cx="4967287" cy="457200"/>
          </a:xfrm>
          <a:prstGeom prst="rect">
            <a:avLst/>
          </a:prstGeom>
          <a:noFill/>
          <a:ln w="9525">
            <a:noFill/>
          </a:ln>
        </p:spPr>
        <p:txBody>
          <a:bodyPr>
            <a:spAutoFit/>
          </a:bodyPr>
          <a:lstStyle/>
          <a:p>
            <a:pPr>
              <a:spcBef>
                <a:spcPct val="50000"/>
              </a:spcBef>
            </a:pPr>
            <a:r>
              <a:rPr lang="zh-CN" altLang="en-US" sz="2400" b="1" dirty="0"/>
              <a:t>宽度优先搜索法中状态的搜索次序</a:t>
            </a:r>
          </a:p>
        </p:txBody>
      </p:sp>
      <p:sp>
        <p:nvSpPr>
          <p:cNvPr id="70"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2.3.2  </a:t>
            </a:r>
            <a:r>
              <a:rPr lang="zh-CN" altLang="en-US" sz="3600" dirty="0">
                <a:solidFill>
                  <a:schemeClr val="bg1"/>
                </a:solidFill>
                <a:latin typeface="Times New Roman" panose="02020603050405020304" pitchFamily="18" charset="0"/>
                <a:ea typeface="黑体" panose="02010609060101010101" pitchFamily="2" charset="-122"/>
              </a:rPr>
              <a:t>宽度优先搜索策略</a:t>
            </a:r>
          </a:p>
        </p:txBody>
      </p:sp>
    </p:spTree>
    <p:extLst>
      <p:ext uri="{BB962C8B-B14F-4D97-AF65-F5344CB8AC3E}">
        <p14:creationId xmlns:p14="http://schemas.microsoft.com/office/powerpoint/2010/main" val="80035721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513">
                                            <p:txEl>
                                              <p:pRg st="0" end="0"/>
                                            </p:txEl>
                                          </p:spTgt>
                                        </p:tgtEl>
                                        <p:attrNameLst>
                                          <p:attrName>style.visibility</p:attrName>
                                        </p:attrNameLst>
                                      </p:cBhvr>
                                      <p:to>
                                        <p:strVal val="visible"/>
                                      </p:to>
                                    </p:set>
                                    <p:anim calcmode="lin" valueType="num">
                                      <p:cBhvr additive="base">
                                        <p:cTn id="7" dur="500" fill="hold"/>
                                        <p:tgtEl>
                                          <p:spTgt spid="215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5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513">
                                            <p:txEl>
                                              <p:pRg st="1" end="1"/>
                                            </p:txEl>
                                          </p:spTgt>
                                        </p:tgtEl>
                                        <p:attrNameLst>
                                          <p:attrName>style.visibility</p:attrName>
                                        </p:attrNameLst>
                                      </p:cBhvr>
                                      <p:to>
                                        <p:strVal val="visible"/>
                                      </p:to>
                                    </p:set>
                                    <p:anim calcmode="lin" valueType="num">
                                      <p:cBhvr additive="base">
                                        <p:cTn id="13" dur="500" fill="hold"/>
                                        <p:tgtEl>
                                          <p:spTgt spid="2151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5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p:cNvSpPr>
          <p:nvPr>
            <p:ph idx="1"/>
          </p:nvPr>
        </p:nvSpPr>
        <p:spPr>
          <a:xfrm>
            <a:off x="739190" y="1061244"/>
            <a:ext cx="10729192" cy="4351338"/>
          </a:xfrm>
          <a:ln/>
        </p:spPr>
        <p:txBody>
          <a:bodyPr vert="horz" wrap="square" lIns="91440" tIns="45720" rIns="91440" bIns="45720" anchor="t"/>
          <a:lstStyle/>
          <a:p>
            <a:pPr algn="just" eaLnBrk="1" hangingPunct="1">
              <a:lnSpc>
                <a:spcPct val="150000"/>
              </a:lnSpc>
            </a:pPr>
            <a:r>
              <a:rPr lang="zh-CN" altLang="en-US" b="1" dirty="0" smtClean="0">
                <a:latin typeface="Times New Roman" panose="02020603050405020304" pitchFamily="18" charset="0"/>
              </a:rPr>
              <a:t>例</a:t>
            </a:r>
            <a:r>
              <a:rPr lang="en-US" altLang="zh-CN" b="1" dirty="0" smtClean="0">
                <a:latin typeface="Times New Roman" panose="02020603050405020304" pitchFamily="18" charset="0"/>
              </a:rPr>
              <a:t> </a:t>
            </a:r>
            <a:r>
              <a:rPr lang="zh-CN" altLang="en-US" dirty="0" smtClean="0">
                <a:latin typeface="宋体" panose="02010600030101010101" pitchFamily="2" charset="-122"/>
              </a:rPr>
              <a:t>通过搬动积木块，希望从初始状态达到一个目的状态，即三块积木堆叠在一起。</a:t>
            </a:r>
            <a:r>
              <a:rPr lang="zh-CN" altLang="en-US" dirty="0" smtClean="0"/>
              <a:t> </a:t>
            </a:r>
            <a:endParaRPr lang="zh-CN" altLang="en-US" dirty="0"/>
          </a:p>
        </p:txBody>
      </p:sp>
      <p:sp>
        <p:nvSpPr>
          <p:cNvPr id="35842"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26</a:t>
            </a:fld>
            <a:endParaRPr lang="ja-JP" altLang="en-US" dirty="0">
              <a:solidFill>
                <a:srgbClr val="A50021"/>
              </a:solidFill>
              <a:ea typeface="MS PGothic" panose="020B0600070205080204" pitchFamily="34" charset="-128"/>
            </a:endParaRPr>
          </a:p>
        </p:txBody>
      </p:sp>
      <p:sp>
        <p:nvSpPr>
          <p:cNvPr id="35845" name="Rectangle 6"/>
          <p:cNvSpPr/>
          <p:nvPr/>
        </p:nvSpPr>
        <p:spPr>
          <a:xfrm>
            <a:off x="4543425" y="2719388"/>
            <a:ext cx="9144000" cy="369332"/>
          </a:xfrm>
          <a:prstGeom prst="rect">
            <a:avLst/>
          </a:prstGeom>
          <a:noFill/>
          <a:ln w="9525">
            <a:noFill/>
          </a:ln>
        </p:spPr>
        <p:txBody>
          <a:bodyPr>
            <a:spAutoFit/>
          </a:bodyPr>
          <a:lstStyle/>
          <a:p>
            <a:endParaRPr lang="zh-CN" altLang="en-US" dirty="0">
              <a:latin typeface="Arial" panose="020B0604020202020204" pitchFamily="34" charset="0"/>
            </a:endParaRPr>
          </a:p>
        </p:txBody>
      </p:sp>
      <p:grpSp>
        <p:nvGrpSpPr>
          <p:cNvPr id="35846" name="Group 8"/>
          <p:cNvGrpSpPr>
            <a:grpSpLocks noChangeAspect="1"/>
          </p:cNvGrpSpPr>
          <p:nvPr/>
        </p:nvGrpSpPr>
        <p:grpSpPr>
          <a:xfrm>
            <a:off x="2286000" y="2514600"/>
            <a:ext cx="6781800" cy="3098800"/>
            <a:chOff x="480" y="1584"/>
            <a:chExt cx="4272" cy="1952"/>
          </a:xfrm>
        </p:grpSpPr>
        <p:sp>
          <p:nvSpPr>
            <p:cNvPr id="35847" name="AutoShape 7"/>
            <p:cNvSpPr>
              <a:spLocks noChangeAspect="1" noTextEdit="1"/>
            </p:cNvSpPr>
            <p:nvPr/>
          </p:nvSpPr>
          <p:spPr>
            <a:xfrm>
              <a:off x="480" y="1584"/>
              <a:ext cx="4272" cy="1952"/>
            </a:xfrm>
            <a:prstGeom prst="rect">
              <a:avLst/>
            </a:prstGeom>
            <a:noFill/>
            <a:ln w="9525">
              <a:noFill/>
            </a:ln>
          </p:spPr>
          <p:txBody>
            <a:bodyPr/>
            <a:lstStyle/>
            <a:p>
              <a:endParaRPr lang="zh-CN" altLang="en-US"/>
            </a:p>
          </p:txBody>
        </p:sp>
        <p:sp>
          <p:nvSpPr>
            <p:cNvPr id="35848" name="Line 9"/>
            <p:cNvSpPr/>
            <p:nvPr/>
          </p:nvSpPr>
          <p:spPr>
            <a:xfrm>
              <a:off x="510" y="2724"/>
              <a:ext cx="1734" cy="1"/>
            </a:xfrm>
            <a:prstGeom prst="line">
              <a:avLst/>
            </a:prstGeom>
            <a:ln w="33338" cap="flat" cmpd="sng">
              <a:solidFill>
                <a:srgbClr val="000000"/>
              </a:solidFill>
              <a:prstDash val="solid"/>
              <a:headEnd type="none" w="med" len="med"/>
              <a:tailEnd type="none" w="med" len="med"/>
            </a:ln>
          </p:spPr>
        </p:sp>
        <p:sp>
          <p:nvSpPr>
            <p:cNvPr id="35849" name="Line 10"/>
            <p:cNvSpPr/>
            <p:nvPr/>
          </p:nvSpPr>
          <p:spPr>
            <a:xfrm>
              <a:off x="2986" y="2699"/>
              <a:ext cx="1735" cy="1"/>
            </a:xfrm>
            <a:prstGeom prst="line">
              <a:avLst/>
            </a:prstGeom>
            <a:ln w="33338" cap="flat" cmpd="sng">
              <a:solidFill>
                <a:srgbClr val="000000"/>
              </a:solidFill>
              <a:prstDash val="solid"/>
              <a:headEnd type="none" w="med" len="med"/>
              <a:tailEnd type="none" w="med" len="med"/>
            </a:ln>
          </p:spPr>
        </p:sp>
        <p:sp>
          <p:nvSpPr>
            <p:cNvPr id="35850" name="Rectangle 11"/>
            <p:cNvSpPr/>
            <p:nvPr/>
          </p:nvSpPr>
          <p:spPr>
            <a:xfrm>
              <a:off x="1005" y="2305"/>
              <a:ext cx="347" cy="346"/>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5851" name="Rectangle 12"/>
            <p:cNvSpPr/>
            <p:nvPr/>
          </p:nvSpPr>
          <p:spPr>
            <a:xfrm>
              <a:off x="1005" y="2305"/>
              <a:ext cx="347" cy="346"/>
            </a:xfrm>
            <a:prstGeom prst="rect">
              <a:avLst/>
            </a:prstGeom>
            <a:noFill/>
            <a:ln w="33338"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5852" name="Rectangle 13"/>
            <p:cNvSpPr/>
            <p:nvPr/>
          </p:nvSpPr>
          <p:spPr>
            <a:xfrm>
              <a:off x="1126" y="2360"/>
              <a:ext cx="127" cy="250"/>
            </a:xfrm>
            <a:prstGeom prst="rect">
              <a:avLst/>
            </a:prstGeom>
            <a:noFill/>
            <a:ln w="9525">
              <a:noFill/>
            </a:ln>
          </p:spPr>
          <p:txBody>
            <a:bodyPr wrap="none" lIns="0" tIns="0" rIns="0" bIns="0">
              <a:spAutoFit/>
            </a:bodyPr>
            <a:lstStyle/>
            <a:p>
              <a:r>
                <a:rPr lang="en-US" altLang="zh-CN" sz="2600" i="1" dirty="0">
                  <a:solidFill>
                    <a:srgbClr val="000000"/>
                  </a:solidFill>
                  <a:latin typeface="Times New Roman" panose="02020603050405020304" pitchFamily="18" charset="0"/>
                </a:rPr>
                <a:t>B</a:t>
              </a:r>
              <a:endParaRPr lang="en-US" altLang="zh-CN" i="1" dirty="0">
                <a:latin typeface="Times New Roman" panose="02020603050405020304" pitchFamily="18" charset="0"/>
              </a:endParaRPr>
            </a:p>
          </p:txBody>
        </p:sp>
        <p:sp>
          <p:nvSpPr>
            <p:cNvPr id="35853" name="Rectangle 14"/>
            <p:cNvSpPr/>
            <p:nvPr/>
          </p:nvSpPr>
          <p:spPr>
            <a:xfrm>
              <a:off x="1576" y="2305"/>
              <a:ext cx="346" cy="346"/>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5854" name="Rectangle 15"/>
            <p:cNvSpPr/>
            <p:nvPr/>
          </p:nvSpPr>
          <p:spPr>
            <a:xfrm>
              <a:off x="1576" y="2305"/>
              <a:ext cx="346" cy="346"/>
            </a:xfrm>
            <a:prstGeom prst="rect">
              <a:avLst/>
            </a:prstGeom>
            <a:noFill/>
            <a:ln w="33338"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5855" name="Rectangle 16"/>
            <p:cNvSpPr/>
            <p:nvPr/>
          </p:nvSpPr>
          <p:spPr>
            <a:xfrm>
              <a:off x="1696" y="2360"/>
              <a:ext cx="139" cy="250"/>
            </a:xfrm>
            <a:prstGeom prst="rect">
              <a:avLst/>
            </a:prstGeom>
            <a:noFill/>
            <a:ln w="9525">
              <a:noFill/>
            </a:ln>
          </p:spPr>
          <p:txBody>
            <a:bodyPr wrap="none" lIns="0" tIns="0" rIns="0" bIns="0">
              <a:spAutoFit/>
            </a:bodyPr>
            <a:lstStyle/>
            <a:p>
              <a:r>
                <a:rPr lang="en-US" altLang="zh-CN" sz="2600" i="1" dirty="0">
                  <a:solidFill>
                    <a:srgbClr val="000000"/>
                  </a:solidFill>
                  <a:latin typeface="Times New Roman" panose="02020603050405020304" pitchFamily="18" charset="0"/>
                </a:rPr>
                <a:t>C</a:t>
              </a:r>
              <a:endParaRPr lang="en-US" altLang="zh-CN" i="1" dirty="0">
                <a:latin typeface="Times New Roman" panose="02020603050405020304" pitchFamily="18" charset="0"/>
              </a:endParaRPr>
            </a:p>
          </p:txBody>
        </p:sp>
        <p:sp>
          <p:nvSpPr>
            <p:cNvPr id="35856" name="Rectangle 17"/>
            <p:cNvSpPr/>
            <p:nvPr/>
          </p:nvSpPr>
          <p:spPr>
            <a:xfrm>
              <a:off x="1005" y="1984"/>
              <a:ext cx="347" cy="346"/>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5857" name="Rectangle 18"/>
            <p:cNvSpPr/>
            <p:nvPr/>
          </p:nvSpPr>
          <p:spPr>
            <a:xfrm>
              <a:off x="1005" y="1984"/>
              <a:ext cx="347" cy="346"/>
            </a:xfrm>
            <a:prstGeom prst="rect">
              <a:avLst/>
            </a:prstGeom>
            <a:noFill/>
            <a:ln w="33338"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5858" name="Rectangle 19"/>
            <p:cNvSpPr/>
            <p:nvPr/>
          </p:nvSpPr>
          <p:spPr>
            <a:xfrm>
              <a:off x="1126" y="2039"/>
              <a:ext cx="127" cy="250"/>
            </a:xfrm>
            <a:prstGeom prst="rect">
              <a:avLst/>
            </a:prstGeom>
            <a:noFill/>
            <a:ln w="9525">
              <a:noFill/>
            </a:ln>
          </p:spPr>
          <p:txBody>
            <a:bodyPr wrap="none" lIns="0" tIns="0" rIns="0" bIns="0">
              <a:spAutoFit/>
            </a:bodyPr>
            <a:lstStyle/>
            <a:p>
              <a:r>
                <a:rPr lang="en-US" altLang="zh-CN" sz="2600" i="1" dirty="0">
                  <a:solidFill>
                    <a:srgbClr val="000000"/>
                  </a:solidFill>
                  <a:latin typeface="Times New Roman" panose="02020603050405020304" pitchFamily="18" charset="0"/>
                </a:rPr>
                <a:t>A</a:t>
              </a:r>
              <a:endParaRPr lang="en-US" altLang="zh-CN" i="1" dirty="0">
                <a:latin typeface="Times New Roman" panose="02020603050405020304" pitchFamily="18" charset="0"/>
              </a:endParaRPr>
            </a:p>
          </p:txBody>
        </p:sp>
        <p:sp>
          <p:nvSpPr>
            <p:cNvPr id="35859" name="Rectangle 20"/>
            <p:cNvSpPr/>
            <p:nvPr/>
          </p:nvSpPr>
          <p:spPr>
            <a:xfrm>
              <a:off x="3729" y="1614"/>
              <a:ext cx="348" cy="346"/>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5860" name="Rectangle 21"/>
            <p:cNvSpPr/>
            <p:nvPr/>
          </p:nvSpPr>
          <p:spPr>
            <a:xfrm>
              <a:off x="3729" y="1614"/>
              <a:ext cx="348" cy="346"/>
            </a:xfrm>
            <a:prstGeom prst="rect">
              <a:avLst/>
            </a:prstGeom>
            <a:noFill/>
            <a:ln w="33338"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5861" name="Rectangle 22"/>
            <p:cNvSpPr/>
            <p:nvPr/>
          </p:nvSpPr>
          <p:spPr>
            <a:xfrm>
              <a:off x="3851" y="1669"/>
              <a:ext cx="127" cy="250"/>
            </a:xfrm>
            <a:prstGeom prst="rect">
              <a:avLst/>
            </a:prstGeom>
            <a:noFill/>
            <a:ln w="9525">
              <a:noFill/>
            </a:ln>
          </p:spPr>
          <p:txBody>
            <a:bodyPr wrap="none" lIns="0" tIns="0" rIns="0" bIns="0">
              <a:spAutoFit/>
            </a:bodyPr>
            <a:lstStyle/>
            <a:p>
              <a:r>
                <a:rPr lang="en-US" altLang="zh-CN" sz="2600" i="1" dirty="0">
                  <a:solidFill>
                    <a:srgbClr val="000000"/>
                  </a:solidFill>
                  <a:latin typeface="Times New Roman" panose="02020603050405020304" pitchFamily="18" charset="0"/>
                </a:rPr>
                <a:t>A</a:t>
              </a:r>
              <a:endParaRPr lang="en-US" altLang="zh-CN" i="1" dirty="0">
                <a:latin typeface="Times New Roman" panose="02020603050405020304" pitchFamily="18" charset="0"/>
              </a:endParaRPr>
            </a:p>
          </p:txBody>
        </p:sp>
        <p:sp>
          <p:nvSpPr>
            <p:cNvPr id="35862" name="Rectangle 23"/>
            <p:cNvSpPr/>
            <p:nvPr/>
          </p:nvSpPr>
          <p:spPr>
            <a:xfrm>
              <a:off x="3729" y="1960"/>
              <a:ext cx="348" cy="345"/>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5863" name="Rectangle 24"/>
            <p:cNvSpPr/>
            <p:nvPr/>
          </p:nvSpPr>
          <p:spPr>
            <a:xfrm>
              <a:off x="3729" y="1960"/>
              <a:ext cx="348" cy="345"/>
            </a:xfrm>
            <a:prstGeom prst="rect">
              <a:avLst/>
            </a:prstGeom>
            <a:noFill/>
            <a:ln w="33338"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5864" name="Rectangle 25"/>
            <p:cNvSpPr/>
            <p:nvPr/>
          </p:nvSpPr>
          <p:spPr>
            <a:xfrm>
              <a:off x="3851" y="2014"/>
              <a:ext cx="127" cy="250"/>
            </a:xfrm>
            <a:prstGeom prst="rect">
              <a:avLst/>
            </a:prstGeom>
            <a:noFill/>
            <a:ln w="9525">
              <a:noFill/>
            </a:ln>
          </p:spPr>
          <p:txBody>
            <a:bodyPr wrap="none" lIns="0" tIns="0" rIns="0" bIns="0">
              <a:spAutoFit/>
            </a:bodyPr>
            <a:lstStyle/>
            <a:p>
              <a:r>
                <a:rPr lang="en-US" altLang="zh-CN" sz="2600" i="1" dirty="0">
                  <a:solidFill>
                    <a:srgbClr val="000000"/>
                  </a:solidFill>
                  <a:latin typeface="Times New Roman" panose="02020603050405020304" pitchFamily="18" charset="0"/>
                </a:rPr>
                <a:t>B</a:t>
              </a:r>
              <a:endParaRPr lang="en-US" altLang="zh-CN" i="1" dirty="0">
                <a:latin typeface="Times New Roman" panose="02020603050405020304" pitchFamily="18" charset="0"/>
              </a:endParaRPr>
            </a:p>
          </p:txBody>
        </p:sp>
        <p:sp>
          <p:nvSpPr>
            <p:cNvPr id="35865" name="Rectangle 26"/>
            <p:cNvSpPr/>
            <p:nvPr/>
          </p:nvSpPr>
          <p:spPr>
            <a:xfrm>
              <a:off x="3729" y="2280"/>
              <a:ext cx="348" cy="346"/>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5866" name="Rectangle 27"/>
            <p:cNvSpPr/>
            <p:nvPr/>
          </p:nvSpPr>
          <p:spPr>
            <a:xfrm>
              <a:off x="3729" y="2280"/>
              <a:ext cx="348" cy="346"/>
            </a:xfrm>
            <a:prstGeom prst="rect">
              <a:avLst/>
            </a:prstGeom>
            <a:noFill/>
            <a:ln w="33338"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5867" name="Rectangle 28"/>
            <p:cNvSpPr/>
            <p:nvPr/>
          </p:nvSpPr>
          <p:spPr>
            <a:xfrm>
              <a:off x="3851" y="2335"/>
              <a:ext cx="139" cy="250"/>
            </a:xfrm>
            <a:prstGeom prst="rect">
              <a:avLst/>
            </a:prstGeom>
            <a:noFill/>
            <a:ln w="9525">
              <a:noFill/>
            </a:ln>
          </p:spPr>
          <p:txBody>
            <a:bodyPr wrap="none" lIns="0" tIns="0" rIns="0" bIns="0">
              <a:spAutoFit/>
            </a:bodyPr>
            <a:lstStyle/>
            <a:p>
              <a:r>
                <a:rPr lang="en-US" altLang="zh-CN" sz="2600" i="1" dirty="0">
                  <a:solidFill>
                    <a:srgbClr val="000000"/>
                  </a:solidFill>
                  <a:latin typeface="Times New Roman" panose="02020603050405020304" pitchFamily="18" charset="0"/>
                </a:rPr>
                <a:t>C</a:t>
              </a:r>
              <a:endParaRPr lang="en-US" altLang="zh-CN" i="1" dirty="0">
                <a:latin typeface="Times New Roman" panose="02020603050405020304" pitchFamily="18" charset="0"/>
              </a:endParaRPr>
            </a:p>
          </p:txBody>
        </p:sp>
        <p:sp>
          <p:nvSpPr>
            <p:cNvPr id="35868" name="Rectangle 29"/>
            <p:cNvSpPr/>
            <p:nvPr/>
          </p:nvSpPr>
          <p:spPr>
            <a:xfrm>
              <a:off x="654" y="2860"/>
              <a:ext cx="986" cy="221"/>
            </a:xfrm>
            <a:prstGeom prst="rect">
              <a:avLst/>
            </a:prstGeom>
            <a:noFill/>
            <a:ln w="9525">
              <a:noFill/>
            </a:ln>
          </p:spPr>
          <p:txBody>
            <a:bodyPr wrap="none" lIns="0" tIns="0" rIns="0" bIns="0">
              <a:spAutoFit/>
            </a:bodyPr>
            <a:lstStyle/>
            <a:p>
              <a:r>
                <a:rPr lang="en-US" altLang="zh-CN" sz="2300" dirty="0">
                  <a:solidFill>
                    <a:srgbClr val="000000"/>
                  </a:solidFill>
                  <a:latin typeface="Times New Roman" panose="02020603050405020304" pitchFamily="18" charset="0"/>
                </a:rPr>
                <a:t>(a) </a:t>
              </a:r>
              <a:r>
                <a:rPr lang="zh-CN" altLang="en-US" sz="2300" dirty="0">
                  <a:solidFill>
                    <a:srgbClr val="000000"/>
                  </a:solidFill>
                  <a:latin typeface="宋体" panose="02010600030101010101" pitchFamily="2" charset="-122"/>
                </a:rPr>
                <a:t>初始状态</a:t>
              </a:r>
              <a:endParaRPr lang="zh-CN" altLang="en-US" dirty="0">
                <a:latin typeface="Arial" panose="020B0604020202020204" pitchFamily="34" charset="0"/>
              </a:endParaRPr>
            </a:p>
          </p:txBody>
        </p:sp>
        <p:sp>
          <p:nvSpPr>
            <p:cNvPr id="35869" name="Rectangle 30"/>
            <p:cNvSpPr/>
            <p:nvPr/>
          </p:nvSpPr>
          <p:spPr>
            <a:xfrm>
              <a:off x="3378" y="2836"/>
              <a:ext cx="1042" cy="221"/>
            </a:xfrm>
            <a:prstGeom prst="rect">
              <a:avLst/>
            </a:prstGeom>
            <a:noFill/>
            <a:ln w="9525">
              <a:noFill/>
            </a:ln>
          </p:spPr>
          <p:txBody>
            <a:bodyPr wrap="none" lIns="0" tIns="0" rIns="0" bIns="0">
              <a:spAutoFit/>
            </a:bodyPr>
            <a:lstStyle/>
            <a:p>
              <a:r>
                <a:rPr lang="en-US" altLang="zh-CN" sz="2300" dirty="0">
                  <a:solidFill>
                    <a:srgbClr val="000000"/>
                  </a:solidFill>
                  <a:latin typeface="Times New Roman" panose="02020603050405020304" pitchFamily="18" charset="0"/>
                </a:rPr>
                <a:t>(b)</a:t>
              </a:r>
              <a:r>
                <a:rPr lang="en-US" altLang="zh-CN" sz="2300" dirty="0">
                  <a:solidFill>
                    <a:srgbClr val="000000"/>
                  </a:solidFill>
                  <a:latin typeface="宋体" panose="02010600030101010101" pitchFamily="2" charset="-122"/>
                </a:rPr>
                <a:t> </a:t>
              </a:r>
              <a:r>
                <a:rPr lang="zh-CN" altLang="en-US" sz="2300" dirty="0">
                  <a:solidFill>
                    <a:srgbClr val="000000"/>
                  </a:solidFill>
                  <a:latin typeface="宋体" panose="02010600030101010101" pitchFamily="2" charset="-122"/>
                </a:rPr>
                <a:t>目的状态</a:t>
              </a:r>
              <a:endParaRPr lang="zh-CN" altLang="en-US" dirty="0">
                <a:latin typeface="Arial" panose="020B0604020202020204" pitchFamily="34" charset="0"/>
              </a:endParaRPr>
            </a:p>
          </p:txBody>
        </p:sp>
        <p:sp>
          <p:nvSpPr>
            <p:cNvPr id="35870" name="Rectangle 31"/>
            <p:cNvSpPr/>
            <p:nvPr/>
          </p:nvSpPr>
          <p:spPr>
            <a:xfrm>
              <a:off x="1757" y="3273"/>
              <a:ext cx="1252" cy="250"/>
            </a:xfrm>
            <a:prstGeom prst="rect">
              <a:avLst/>
            </a:prstGeom>
            <a:noFill/>
            <a:ln w="9525">
              <a:noFill/>
            </a:ln>
          </p:spPr>
          <p:txBody>
            <a:bodyPr wrap="none" lIns="0" tIns="0" rIns="0" bIns="0">
              <a:spAutoFit/>
            </a:bodyPr>
            <a:lstStyle/>
            <a:p>
              <a:r>
                <a:rPr lang="en-US" altLang="zh-CN" sz="2600" dirty="0">
                  <a:solidFill>
                    <a:srgbClr val="000000"/>
                  </a:solidFill>
                  <a:latin typeface="宋体" panose="02010600030101010101" pitchFamily="2" charset="-122"/>
                </a:rPr>
                <a:t>    </a:t>
              </a:r>
              <a:r>
                <a:rPr lang="zh-CN" altLang="en-US" sz="2600" b="1" dirty="0">
                  <a:solidFill>
                    <a:srgbClr val="000000"/>
                  </a:solidFill>
                  <a:latin typeface="宋体" panose="02010600030101010101" pitchFamily="2" charset="-122"/>
                </a:rPr>
                <a:t>积木问题</a:t>
              </a:r>
              <a:endParaRPr lang="zh-CN" altLang="en-US" b="1" dirty="0">
                <a:latin typeface="Arial" panose="020B0604020202020204" pitchFamily="34" charset="0"/>
              </a:endParaRPr>
            </a:p>
          </p:txBody>
        </p:sp>
      </p:grpSp>
      <p:sp>
        <p:nvSpPr>
          <p:cNvPr id="31"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2.3.2  </a:t>
            </a:r>
            <a:r>
              <a:rPr lang="zh-CN" altLang="en-US" sz="3600" dirty="0">
                <a:solidFill>
                  <a:schemeClr val="bg1"/>
                </a:solidFill>
                <a:latin typeface="Times New Roman" panose="02020603050405020304" pitchFamily="18" charset="0"/>
                <a:ea typeface="黑体" panose="02010609060101010101" pitchFamily="2" charset="-122"/>
              </a:rPr>
              <a:t>宽度优先搜索策略</a:t>
            </a:r>
          </a:p>
        </p:txBody>
      </p:sp>
    </p:spTree>
    <p:extLst>
      <p:ext uri="{BB962C8B-B14F-4D97-AF65-F5344CB8AC3E}">
        <p14:creationId xmlns:p14="http://schemas.microsoft.com/office/powerpoint/2010/main" val="2995819491"/>
      </p:ext>
    </p:extLst>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1026"/>
          <p:cNvSpPr>
            <a:spLocks noGrp="1"/>
          </p:cNvSpPr>
          <p:nvPr>
            <p:ph idx="1"/>
          </p:nvPr>
        </p:nvSpPr>
        <p:spPr>
          <a:xfrm>
            <a:off x="695400" y="1196752"/>
            <a:ext cx="10515600" cy="4351338"/>
          </a:xfrm>
          <a:ln/>
        </p:spPr>
        <p:txBody>
          <a:bodyPr vert="horz" wrap="square" lIns="91440" tIns="45720" rIns="91440" bIns="45720" anchor="t"/>
          <a:lstStyle/>
          <a:p>
            <a:pPr eaLnBrk="1" hangingPunct="1"/>
            <a:r>
              <a:rPr lang="zh-CN" altLang="en-US" dirty="0">
                <a:latin typeface="宋体" panose="02010600030101010101" pitchFamily="2" charset="-122"/>
              </a:rPr>
              <a:t>操作算子为</a:t>
            </a:r>
            <a:r>
              <a:rPr lang="en-US" altLang="zh-CN" i="1" dirty="0">
                <a:latin typeface="Times New Roman" panose="02020603050405020304" pitchFamily="18" charset="0"/>
              </a:rPr>
              <a:t>MOVE</a:t>
            </a:r>
            <a:r>
              <a:rPr lang="zh-CN" altLang="en-US" dirty="0">
                <a:latin typeface="Times New Roman" panose="02020603050405020304" pitchFamily="18" charset="0"/>
              </a:rPr>
              <a:t>（</a:t>
            </a:r>
            <a:r>
              <a:rPr lang="en-US" altLang="zh-CN" i="1" dirty="0">
                <a:latin typeface="Times New Roman" panose="02020603050405020304" pitchFamily="18" charset="0"/>
              </a:rPr>
              <a:t>X</a:t>
            </a:r>
            <a:r>
              <a:rPr lang="zh-CN" altLang="en-US" dirty="0">
                <a:latin typeface="Times New Roman" panose="02020603050405020304" pitchFamily="18" charset="0"/>
              </a:rPr>
              <a:t>，</a:t>
            </a:r>
            <a:r>
              <a:rPr lang="en-US" altLang="zh-CN" i="1" dirty="0">
                <a:latin typeface="Times New Roman" panose="02020603050405020304" pitchFamily="18" charset="0"/>
              </a:rPr>
              <a:t>Y</a:t>
            </a:r>
            <a:r>
              <a:rPr lang="zh-CN" altLang="en-US" dirty="0">
                <a:latin typeface="Times New Roman" panose="02020603050405020304" pitchFamily="18" charset="0"/>
              </a:rPr>
              <a:t>）：把积木</a:t>
            </a:r>
            <a:r>
              <a:rPr lang="en-US" altLang="zh-CN" i="1" dirty="0">
                <a:latin typeface="Times New Roman" panose="02020603050405020304" pitchFamily="18" charset="0"/>
              </a:rPr>
              <a:t>X</a:t>
            </a:r>
            <a:r>
              <a:rPr lang="zh-CN" altLang="en-US" dirty="0">
                <a:latin typeface="Times New Roman" panose="02020603050405020304" pitchFamily="18" charset="0"/>
              </a:rPr>
              <a:t>搬到</a:t>
            </a:r>
            <a:r>
              <a:rPr lang="en-US" altLang="zh-CN" i="1" dirty="0">
                <a:latin typeface="Times New Roman" panose="02020603050405020304" pitchFamily="18" charset="0"/>
              </a:rPr>
              <a:t>Y</a:t>
            </a:r>
            <a:r>
              <a:rPr lang="zh-CN" altLang="en-US" dirty="0">
                <a:latin typeface="Times New Roman" panose="02020603050405020304" pitchFamily="18" charset="0"/>
              </a:rPr>
              <a:t>（积木或桌面）上面。</a:t>
            </a:r>
          </a:p>
        </p:txBody>
      </p:sp>
      <p:sp>
        <p:nvSpPr>
          <p:cNvPr id="36866"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27</a:t>
            </a:fld>
            <a:endParaRPr lang="ja-JP" altLang="en-US" dirty="0">
              <a:solidFill>
                <a:srgbClr val="A50021"/>
              </a:solidFill>
              <a:ea typeface="MS PGothic" panose="020B0600070205080204" pitchFamily="34" charset="-128"/>
            </a:endParaRPr>
          </a:p>
        </p:txBody>
      </p:sp>
      <p:sp>
        <p:nvSpPr>
          <p:cNvPr id="82948" name="AutoShape 1028"/>
          <p:cNvSpPr/>
          <p:nvPr/>
        </p:nvSpPr>
        <p:spPr>
          <a:xfrm>
            <a:off x="4000582" y="2012145"/>
            <a:ext cx="7063970" cy="564146"/>
          </a:xfrm>
          <a:prstGeom prst="borderCallout2">
            <a:avLst>
              <a:gd name="adj1" fmla="val 13634"/>
              <a:gd name="adj2" fmla="val -1370"/>
              <a:gd name="adj3" fmla="val 13634"/>
              <a:gd name="adj4" fmla="val -4565"/>
              <a:gd name="adj5" fmla="val -54167"/>
              <a:gd name="adj6" fmla="val -7907"/>
            </a:avLst>
          </a:prstGeom>
          <a:solidFill>
            <a:schemeClr val="bg2"/>
          </a:solidFill>
          <a:ln w="9525" cap="flat" cmpd="sng">
            <a:solidFill>
              <a:srgbClr val="808080"/>
            </a:solidFill>
            <a:prstDash val="solid"/>
            <a:miter/>
            <a:headEnd type="none" w="med" len="med"/>
            <a:tailEnd type="none" w="med" len="med"/>
          </a:ln>
        </p:spPr>
        <p:txBody>
          <a:bodyPr/>
          <a:lstStyle/>
          <a:p>
            <a:pPr algn="just"/>
            <a:r>
              <a:rPr lang="en-US" altLang="zh-CN" sz="2600" i="1" dirty="0">
                <a:latin typeface="Times New Roman" panose="02020603050405020304" pitchFamily="18" charset="0"/>
              </a:rPr>
              <a:t>MOVE</a:t>
            </a:r>
            <a:r>
              <a:rPr lang="zh-CN" altLang="en-US" sz="2600" dirty="0">
                <a:latin typeface="Times New Roman" panose="02020603050405020304" pitchFamily="18" charset="0"/>
              </a:rPr>
              <a:t>（</a:t>
            </a:r>
            <a:r>
              <a:rPr lang="en-US" altLang="zh-CN" sz="2600" i="1" dirty="0">
                <a:latin typeface="Times New Roman" panose="02020603050405020304" pitchFamily="18" charset="0"/>
              </a:rPr>
              <a:t>A</a:t>
            </a:r>
            <a:r>
              <a:rPr lang="zh-CN" altLang="en-US" sz="2600" dirty="0">
                <a:latin typeface="Times New Roman" panose="02020603050405020304" pitchFamily="18" charset="0"/>
              </a:rPr>
              <a:t>，</a:t>
            </a:r>
            <a:r>
              <a:rPr lang="en-US" altLang="zh-CN" sz="2600" i="1" dirty="0">
                <a:latin typeface="Times New Roman" panose="02020603050405020304" pitchFamily="18" charset="0"/>
              </a:rPr>
              <a:t>Table</a:t>
            </a:r>
            <a:r>
              <a:rPr lang="zh-CN" altLang="en-US" sz="2600" dirty="0">
                <a:latin typeface="Times New Roman" panose="02020603050405020304" pitchFamily="18" charset="0"/>
              </a:rPr>
              <a:t>）：“搬动积木</a:t>
            </a:r>
            <a:r>
              <a:rPr lang="en-US" altLang="zh-CN" sz="2600" i="1" dirty="0">
                <a:latin typeface="Times New Roman" panose="02020603050405020304" pitchFamily="18" charset="0"/>
              </a:rPr>
              <a:t>A</a:t>
            </a:r>
            <a:r>
              <a:rPr lang="zh-CN" altLang="en-US" sz="2600" dirty="0">
                <a:latin typeface="Times New Roman" panose="02020603050405020304" pitchFamily="18" charset="0"/>
              </a:rPr>
              <a:t>到桌面上”。</a:t>
            </a:r>
          </a:p>
        </p:txBody>
      </p:sp>
      <p:sp>
        <p:nvSpPr>
          <p:cNvPr id="82949" name="Text Box 1029"/>
          <p:cNvSpPr txBox="1"/>
          <p:nvPr/>
        </p:nvSpPr>
        <p:spPr>
          <a:xfrm>
            <a:off x="1127448" y="3168932"/>
            <a:ext cx="9937104" cy="2371725"/>
          </a:xfrm>
          <a:prstGeom prst="rect">
            <a:avLst/>
          </a:prstGeom>
          <a:noFill/>
          <a:ln w="9525">
            <a:noFill/>
          </a:ln>
        </p:spPr>
        <p:txBody>
          <a:bodyPr wrap="square">
            <a:spAutoFit/>
          </a:bodyPr>
          <a:lstStyle/>
          <a:p>
            <a:pPr algn="just">
              <a:spcBef>
                <a:spcPct val="50000"/>
              </a:spcBef>
              <a:buBlip>
                <a:blip r:embed="rId2"/>
              </a:buBlip>
            </a:pPr>
            <a:r>
              <a:rPr lang="en-US" altLang="zh-CN" sz="2800" dirty="0">
                <a:latin typeface="宋体" panose="02010600030101010101" pitchFamily="2" charset="-122"/>
              </a:rPr>
              <a:t> </a:t>
            </a:r>
            <a:r>
              <a:rPr lang="zh-CN" altLang="en-US" sz="2800" dirty="0">
                <a:latin typeface="宋体" panose="02010600030101010101" pitchFamily="2" charset="-122"/>
              </a:rPr>
              <a:t>操作算子可运用的先决条件：</a:t>
            </a:r>
          </a:p>
          <a:p>
            <a:pPr algn="just">
              <a:spcBef>
                <a:spcPct val="50000"/>
              </a:spcBef>
            </a:pPr>
            <a:r>
              <a:rPr lang="zh-CN" altLang="en-US" sz="2700" dirty="0">
                <a:latin typeface="Times New Roman" panose="02020603050405020304" pitchFamily="18" charset="0"/>
              </a:rPr>
              <a:t>（</a:t>
            </a:r>
            <a:r>
              <a:rPr lang="en-US" altLang="zh-CN" sz="2700" dirty="0">
                <a:latin typeface="Times New Roman" panose="02020603050405020304" pitchFamily="18" charset="0"/>
              </a:rPr>
              <a:t>1</a:t>
            </a:r>
            <a:r>
              <a:rPr lang="zh-CN" altLang="en-US" sz="2700" dirty="0">
                <a:latin typeface="Times New Roman" panose="02020603050405020304" pitchFamily="18" charset="0"/>
              </a:rPr>
              <a:t>）被搬动积木的顶部必须为空。</a:t>
            </a:r>
          </a:p>
          <a:p>
            <a:pPr algn="just">
              <a:spcBef>
                <a:spcPct val="50000"/>
              </a:spcBef>
            </a:pPr>
            <a:r>
              <a:rPr lang="zh-CN" altLang="en-US" sz="2700" dirty="0">
                <a:latin typeface="Times New Roman" panose="02020603050405020304" pitchFamily="18" charset="0"/>
              </a:rPr>
              <a:t>（</a:t>
            </a:r>
            <a:r>
              <a:rPr lang="en-US" altLang="zh-CN" sz="2700" dirty="0">
                <a:latin typeface="Times New Roman" panose="02020603050405020304" pitchFamily="18" charset="0"/>
              </a:rPr>
              <a:t>2</a:t>
            </a:r>
            <a:r>
              <a:rPr lang="zh-CN" altLang="en-US" sz="2700" dirty="0">
                <a:latin typeface="Times New Roman" panose="02020603050405020304" pitchFamily="18" charset="0"/>
              </a:rPr>
              <a:t>）如果 </a:t>
            </a:r>
            <a:r>
              <a:rPr lang="en-US" altLang="zh-CN" sz="2700" i="1" dirty="0">
                <a:latin typeface="Times New Roman" panose="02020603050405020304" pitchFamily="18" charset="0"/>
              </a:rPr>
              <a:t>Y </a:t>
            </a:r>
            <a:r>
              <a:rPr lang="zh-CN" altLang="en-US" sz="2700" dirty="0">
                <a:latin typeface="Times New Roman" panose="02020603050405020304" pitchFamily="18" charset="0"/>
              </a:rPr>
              <a:t>是积木，则积木 </a:t>
            </a:r>
            <a:r>
              <a:rPr lang="en-US" altLang="zh-CN" sz="2700" i="1" dirty="0">
                <a:latin typeface="Times New Roman" panose="02020603050405020304" pitchFamily="18" charset="0"/>
              </a:rPr>
              <a:t>Y</a:t>
            </a:r>
            <a:r>
              <a:rPr lang="en-US" altLang="zh-CN" sz="2700" dirty="0">
                <a:latin typeface="Times New Roman" panose="02020603050405020304" pitchFamily="18" charset="0"/>
              </a:rPr>
              <a:t> </a:t>
            </a:r>
            <a:r>
              <a:rPr lang="zh-CN" altLang="en-US" sz="2700" dirty="0">
                <a:latin typeface="Times New Roman" panose="02020603050405020304" pitchFamily="18" charset="0"/>
              </a:rPr>
              <a:t>的顶部也必须为空。</a:t>
            </a:r>
          </a:p>
          <a:p>
            <a:pPr algn="just">
              <a:spcBef>
                <a:spcPct val="50000"/>
              </a:spcBef>
            </a:pPr>
            <a:r>
              <a:rPr lang="zh-CN" altLang="en-US" sz="2700" dirty="0">
                <a:latin typeface="Times New Roman" panose="02020603050405020304" pitchFamily="18" charset="0"/>
              </a:rPr>
              <a:t>（</a:t>
            </a:r>
            <a:r>
              <a:rPr lang="en-US" altLang="zh-CN" sz="2700" dirty="0">
                <a:latin typeface="Times New Roman" panose="02020603050405020304" pitchFamily="18" charset="0"/>
              </a:rPr>
              <a:t>3</a:t>
            </a:r>
            <a:r>
              <a:rPr lang="zh-CN" altLang="en-US" sz="2700" dirty="0">
                <a:latin typeface="Times New Roman" panose="02020603050405020304" pitchFamily="18" charset="0"/>
              </a:rPr>
              <a:t>）同一状态下，运用操作算子的次数不得多于一次。</a:t>
            </a:r>
          </a:p>
        </p:txBody>
      </p:sp>
      <p:sp>
        <p:nvSpPr>
          <p:cNvPr id="8"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2.3.2  </a:t>
            </a:r>
            <a:r>
              <a:rPr lang="zh-CN" altLang="en-US" sz="3600" dirty="0">
                <a:solidFill>
                  <a:schemeClr val="bg1"/>
                </a:solidFill>
                <a:latin typeface="Times New Roman" panose="02020603050405020304" pitchFamily="18" charset="0"/>
                <a:ea typeface="黑体" panose="02010609060101010101" pitchFamily="2" charset="-122"/>
              </a:rPr>
              <a:t>宽度优先搜索策略</a:t>
            </a:r>
          </a:p>
        </p:txBody>
      </p:sp>
    </p:spTree>
    <p:extLst>
      <p:ext uri="{BB962C8B-B14F-4D97-AF65-F5344CB8AC3E}">
        <p14:creationId xmlns:p14="http://schemas.microsoft.com/office/powerpoint/2010/main" val="264834799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slide(fromBottom)">
                                      <p:cBhvr>
                                        <p:cTn id="7" dur="500"/>
                                        <p:tgtEl>
                                          <p:spTgt spid="829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2949"/>
                                        </p:tgtEl>
                                        <p:attrNameLst>
                                          <p:attrName>style.visibility</p:attrName>
                                        </p:attrNameLst>
                                      </p:cBhvr>
                                      <p:to>
                                        <p:strVal val="visible"/>
                                      </p:to>
                                    </p:set>
                                    <p:anim calcmode="lin" valueType="num">
                                      <p:cBhvr additive="base">
                                        <p:cTn id="12" dur="500" fill="hold"/>
                                        <p:tgtEl>
                                          <p:spTgt spid="82949"/>
                                        </p:tgtEl>
                                        <p:attrNameLst>
                                          <p:attrName>ppt_x</p:attrName>
                                        </p:attrNameLst>
                                      </p:cBhvr>
                                      <p:tavLst>
                                        <p:tav tm="0">
                                          <p:val>
                                            <p:strVal val="0-#ppt_w/2"/>
                                          </p:val>
                                        </p:tav>
                                        <p:tav tm="100000">
                                          <p:val>
                                            <p:strVal val="#ppt_x"/>
                                          </p:val>
                                        </p:tav>
                                      </p:tavLst>
                                    </p:anim>
                                    <p:anim calcmode="lin" valueType="num">
                                      <p:cBhvr additive="base">
                                        <p:cTn id="13" dur="500" fill="hold"/>
                                        <p:tgtEl>
                                          <p:spTgt spid="829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28</a:t>
            </a:fld>
            <a:endParaRPr lang="ja-JP" altLang="en-US" dirty="0">
              <a:solidFill>
                <a:srgbClr val="A50021"/>
              </a:solidFill>
              <a:ea typeface="MS PGothic" panose="020B0600070205080204" pitchFamily="34" charset="-128"/>
            </a:endParaRPr>
          </a:p>
        </p:txBody>
      </p:sp>
      <p:grpSp>
        <p:nvGrpSpPr>
          <p:cNvPr id="37891" name="Group 19"/>
          <p:cNvGrpSpPr>
            <a:grpSpLocks noChangeAspect="1"/>
          </p:cNvGrpSpPr>
          <p:nvPr/>
        </p:nvGrpSpPr>
        <p:grpSpPr>
          <a:xfrm>
            <a:off x="767408" y="1066800"/>
            <a:ext cx="10801200" cy="5410200"/>
            <a:chOff x="168" y="672"/>
            <a:chExt cx="5424" cy="3408"/>
          </a:xfrm>
        </p:grpSpPr>
        <p:sp>
          <p:nvSpPr>
            <p:cNvPr id="37906" name="AutoShape 18"/>
            <p:cNvSpPr>
              <a:spLocks noChangeAspect="1" noTextEdit="1"/>
            </p:cNvSpPr>
            <p:nvPr/>
          </p:nvSpPr>
          <p:spPr>
            <a:xfrm>
              <a:off x="168" y="672"/>
              <a:ext cx="5424" cy="3408"/>
            </a:xfrm>
            <a:prstGeom prst="rect">
              <a:avLst/>
            </a:prstGeom>
            <a:solidFill>
              <a:schemeClr val="bg1"/>
            </a:solidFill>
            <a:ln w="9525" cap="flat" cmpd="sng">
              <a:solidFill>
                <a:srgbClr val="808080"/>
              </a:solidFill>
              <a:prstDash val="solid"/>
              <a:miter/>
              <a:headEnd type="none" w="med" len="med"/>
              <a:tailEnd type="none" w="med" len="med"/>
            </a:ln>
          </p:spPr>
          <p:txBody>
            <a:bodyPr/>
            <a:lstStyle/>
            <a:p>
              <a:endParaRPr lang="zh-CN" altLang="en-US"/>
            </a:p>
          </p:txBody>
        </p:sp>
        <p:sp>
          <p:nvSpPr>
            <p:cNvPr id="37907" name="Rectangle 20"/>
            <p:cNvSpPr/>
            <p:nvPr/>
          </p:nvSpPr>
          <p:spPr>
            <a:xfrm>
              <a:off x="3474" y="720"/>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08" name="Rectangle 21"/>
            <p:cNvSpPr/>
            <p:nvPr/>
          </p:nvSpPr>
          <p:spPr>
            <a:xfrm>
              <a:off x="3474" y="720"/>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09" name="Rectangle 22"/>
            <p:cNvSpPr/>
            <p:nvPr/>
          </p:nvSpPr>
          <p:spPr>
            <a:xfrm>
              <a:off x="3535" y="751"/>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A</a:t>
              </a:r>
              <a:endParaRPr lang="en-US" altLang="zh-CN" i="1" dirty="0">
                <a:latin typeface="Arial" panose="020B0604020202020204" pitchFamily="34" charset="0"/>
              </a:endParaRPr>
            </a:p>
          </p:txBody>
        </p:sp>
        <p:sp>
          <p:nvSpPr>
            <p:cNvPr id="37910" name="Rectangle 23"/>
            <p:cNvSpPr/>
            <p:nvPr/>
          </p:nvSpPr>
          <p:spPr>
            <a:xfrm>
              <a:off x="3579" y="1955"/>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11" name="Rectangle 24"/>
            <p:cNvSpPr/>
            <p:nvPr/>
          </p:nvSpPr>
          <p:spPr>
            <a:xfrm>
              <a:off x="3579" y="1955"/>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12" name="Rectangle 25"/>
            <p:cNvSpPr/>
            <p:nvPr/>
          </p:nvSpPr>
          <p:spPr>
            <a:xfrm>
              <a:off x="3640" y="1986"/>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B</a:t>
              </a:r>
              <a:endParaRPr lang="en-US" altLang="zh-CN" i="1" dirty="0">
                <a:latin typeface="Arial" panose="020B0604020202020204" pitchFamily="34" charset="0"/>
              </a:endParaRPr>
            </a:p>
          </p:txBody>
        </p:sp>
        <p:sp>
          <p:nvSpPr>
            <p:cNvPr id="37913" name="Rectangle 26"/>
            <p:cNvSpPr/>
            <p:nvPr/>
          </p:nvSpPr>
          <p:spPr>
            <a:xfrm>
              <a:off x="1715" y="1626"/>
              <a:ext cx="209" cy="191"/>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14" name="Rectangle 27"/>
            <p:cNvSpPr/>
            <p:nvPr/>
          </p:nvSpPr>
          <p:spPr>
            <a:xfrm>
              <a:off x="1715" y="1626"/>
              <a:ext cx="209" cy="191"/>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15" name="Rectangle 28"/>
            <p:cNvSpPr/>
            <p:nvPr/>
          </p:nvSpPr>
          <p:spPr>
            <a:xfrm>
              <a:off x="1775" y="1656"/>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A</a:t>
              </a:r>
              <a:endParaRPr lang="en-US" altLang="zh-CN" i="1" dirty="0">
                <a:latin typeface="Arial" panose="020B0604020202020204" pitchFamily="34" charset="0"/>
              </a:endParaRPr>
            </a:p>
          </p:txBody>
        </p:sp>
        <p:sp>
          <p:nvSpPr>
            <p:cNvPr id="37916" name="Rectangle 29"/>
            <p:cNvSpPr/>
            <p:nvPr/>
          </p:nvSpPr>
          <p:spPr>
            <a:xfrm>
              <a:off x="3474" y="940"/>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17" name="Rectangle 30"/>
            <p:cNvSpPr/>
            <p:nvPr/>
          </p:nvSpPr>
          <p:spPr>
            <a:xfrm>
              <a:off x="3474" y="940"/>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18" name="Rectangle 31"/>
            <p:cNvSpPr/>
            <p:nvPr/>
          </p:nvSpPr>
          <p:spPr>
            <a:xfrm>
              <a:off x="3535" y="970"/>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B</a:t>
              </a:r>
              <a:endParaRPr lang="en-US" altLang="zh-CN" i="1" dirty="0">
                <a:latin typeface="Arial" panose="020B0604020202020204" pitchFamily="34" charset="0"/>
              </a:endParaRPr>
            </a:p>
          </p:txBody>
        </p:sp>
        <p:sp>
          <p:nvSpPr>
            <p:cNvPr id="37919" name="Rectangle 32"/>
            <p:cNvSpPr/>
            <p:nvPr/>
          </p:nvSpPr>
          <p:spPr>
            <a:xfrm>
              <a:off x="3579" y="1721"/>
              <a:ext cx="210" cy="193"/>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20" name="Rectangle 33"/>
            <p:cNvSpPr/>
            <p:nvPr/>
          </p:nvSpPr>
          <p:spPr>
            <a:xfrm>
              <a:off x="3579" y="1721"/>
              <a:ext cx="210" cy="193"/>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21" name="Rectangle 34"/>
            <p:cNvSpPr/>
            <p:nvPr/>
          </p:nvSpPr>
          <p:spPr>
            <a:xfrm>
              <a:off x="3640" y="1752"/>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A</a:t>
              </a:r>
              <a:endParaRPr lang="en-US" altLang="zh-CN" i="1" dirty="0">
                <a:latin typeface="Arial" panose="020B0604020202020204" pitchFamily="34" charset="0"/>
              </a:endParaRPr>
            </a:p>
          </p:txBody>
        </p:sp>
        <p:sp>
          <p:nvSpPr>
            <p:cNvPr id="37922" name="Rectangle 35"/>
            <p:cNvSpPr/>
            <p:nvPr/>
          </p:nvSpPr>
          <p:spPr>
            <a:xfrm>
              <a:off x="3789" y="940"/>
              <a:ext cx="209"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23" name="Rectangle 36"/>
            <p:cNvSpPr/>
            <p:nvPr/>
          </p:nvSpPr>
          <p:spPr>
            <a:xfrm>
              <a:off x="3789" y="940"/>
              <a:ext cx="209"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24" name="Rectangle 37"/>
            <p:cNvSpPr/>
            <p:nvPr/>
          </p:nvSpPr>
          <p:spPr>
            <a:xfrm>
              <a:off x="3849" y="970"/>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C</a:t>
              </a:r>
              <a:endParaRPr lang="en-US" altLang="zh-CN" i="1" dirty="0">
                <a:latin typeface="Arial" panose="020B0604020202020204" pitchFamily="34" charset="0"/>
              </a:endParaRPr>
            </a:p>
          </p:txBody>
        </p:sp>
        <p:sp>
          <p:nvSpPr>
            <p:cNvPr id="37925" name="Rectangle 38"/>
            <p:cNvSpPr/>
            <p:nvPr/>
          </p:nvSpPr>
          <p:spPr>
            <a:xfrm>
              <a:off x="3579" y="1489"/>
              <a:ext cx="210" cy="191"/>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26" name="Rectangle 39"/>
            <p:cNvSpPr/>
            <p:nvPr/>
          </p:nvSpPr>
          <p:spPr>
            <a:xfrm>
              <a:off x="3579" y="1489"/>
              <a:ext cx="210" cy="191"/>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27" name="Rectangle 40"/>
            <p:cNvSpPr/>
            <p:nvPr/>
          </p:nvSpPr>
          <p:spPr>
            <a:xfrm>
              <a:off x="3640" y="1519"/>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C</a:t>
              </a:r>
              <a:endParaRPr lang="en-US" altLang="zh-CN" i="1" dirty="0">
                <a:latin typeface="Arial" panose="020B0604020202020204" pitchFamily="34" charset="0"/>
              </a:endParaRPr>
            </a:p>
          </p:txBody>
        </p:sp>
        <p:sp>
          <p:nvSpPr>
            <p:cNvPr id="37928" name="Rectangle 41"/>
            <p:cNvSpPr/>
            <p:nvPr/>
          </p:nvSpPr>
          <p:spPr>
            <a:xfrm>
              <a:off x="5046" y="1626"/>
              <a:ext cx="209"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29" name="Rectangle 42"/>
            <p:cNvSpPr/>
            <p:nvPr/>
          </p:nvSpPr>
          <p:spPr>
            <a:xfrm>
              <a:off x="5046" y="1626"/>
              <a:ext cx="209"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30" name="Rectangle 43"/>
            <p:cNvSpPr/>
            <p:nvPr/>
          </p:nvSpPr>
          <p:spPr>
            <a:xfrm>
              <a:off x="5106" y="1656"/>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B</a:t>
              </a:r>
              <a:endParaRPr lang="en-US" altLang="zh-CN" i="1" dirty="0">
                <a:latin typeface="Arial" panose="020B0604020202020204" pitchFamily="34" charset="0"/>
              </a:endParaRPr>
            </a:p>
          </p:txBody>
        </p:sp>
        <p:sp>
          <p:nvSpPr>
            <p:cNvPr id="37931" name="Rectangle 44"/>
            <p:cNvSpPr/>
            <p:nvPr/>
          </p:nvSpPr>
          <p:spPr>
            <a:xfrm>
              <a:off x="5360" y="1392"/>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32" name="Rectangle 45"/>
            <p:cNvSpPr/>
            <p:nvPr/>
          </p:nvSpPr>
          <p:spPr>
            <a:xfrm>
              <a:off x="5360" y="1392"/>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33" name="Rectangle 46"/>
            <p:cNvSpPr/>
            <p:nvPr/>
          </p:nvSpPr>
          <p:spPr>
            <a:xfrm>
              <a:off x="5421" y="1423"/>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A</a:t>
              </a:r>
              <a:endParaRPr lang="en-US" altLang="zh-CN" i="1" dirty="0">
                <a:latin typeface="Arial" panose="020B0604020202020204" pitchFamily="34" charset="0"/>
              </a:endParaRPr>
            </a:p>
          </p:txBody>
        </p:sp>
        <p:sp>
          <p:nvSpPr>
            <p:cNvPr id="37934" name="Rectangle 47"/>
            <p:cNvSpPr/>
            <p:nvPr/>
          </p:nvSpPr>
          <p:spPr>
            <a:xfrm>
              <a:off x="5360" y="1626"/>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35" name="Rectangle 48"/>
            <p:cNvSpPr/>
            <p:nvPr/>
          </p:nvSpPr>
          <p:spPr>
            <a:xfrm>
              <a:off x="5360" y="1626"/>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36" name="Rectangle 49"/>
            <p:cNvSpPr/>
            <p:nvPr/>
          </p:nvSpPr>
          <p:spPr>
            <a:xfrm>
              <a:off x="5421" y="1656"/>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C</a:t>
              </a:r>
              <a:endParaRPr lang="en-US" altLang="zh-CN" i="1" dirty="0">
                <a:latin typeface="Arial" panose="020B0604020202020204" pitchFamily="34" charset="0"/>
              </a:endParaRPr>
            </a:p>
          </p:txBody>
        </p:sp>
        <p:sp>
          <p:nvSpPr>
            <p:cNvPr id="37937" name="Rectangle 50"/>
            <p:cNvSpPr/>
            <p:nvPr/>
          </p:nvSpPr>
          <p:spPr>
            <a:xfrm>
              <a:off x="2343" y="1626"/>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38" name="Rectangle 51"/>
            <p:cNvSpPr/>
            <p:nvPr/>
          </p:nvSpPr>
          <p:spPr>
            <a:xfrm>
              <a:off x="2343" y="1626"/>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39" name="Rectangle 52"/>
            <p:cNvSpPr/>
            <p:nvPr/>
          </p:nvSpPr>
          <p:spPr>
            <a:xfrm>
              <a:off x="2404" y="1656"/>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C</a:t>
              </a:r>
              <a:endParaRPr lang="en-US" altLang="zh-CN" i="1" dirty="0">
                <a:latin typeface="Arial" panose="020B0604020202020204" pitchFamily="34" charset="0"/>
              </a:endParaRPr>
            </a:p>
          </p:txBody>
        </p:sp>
        <p:sp>
          <p:nvSpPr>
            <p:cNvPr id="37940" name="Rectangle 53"/>
            <p:cNvSpPr/>
            <p:nvPr/>
          </p:nvSpPr>
          <p:spPr>
            <a:xfrm>
              <a:off x="1066" y="2600"/>
              <a:ext cx="209"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41" name="Rectangle 54"/>
            <p:cNvSpPr/>
            <p:nvPr/>
          </p:nvSpPr>
          <p:spPr>
            <a:xfrm>
              <a:off x="1066" y="2600"/>
              <a:ext cx="209"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42" name="Rectangle 55"/>
            <p:cNvSpPr/>
            <p:nvPr/>
          </p:nvSpPr>
          <p:spPr>
            <a:xfrm>
              <a:off x="1126" y="2630"/>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C</a:t>
              </a:r>
              <a:endParaRPr lang="en-US" altLang="zh-CN" i="1" dirty="0">
                <a:latin typeface="Arial" panose="020B0604020202020204" pitchFamily="34" charset="0"/>
              </a:endParaRPr>
            </a:p>
          </p:txBody>
        </p:sp>
        <p:sp>
          <p:nvSpPr>
            <p:cNvPr id="37943" name="Rectangle 56"/>
            <p:cNvSpPr/>
            <p:nvPr/>
          </p:nvSpPr>
          <p:spPr>
            <a:xfrm>
              <a:off x="751" y="2408"/>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44" name="Rectangle 57"/>
            <p:cNvSpPr/>
            <p:nvPr/>
          </p:nvSpPr>
          <p:spPr>
            <a:xfrm>
              <a:off x="751" y="2408"/>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45" name="Rectangle 58"/>
            <p:cNvSpPr/>
            <p:nvPr/>
          </p:nvSpPr>
          <p:spPr>
            <a:xfrm>
              <a:off x="812" y="2438"/>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B</a:t>
              </a:r>
              <a:endParaRPr lang="en-US" altLang="zh-CN" i="1" dirty="0">
                <a:latin typeface="Arial" panose="020B0604020202020204" pitchFamily="34" charset="0"/>
              </a:endParaRPr>
            </a:p>
          </p:txBody>
        </p:sp>
        <p:sp>
          <p:nvSpPr>
            <p:cNvPr id="37946" name="Rectangle 59"/>
            <p:cNvSpPr/>
            <p:nvPr/>
          </p:nvSpPr>
          <p:spPr>
            <a:xfrm>
              <a:off x="751" y="2600"/>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47" name="Rectangle 60"/>
            <p:cNvSpPr/>
            <p:nvPr/>
          </p:nvSpPr>
          <p:spPr>
            <a:xfrm>
              <a:off x="751" y="2600"/>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48" name="Rectangle 61"/>
            <p:cNvSpPr/>
            <p:nvPr/>
          </p:nvSpPr>
          <p:spPr>
            <a:xfrm>
              <a:off x="812" y="2630"/>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A</a:t>
              </a:r>
              <a:endParaRPr lang="en-US" altLang="zh-CN" i="1" dirty="0">
                <a:latin typeface="Arial" panose="020B0604020202020204" pitchFamily="34" charset="0"/>
              </a:endParaRPr>
            </a:p>
          </p:txBody>
        </p:sp>
        <p:sp>
          <p:nvSpPr>
            <p:cNvPr id="37949" name="Rectangle 62"/>
            <p:cNvSpPr/>
            <p:nvPr/>
          </p:nvSpPr>
          <p:spPr>
            <a:xfrm>
              <a:off x="1694" y="2394"/>
              <a:ext cx="209"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50" name="Rectangle 63"/>
            <p:cNvSpPr/>
            <p:nvPr/>
          </p:nvSpPr>
          <p:spPr>
            <a:xfrm>
              <a:off x="1694" y="2394"/>
              <a:ext cx="209"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51" name="Rectangle 64"/>
            <p:cNvSpPr/>
            <p:nvPr/>
          </p:nvSpPr>
          <p:spPr>
            <a:xfrm>
              <a:off x="1754" y="2424"/>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B</a:t>
              </a:r>
              <a:endParaRPr lang="en-US" altLang="zh-CN" i="1" dirty="0">
                <a:latin typeface="Arial" panose="020B0604020202020204" pitchFamily="34" charset="0"/>
              </a:endParaRPr>
            </a:p>
          </p:txBody>
        </p:sp>
        <p:sp>
          <p:nvSpPr>
            <p:cNvPr id="37952" name="Rectangle 65"/>
            <p:cNvSpPr/>
            <p:nvPr/>
          </p:nvSpPr>
          <p:spPr>
            <a:xfrm>
              <a:off x="1694" y="2586"/>
              <a:ext cx="209"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53" name="Rectangle 66"/>
            <p:cNvSpPr/>
            <p:nvPr/>
          </p:nvSpPr>
          <p:spPr>
            <a:xfrm>
              <a:off x="1694" y="2586"/>
              <a:ext cx="209"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54" name="Rectangle 67"/>
            <p:cNvSpPr/>
            <p:nvPr/>
          </p:nvSpPr>
          <p:spPr>
            <a:xfrm>
              <a:off x="1754" y="2617"/>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C</a:t>
              </a:r>
              <a:endParaRPr lang="en-US" altLang="zh-CN" i="1" dirty="0">
                <a:latin typeface="Arial" panose="020B0604020202020204" pitchFamily="34" charset="0"/>
              </a:endParaRPr>
            </a:p>
          </p:txBody>
        </p:sp>
        <p:sp>
          <p:nvSpPr>
            <p:cNvPr id="37955" name="Rectangle 68"/>
            <p:cNvSpPr/>
            <p:nvPr/>
          </p:nvSpPr>
          <p:spPr>
            <a:xfrm>
              <a:off x="2008" y="2586"/>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56" name="Rectangle 69"/>
            <p:cNvSpPr/>
            <p:nvPr/>
          </p:nvSpPr>
          <p:spPr>
            <a:xfrm>
              <a:off x="2008" y="2586"/>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57" name="Rectangle 70"/>
            <p:cNvSpPr/>
            <p:nvPr/>
          </p:nvSpPr>
          <p:spPr>
            <a:xfrm>
              <a:off x="2068" y="2617"/>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A</a:t>
              </a:r>
              <a:endParaRPr lang="en-US" altLang="zh-CN" i="1" dirty="0">
                <a:latin typeface="Arial" panose="020B0604020202020204" pitchFamily="34" charset="0"/>
              </a:endParaRPr>
            </a:p>
          </p:txBody>
        </p:sp>
        <p:sp>
          <p:nvSpPr>
            <p:cNvPr id="37958" name="Rectangle 71"/>
            <p:cNvSpPr/>
            <p:nvPr/>
          </p:nvSpPr>
          <p:spPr>
            <a:xfrm>
              <a:off x="2029" y="1626"/>
              <a:ext cx="209" cy="191"/>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59" name="Rectangle 72"/>
            <p:cNvSpPr/>
            <p:nvPr/>
          </p:nvSpPr>
          <p:spPr>
            <a:xfrm>
              <a:off x="2029" y="1626"/>
              <a:ext cx="209" cy="191"/>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60" name="Rectangle 73"/>
            <p:cNvSpPr/>
            <p:nvPr/>
          </p:nvSpPr>
          <p:spPr>
            <a:xfrm>
              <a:off x="2089" y="1656"/>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B</a:t>
              </a:r>
              <a:endParaRPr lang="en-US" altLang="zh-CN" i="1" dirty="0">
                <a:latin typeface="Arial" panose="020B0604020202020204" pitchFamily="34" charset="0"/>
              </a:endParaRPr>
            </a:p>
          </p:txBody>
        </p:sp>
        <p:sp>
          <p:nvSpPr>
            <p:cNvPr id="37961" name="Rectangle 74"/>
            <p:cNvSpPr/>
            <p:nvPr/>
          </p:nvSpPr>
          <p:spPr>
            <a:xfrm>
              <a:off x="5255" y="2408"/>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62" name="Rectangle 75"/>
            <p:cNvSpPr/>
            <p:nvPr/>
          </p:nvSpPr>
          <p:spPr>
            <a:xfrm>
              <a:off x="5255" y="2408"/>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63" name="Rectangle 76"/>
            <p:cNvSpPr/>
            <p:nvPr/>
          </p:nvSpPr>
          <p:spPr>
            <a:xfrm>
              <a:off x="5316" y="2438"/>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A</a:t>
              </a:r>
              <a:endParaRPr lang="en-US" altLang="zh-CN" i="1" dirty="0">
                <a:latin typeface="Arial" panose="020B0604020202020204" pitchFamily="34" charset="0"/>
              </a:endParaRPr>
            </a:p>
          </p:txBody>
        </p:sp>
        <p:sp>
          <p:nvSpPr>
            <p:cNvPr id="37964" name="Rectangle 77"/>
            <p:cNvSpPr/>
            <p:nvPr/>
          </p:nvSpPr>
          <p:spPr>
            <a:xfrm>
              <a:off x="2846" y="2408"/>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65" name="Rectangle 78"/>
            <p:cNvSpPr/>
            <p:nvPr/>
          </p:nvSpPr>
          <p:spPr>
            <a:xfrm>
              <a:off x="2846" y="2408"/>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66" name="Rectangle 79"/>
            <p:cNvSpPr/>
            <p:nvPr/>
          </p:nvSpPr>
          <p:spPr>
            <a:xfrm>
              <a:off x="2907" y="2438"/>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C</a:t>
              </a:r>
              <a:endParaRPr lang="en-US" altLang="zh-CN" i="1" dirty="0">
                <a:latin typeface="Arial" panose="020B0604020202020204" pitchFamily="34" charset="0"/>
              </a:endParaRPr>
            </a:p>
          </p:txBody>
        </p:sp>
        <p:sp>
          <p:nvSpPr>
            <p:cNvPr id="37967" name="Rectangle 80"/>
            <p:cNvSpPr/>
            <p:nvPr/>
          </p:nvSpPr>
          <p:spPr>
            <a:xfrm>
              <a:off x="5255" y="2174"/>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68" name="Rectangle 81"/>
            <p:cNvSpPr/>
            <p:nvPr/>
          </p:nvSpPr>
          <p:spPr>
            <a:xfrm>
              <a:off x="5255" y="2174"/>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69" name="Rectangle 82"/>
            <p:cNvSpPr/>
            <p:nvPr/>
          </p:nvSpPr>
          <p:spPr>
            <a:xfrm>
              <a:off x="5316" y="2205"/>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B</a:t>
              </a:r>
              <a:endParaRPr lang="en-US" altLang="zh-CN" i="1" dirty="0">
                <a:latin typeface="Arial" panose="020B0604020202020204" pitchFamily="34" charset="0"/>
              </a:endParaRPr>
            </a:p>
          </p:txBody>
        </p:sp>
        <p:sp>
          <p:nvSpPr>
            <p:cNvPr id="37970" name="Rectangle 83"/>
            <p:cNvSpPr/>
            <p:nvPr/>
          </p:nvSpPr>
          <p:spPr>
            <a:xfrm>
              <a:off x="2846" y="2586"/>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71" name="Rectangle 84"/>
            <p:cNvSpPr/>
            <p:nvPr/>
          </p:nvSpPr>
          <p:spPr>
            <a:xfrm>
              <a:off x="2846" y="2586"/>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72" name="Rectangle 85"/>
            <p:cNvSpPr/>
            <p:nvPr/>
          </p:nvSpPr>
          <p:spPr>
            <a:xfrm>
              <a:off x="2907" y="2617"/>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A</a:t>
              </a:r>
              <a:endParaRPr lang="en-US" altLang="zh-CN" i="1" dirty="0">
                <a:latin typeface="Arial" panose="020B0604020202020204" pitchFamily="34" charset="0"/>
              </a:endParaRPr>
            </a:p>
          </p:txBody>
        </p:sp>
        <p:sp>
          <p:nvSpPr>
            <p:cNvPr id="37973" name="Rectangle 86"/>
            <p:cNvSpPr/>
            <p:nvPr/>
          </p:nvSpPr>
          <p:spPr>
            <a:xfrm>
              <a:off x="4313" y="2586"/>
              <a:ext cx="209"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74" name="Rectangle 87"/>
            <p:cNvSpPr/>
            <p:nvPr/>
          </p:nvSpPr>
          <p:spPr>
            <a:xfrm>
              <a:off x="4313" y="2586"/>
              <a:ext cx="209"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75" name="Rectangle 88"/>
            <p:cNvSpPr/>
            <p:nvPr/>
          </p:nvSpPr>
          <p:spPr>
            <a:xfrm>
              <a:off x="4372" y="2617"/>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A</a:t>
              </a:r>
              <a:endParaRPr lang="en-US" altLang="zh-CN" i="1" dirty="0">
                <a:latin typeface="Arial" panose="020B0604020202020204" pitchFamily="34" charset="0"/>
              </a:endParaRPr>
            </a:p>
          </p:txBody>
        </p:sp>
        <p:sp>
          <p:nvSpPr>
            <p:cNvPr id="37976" name="Rectangle 89"/>
            <p:cNvSpPr/>
            <p:nvPr/>
          </p:nvSpPr>
          <p:spPr>
            <a:xfrm>
              <a:off x="3998" y="2586"/>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77" name="Rectangle 90"/>
            <p:cNvSpPr/>
            <p:nvPr/>
          </p:nvSpPr>
          <p:spPr>
            <a:xfrm>
              <a:off x="3998" y="2586"/>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78" name="Rectangle 91"/>
            <p:cNvSpPr/>
            <p:nvPr/>
          </p:nvSpPr>
          <p:spPr>
            <a:xfrm>
              <a:off x="4059" y="2617"/>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B</a:t>
              </a:r>
              <a:endParaRPr lang="en-US" altLang="zh-CN" i="1" dirty="0">
                <a:latin typeface="Arial" panose="020B0604020202020204" pitchFamily="34" charset="0"/>
              </a:endParaRPr>
            </a:p>
          </p:txBody>
        </p:sp>
        <p:sp>
          <p:nvSpPr>
            <p:cNvPr id="37979" name="Rectangle 92"/>
            <p:cNvSpPr/>
            <p:nvPr/>
          </p:nvSpPr>
          <p:spPr>
            <a:xfrm>
              <a:off x="5255" y="2586"/>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80" name="Rectangle 93"/>
            <p:cNvSpPr/>
            <p:nvPr/>
          </p:nvSpPr>
          <p:spPr>
            <a:xfrm>
              <a:off x="5255" y="2586"/>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81" name="Rectangle 94"/>
            <p:cNvSpPr/>
            <p:nvPr/>
          </p:nvSpPr>
          <p:spPr>
            <a:xfrm>
              <a:off x="5316" y="2617"/>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C</a:t>
              </a:r>
              <a:endParaRPr lang="en-US" altLang="zh-CN" i="1" dirty="0">
                <a:latin typeface="Arial" panose="020B0604020202020204" pitchFamily="34" charset="0"/>
              </a:endParaRPr>
            </a:p>
          </p:txBody>
        </p:sp>
        <p:sp>
          <p:nvSpPr>
            <p:cNvPr id="37982" name="Rectangle 95"/>
            <p:cNvSpPr/>
            <p:nvPr/>
          </p:nvSpPr>
          <p:spPr>
            <a:xfrm>
              <a:off x="2532" y="2586"/>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83" name="Rectangle 96"/>
            <p:cNvSpPr/>
            <p:nvPr/>
          </p:nvSpPr>
          <p:spPr>
            <a:xfrm>
              <a:off x="2532" y="2586"/>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84" name="Rectangle 97"/>
            <p:cNvSpPr/>
            <p:nvPr/>
          </p:nvSpPr>
          <p:spPr>
            <a:xfrm>
              <a:off x="2593" y="2617"/>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B</a:t>
              </a:r>
              <a:endParaRPr lang="en-US" altLang="zh-CN" i="1" dirty="0">
                <a:latin typeface="Arial" panose="020B0604020202020204" pitchFamily="34" charset="0"/>
              </a:endParaRPr>
            </a:p>
          </p:txBody>
        </p:sp>
        <p:sp>
          <p:nvSpPr>
            <p:cNvPr id="37985" name="Rectangle 98"/>
            <p:cNvSpPr/>
            <p:nvPr/>
          </p:nvSpPr>
          <p:spPr>
            <a:xfrm>
              <a:off x="3998" y="2408"/>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86" name="Rectangle 99"/>
            <p:cNvSpPr/>
            <p:nvPr/>
          </p:nvSpPr>
          <p:spPr>
            <a:xfrm>
              <a:off x="3998" y="2408"/>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87" name="Rectangle 100"/>
            <p:cNvSpPr/>
            <p:nvPr/>
          </p:nvSpPr>
          <p:spPr>
            <a:xfrm>
              <a:off x="4059" y="2438"/>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C</a:t>
              </a:r>
              <a:endParaRPr lang="en-US" altLang="zh-CN" i="1" dirty="0">
                <a:latin typeface="Arial" panose="020B0604020202020204" pitchFamily="34" charset="0"/>
              </a:endParaRPr>
            </a:p>
          </p:txBody>
        </p:sp>
        <p:sp>
          <p:nvSpPr>
            <p:cNvPr id="37988" name="Rectangle 101"/>
            <p:cNvSpPr/>
            <p:nvPr/>
          </p:nvSpPr>
          <p:spPr>
            <a:xfrm>
              <a:off x="961" y="3326"/>
              <a:ext cx="209" cy="193"/>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89" name="Rectangle 102"/>
            <p:cNvSpPr/>
            <p:nvPr/>
          </p:nvSpPr>
          <p:spPr>
            <a:xfrm>
              <a:off x="961" y="3326"/>
              <a:ext cx="209" cy="193"/>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90" name="Rectangle 103"/>
            <p:cNvSpPr/>
            <p:nvPr/>
          </p:nvSpPr>
          <p:spPr>
            <a:xfrm>
              <a:off x="1021" y="3358"/>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B</a:t>
              </a:r>
              <a:endParaRPr lang="en-US" altLang="zh-CN" i="1" dirty="0">
                <a:latin typeface="Arial" panose="020B0604020202020204" pitchFamily="34" charset="0"/>
              </a:endParaRPr>
            </a:p>
          </p:txBody>
        </p:sp>
        <p:sp>
          <p:nvSpPr>
            <p:cNvPr id="37991" name="Rectangle 104"/>
            <p:cNvSpPr/>
            <p:nvPr/>
          </p:nvSpPr>
          <p:spPr>
            <a:xfrm>
              <a:off x="961" y="3094"/>
              <a:ext cx="209"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92" name="Rectangle 105"/>
            <p:cNvSpPr/>
            <p:nvPr/>
          </p:nvSpPr>
          <p:spPr>
            <a:xfrm>
              <a:off x="961" y="3094"/>
              <a:ext cx="209"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93" name="Rectangle 106"/>
            <p:cNvSpPr/>
            <p:nvPr/>
          </p:nvSpPr>
          <p:spPr>
            <a:xfrm>
              <a:off x="1021" y="3124"/>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C</a:t>
              </a:r>
              <a:endParaRPr lang="en-US" altLang="zh-CN" i="1" dirty="0">
                <a:latin typeface="Arial" panose="020B0604020202020204" pitchFamily="34" charset="0"/>
              </a:endParaRPr>
            </a:p>
          </p:txBody>
        </p:sp>
        <p:sp>
          <p:nvSpPr>
            <p:cNvPr id="37994" name="Rectangle 107"/>
            <p:cNvSpPr/>
            <p:nvPr/>
          </p:nvSpPr>
          <p:spPr>
            <a:xfrm>
              <a:off x="1903" y="3546"/>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95" name="Rectangle 108"/>
            <p:cNvSpPr/>
            <p:nvPr/>
          </p:nvSpPr>
          <p:spPr>
            <a:xfrm>
              <a:off x="1903" y="3546"/>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96" name="Rectangle 109"/>
            <p:cNvSpPr/>
            <p:nvPr/>
          </p:nvSpPr>
          <p:spPr>
            <a:xfrm>
              <a:off x="1964" y="3577"/>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C</a:t>
              </a:r>
              <a:endParaRPr lang="en-US" altLang="zh-CN" i="1" dirty="0">
                <a:latin typeface="Arial" panose="020B0604020202020204" pitchFamily="34" charset="0"/>
              </a:endParaRPr>
            </a:p>
          </p:txBody>
        </p:sp>
        <p:sp>
          <p:nvSpPr>
            <p:cNvPr id="37997" name="Rectangle 110"/>
            <p:cNvSpPr/>
            <p:nvPr/>
          </p:nvSpPr>
          <p:spPr>
            <a:xfrm>
              <a:off x="1903" y="3094"/>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7998" name="Rectangle 111"/>
            <p:cNvSpPr/>
            <p:nvPr/>
          </p:nvSpPr>
          <p:spPr>
            <a:xfrm>
              <a:off x="1903" y="3094"/>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7999" name="Rectangle 112"/>
            <p:cNvSpPr/>
            <p:nvPr/>
          </p:nvSpPr>
          <p:spPr>
            <a:xfrm>
              <a:off x="1964" y="3124"/>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A</a:t>
              </a:r>
              <a:endParaRPr lang="en-US" altLang="zh-CN" i="1" dirty="0">
                <a:latin typeface="Arial" panose="020B0604020202020204" pitchFamily="34" charset="0"/>
              </a:endParaRPr>
            </a:p>
          </p:txBody>
        </p:sp>
        <p:sp>
          <p:nvSpPr>
            <p:cNvPr id="38000" name="Rectangle 113"/>
            <p:cNvSpPr/>
            <p:nvPr/>
          </p:nvSpPr>
          <p:spPr>
            <a:xfrm>
              <a:off x="1903" y="3326"/>
              <a:ext cx="210" cy="193"/>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8001" name="Rectangle 114"/>
            <p:cNvSpPr/>
            <p:nvPr/>
          </p:nvSpPr>
          <p:spPr>
            <a:xfrm>
              <a:off x="1903" y="3326"/>
              <a:ext cx="210" cy="193"/>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8002" name="Rectangle 115"/>
            <p:cNvSpPr/>
            <p:nvPr/>
          </p:nvSpPr>
          <p:spPr>
            <a:xfrm>
              <a:off x="1964" y="3358"/>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B</a:t>
              </a:r>
              <a:endParaRPr lang="en-US" altLang="zh-CN" i="1" dirty="0">
                <a:latin typeface="Arial" panose="020B0604020202020204" pitchFamily="34" charset="0"/>
              </a:endParaRPr>
            </a:p>
          </p:txBody>
        </p:sp>
        <p:sp>
          <p:nvSpPr>
            <p:cNvPr id="38003" name="Rectangle 116"/>
            <p:cNvSpPr/>
            <p:nvPr/>
          </p:nvSpPr>
          <p:spPr>
            <a:xfrm>
              <a:off x="961" y="3546"/>
              <a:ext cx="210" cy="19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38004" name="Rectangle 117"/>
            <p:cNvSpPr/>
            <p:nvPr/>
          </p:nvSpPr>
          <p:spPr>
            <a:xfrm>
              <a:off x="961" y="3546"/>
              <a:ext cx="210" cy="192"/>
            </a:xfrm>
            <a:prstGeom prst="rect">
              <a:avLst/>
            </a:prstGeom>
            <a:noFill/>
            <a:ln w="17463"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38005" name="Rectangle 118"/>
            <p:cNvSpPr/>
            <p:nvPr/>
          </p:nvSpPr>
          <p:spPr>
            <a:xfrm>
              <a:off x="1021" y="3577"/>
              <a:ext cx="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A</a:t>
              </a:r>
              <a:endParaRPr lang="en-US" altLang="zh-CN" i="1" dirty="0">
                <a:latin typeface="Arial" panose="020B0604020202020204" pitchFamily="34" charset="0"/>
              </a:endParaRPr>
            </a:p>
          </p:txBody>
        </p:sp>
        <p:sp>
          <p:nvSpPr>
            <p:cNvPr id="38006" name="Line 119"/>
            <p:cNvSpPr/>
            <p:nvPr/>
          </p:nvSpPr>
          <p:spPr>
            <a:xfrm flipV="1">
              <a:off x="2331" y="1132"/>
              <a:ext cx="1143" cy="449"/>
            </a:xfrm>
            <a:prstGeom prst="line">
              <a:avLst/>
            </a:prstGeom>
            <a:ln w="17463" cap="flat" cmpd="sng">
              <a:solidFill>
                <a:srgbClr val="000000"/>
              </a:solidFill>
              <a:prstDash val="solid"/>
              <a:headEnd type="none" w="med" len="med"/>
              <a:tailEnd type="none" w="med" len="med"/>
            </a:ln>
          </p:spPr>
        </p:sp>
        <p:sp>
          <p:nvSpPr>
            <p:cNvPr id="38007" name="Freeform 120"/>
            <p:cNvSpPr/>
            <p:nvPr/>
          </p:nvSpPr>
          <p:spPr>
            <a:xfrm>
              <a:off x="2217" y="1550"/>
              <a:ext cx="148" cy="76"/>
            </a:xfrm>
            <a:custGeom>
              <a:avLst/>
              <a:gdLst>
                <a:gd name="txL" fmla="*/ 0 w 148"/>
                <a:gd name="txT" fmla="*/ 0 h 150"/>
                <a:gd name="txR" fmla="*/ 148 w 148"/>
                <a:gd name="txB" fmla="*/ 150 h 150"/>
              </a:gdLst>
              <a:ahLst/>
              <a:cxnLst>
                <a:cxn ang="0">
                  <a:pos x="148" y="107"/>
                </a:cxn>
                <a:cxn ang="0">
                  <a:pos x="0" y="150"/>
                </a:cxn>
                <a:cxn ang="0">
                  <a:pos x="100" y="0"/>
                </a:cxn>
                <a:cxn ang="0">
                  <a:pos x="148" y="107"/>
                </a:cxn>
              </a:cxnLst>
              <a:rect l="txL" t="txT" r="txR" b="txB"/>
              <a:pathLst>
                <a:path w="148" h="150">
                  <a:moveTo>
                    <a:pt x="148" y="107"/>
                  </a:moveTo>
                  <a:lnTo>
                    <a:pt x="0" y="150"/>
                  </a:lnTo>
                  <a:lnTo>
                    <a:pt x="100" y="0"/>
                  </a:lnTo>
                  <a:lnTo>
                    <a:pt x="148" y="107"/>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8008" name="Line 121"/>
            <p:cNvSpPr/>
            <p:nvPr/>
          </p:nvSpPr>
          <p:spPr>
            <a:xfrm flipV="1">
              <a:off x="3684" y="1132"/>
              <a:ext cx="1" cy="270"/>
            </a:xfrm>
            <a:prstGeom prst="line">
              <a:avLst/>
            </a:prstGeom>
            <a:ln w="17463" cap="flat" cmpd="sng">
              <a:solidFill>
                <a:srgbClr val="000000"/>
              </a:solidFill>
              <a:prstDash val="solid"/>
              <a:headEnd type="none" w="med" len="med"/>
              <a:tailEnd type="none" w="med" len="med"/>
            </a:ln>
          </p:spPr>
        </p:sp>
        <p:sp>
          <p:nvSpPr>
            <p:cNvPr id="38009" name="Freeform 122"/>
            <p:cNvSpPr/>
            <p:nvPr/>
          </p:nvSpPr>
          <p:spPr>
            <a:xfrm>
              <a:off x="3637" y="1394"/>
              <a:ext cx="95" cy="95"/>
            </a:xfrm>
            <a:custGeom>
              <a:avLst/>
              <a:gdLst>
                <a:gd name="txL" fmla="*/ 0 w 95"/>
                <a:gd name="txT" fmla="*/ 0 h 188"/>
                <a:gd name="txR" fmla="*/ 95 w 95"/>
                <a:gd name="txB" fmla="*/ 188 h 188"/>
              </a:gdLst>
              <a:ahLst/>
              <a:cxnLst>
                <a:cxn ang="0">
                  <a:pos x="95" y="0"/>
                </a:cxn>
                <a:cxn ang="0">
                  <a:pos x="47" y="188"/>
                </a:cxn>
                <a:cxn ang="0">
                  <a:pos x="0" y="0"/>
                </a:cxn>
                <a:cxn ang="0">
                  <a:pos x="95" y="0"/>
                </a:cxn>
              </a:cxnLst>
              <a:rect l="txL" t="txT" r="txR" b="txB"/>
              <a:pathLst>
                <a:path w="95" h="188">
                  <a:moveTo>
                    <a:pt x="95" y="0"/>
                  </a:moveTo>
                  <a:lnTo>
                    <a:pt x="47" y="188"/>
                  </a:lnTo>
                  <a:lnTo>
                    <a:pt x="0" y="0"/>
                  </a:lnTo>
                  <a:lnTo>
                    <a:pt x="95"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8010" name="Line 123"/>
            <p:cNvSpPr/>
            <p:nvPr/>
          </p:nvSpPr>
          <p:spPr>
            <a:xfrm flipH="1" flipV="1">
              <a:off x="3999" y="1132"/>
              <a:ext cx="1042" cy="447"/>
            </a:xfrm>
            <a:prstGeom prst="line">
              <a:avLst/>
            </a:prstGeom>
            <a:ln w="17463" cap="flat" cmpd="sng">
              <a:solidFill>
                <a:srgbClr val="000000"/>
              </a:solidFill>
              <a:prstDash val="solid"/>
              <a:headEnd type="none" w="med" len="med"/>
              <a:tailEnd type="none" w="med" len="med"/>
            </a:ln>
          </p:spPr>
        </p:sp>
        <p:sp>
          <p:nvSpPr>
            <p:cNvPr id="38011" name="Freeform 124"/>
            <p:cNvSpPr/>
            <p:nvPr/>
          </p:nvSpPr>
          <p:spPr>
            <a:xfrm>
              <a:off x="5004" y="1548"/>
              <a:ext cx="146" cy="78"/>
            </a:xfrm>
            <a:custGeom>
              <a:avLst/>
              <a:gdLst>
                <a:gd name="txL" fmla="*/ 0 w 146"/>
                <a:gd name="txT" fmla="*/ 0 h 155"/>
                <a:gd name="txR" fmla="*/ 146 w 146"/>
                <a:gd name="txB" fmla="*/ 155 h 155"/>
              </a:gdLst>
              <a:ahLst/>
              <a:cxnLst>
                <a:cxn ang="0">
                  <a:pos x="52" y="0"/>
                </a:cxn>
                <a:cxn ang="0">
                  <a:pos x="146" y="155"/>
                </a:cxn>
                <a:cxn ang="0">
                  <a:pos x="0" y="105"/>
                </a:cxn>
                <a:cxn ang="0">
                  <a:pos x="52" y="0"/>
                </a:cxn>
              </a:cxnLst>
              <a:rect l="txL" t="txT" r="txR" b="txB"/>
              <a:pathLst>
                <a:path w="146" h="155">
                  <a:moveTo>
                    <a:pt x="52" y="0"/>
                  </a:moveTo>
                  <a:lnTo>
                    <a:pt x="146" y="155"/>
                  </a:lnTo>
                  <a:lnTo>
                    <a:pt x="0" y="105"/>
                  </a:lnTo>
                  <a:lnTo>
                    <a:pt x="52"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8012" name="Line 125"/>
            <p:cNvSpPr/>
            <p:nvPr/>
          </p:nvSpPr>
          <p:spPr>
            <a:xfrm flipV="1">
              <a:off x="984" y="1818"/>
              <a:ext cx="1150" cy="540"/>
            </a:xfrm>
            <a:prstGeom prst="line">
              <a:avLst/>
            </a:prstGeom>
            <a:ln w="17463" cap="flat" cmpd="sng">
              <a:solidFill>
                <a:srgbClr val="000000"/>
              </a:solidFill>
              <a:prstDash val="solid"/>
              <a:headEnd type="none" w="med" len="med"/>
              <a:tailEnd type="none" w="med" len="med"/>
            </a:ln>
          </p:spPr>
        </p:sp>
        <p:sp>
          <p:nvSpPr>
            <p:cNvPr id="38013" name="Freeform 126"/>
            <p:cNvSpPr/>
            <p:nvPr/>
          </p:nvSpPr>
          <p:spPr>
            <a:xfrm>
              <a:off x="877" y="2327"/>
              <a:ext cx="145" cy="81"/>
            </a:xfrm>
            <a:custGeom>
              <a:avLst/>
              <a:gdLst>
                <a:gd name="txL" fmla="*/ 0 w 145"/>
                <a:gd name="txT" fmla="*/ 0 h 161"/>
                <a:gd name="txR" fmla="*/ 145 w 145"/>
                <a:gd name="txB" fmla="*/ 161 h 161"/>
              </a:gdLst>
              <a:ahLst/>
              <a:cxnLst>
                <a:cxn ang="0">
                  <a:pos x="145" y="102"/>
                </a:cxn>
                <a:cxn ang="0">
                  <a:pos x="0" y="161"/>
                </a:cxn>
                <a:cxn ang="0">
                  <a:pos x="89" y="0"/>
                </a:cxn>
                <a:cxn ang="0">
                  <a:pos x="145" y="102"/>
                </a:cxn>
              </a:cxnLst>
              <a:rect l="txL" t="txT" r="txR" b="txB"/>
              <a:pathLst>
                <a:path w="145" h="161">
                  <a:moveTo>
                    <a:pt x="145" y="102"/>
                  </a:moveTo>
                  <a:lnTo>
                    <a:pt x="0" y="161"/>
                  </a:lnTo>
                  <a:lnTo>
                    <a:pt x="89" y="0"/>
                  </a:lnTo>
                  <a:lnTo>
                    <a:pt x="145" y="102"/>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8014" name="Line 127"/>
            <p:cNvSpPr/>
            <p:nvPr/>
          </p:nvSpPr>
          <p:spPr>
            <a:xfrm flipV="1">
              <a:off x="2134" y="1818"/>
              <a:ext cx="1" cy="517"/>
            </a:xfrm>
            <a:prstGeom prst="line">
              <a:avLst/>
            </a:prstGeom>
            <a:ln w="17463" cap="flat" cmpd="sng">
              <a:solidFill>
                <a:srgbClr val="000000"/>
              </a:solidFill>
              <a:prstDash val="solid"/>
              <a:headEnd type="none" w="med" len="med"/>
              <a:tailEnd type="none" w="med" len="med"/>
            </a:ln>
          </p:spPr>
        </p:sp>
        <p:sp>
          <p:nvSpPr>
            <p:cNvPr id="38015" name="Freeform 128"/>
            <p:cNvSpPr/>
            <p:nvPr/>
          </p:nvSpPr>
          <p:spPr>
            <a:xfrm>
              <a:off x="2086" y="2327"/>
              <a:ext cx="96" cy="94"/>
            </a:xfrm>
            <a:custGeom>
              <a:avLst/>
              <a:gdLst>
                <a:gd name="txL" fmla="*/ 0 w 96"/>
                <a:gd name="txT" fmla="*/ 0 h 189"/>
                <a:gd name="txR" fmla="*/ 96 w 96"/>
                <a:gd name="txB" fmla="*/ 189 h 189"/>
              </a:gdLst>
              <a:ahLst/>
              <a:cxnLst>
                <a:cxn ang="0">
                  <a:pos x="96" y="0"/>
                </a:cxn>
                <a:cxn ang="0">
                  <a:pos x="48" y="189"/>
                </a:cxn>
                <a:cxn ang="0">
                  <a:pos x="0" y="0"/>
                </a:cxn>
                <a:cxn ang="0">
                  <a:pos x="96" y="0"/>
                </a:cxn>
              </a:cxnLst>
              <a:rect l="txL" t="txT" r="txR" b="txB"/>
              <a:pathLst>
                <a:path w="96" h="189">
                  <a:moveTo>
                    <a:pt x="96" y="0"/>
                  </a:moveTo>
                  <a:lnTo>
                    <a:pt x="48" y="189"/>
                  </a:lnTo>
                  <a:lnTo>
                    <a:pt x="0" y="0"/>
                  </a:lnTo>
                  <a:lnTo>
                    <a:pt x="96"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8016" name="Line 129"/>
            <p:cNvSpPr/>
            <p:nvPr/>
          </p:nvSpPr>
          <p:spPr>
            <a:xfrm flipH="1" flipV="1">
              <a:off x="2134" y="1818"/>
              <a:ext cx="630" cy="522"/>
            </a:xfrm>
            <a:prstGeom prst="line">
              <a:avLst/>
            </a:prstGeom>
            <a:ln w="17463" cap="flat" cmpd="sng">
              <a:solidFill>
                <a:srgbClr val="000000"/>
              </a:solidFill>
              <a:prstDash val="solid"/>
              <a:headEnd type="none" w="med" len="med"/>
              <a:tailEnd type="none" w="med" len="med"/>
            </a:ln>
          </p:spPr>
        </p:sp>
        <p:sp>
          <p:nvSpPr>
            <p:cNvPr id="38017" name="Freeform 130"/>
            <p:cNvSpPr/>
            <p:nvPr/>
          </p:nvSpPr>
          <p:spPr>
            <a:xfrm>
              <a:off x="2720" y="2314"/>
              <a:ext cx="126" cy="94"/>
            </a:xfrm>
            <a:custGeom>
              <a:avLst/>
              <a:gdLst>
                <a:gd name="txL" fmla="*/ 0 w 126"/>
                <a:gd name="txT" fmla="*/ 0 h 187"/>
                <a:gd name="txR" fmla="*/ 126 w 126"/>
                <a:gd name="txB" fmla="*/ 187 h 187"/>
              </a:gdLst>
              <a:ahLst/>
              <a:cxnLst>
                <a:cxn ang="0">
                  <a:pos x="75" y="0"/>
                </a:cxn>
                <a:cxn ang="0">
                  <a:pos x="126" y="187"/>
                </a:cxn>
                <a:cxn ang="0">
                  <a:pos x="0" y="78"/>
                </a:cxn>
                <a:cxn ang="0">
                  <a:pos x="75" y="0"/>
                </a:cxn>
              </a:cxnLst>
              <a:rect l="txL" t="txT" r="txR" b="txB"/>
              <a:pathLst>
                <a:path w="126" h="187">
                  <a:moveTo>
                    <a:pt x="75" y="0"/>
                  </a:moveTo>
                  <a:lnTo>
                    <a:pt x="126" y="187"/>
                  </a:lnTo>
                  <a:lnTo>
                    <a:pt x="0" y="78"/>
                  </a:lnTo>
                  <a:lnTo>
                    <a:pt x="75"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8018" name="Line 131"/>
            <p:cNvSpPr/>
            <p:nvPr/>
          </p:nvSpPr>
          <p:spPr>
            <a:xfrm flipV="1">
              <a:off x="5318" y="1818"/>
              <a:ext cx="1" cy="270"/>
            </a:xfrm>
            <a:prstGeom prst="line">
              <a:avLst/>
            </a:prstGeom>
            <a:ln w="17463" cap="flat" cmpd="sng">
              <a:solidFill>
                <a:srgbClr val="000000"/>
              </a:solidFill>
              <a:prstDash val="solid"/>
              <a:headEnd type="none" w="med" len="med"/>
              <a:tailEnd type="none" w="med" len="med"/>
            </a:ln>
          </p:spPr>
        </p:sp>
        <p:sp>
          <p:nvSpPr>
            <p:cNvPr id="38019" name="Freeform 132"/>
            <p:cNvSpPr/>
            <p:nvPr/>
          </p:nvSpPr>
          <p:spPr>
            <a:xfrm>
              <a:off x="5271" y="2080"/>
              <a:ext cx="96" cy="94"/>
            </a:xfrm>
            <a:custGeom>
              <a:avLst/>
              <a:gdLst>
                <a:gd name="txL" fmla="*/ 0 w 96"/>
                <a:gd name="txT" fmla="*/ 0 h 187"/>
                <a:gd name="txR" fmla="*/ 96 w 96"/>
                <a:gd name="txB" fmla="*/ 187 h 187"/>
              </a:gdLst>
              <a:ahLst/>
              <a:cxnLst>
                <a:cxn ang="0">
                  <a:pos x="96" y="0"/>
                </a:cxn>
                <a:cxn ang="0">
                  <a:pos x="47" y="187"/>
                </a:cxn>
                <a:cxn ang="0">
                  <a:pos x="0" y="0"/>
                </a:cxn>
                <a:cxn ang="0">
                  <a:pos x="96" y="0"/>
                </a:cxn>
              </a:cxnLst>
              <a:rect l="txL" t="txT" r="txR" b="txB"/>
              <a:pathLst>
                <a:path w="96" h="187">
                  <a:moveTo>
                    <a:pt x="96" y="0"/>
                  </a:moveTo>
                  <a:lnTo>
                    <a:pt x="47" y="187"/>
                  </a:lnTo>
                  <a:lnTo>
                    <a:pt x="0" y="0"/>
                  </a:lnTo>
                  <a:lnTo>
                    <a:pt x="96"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8020" name="Line 133"/>
            <p:cNvSpPr/>
            <p:nvPr/>
          </p:nvSpPr>
          <p:spPr>
            <a:xfrm flipV="1">
              <a:off x="1045" y="2792"/>
              <a:ext cx="1" cy="215"/>
            </a:xfrm>
            <a:prstGeom prst="line">
              <a:avLst/>
            </a:prstGeom>
            <a:ln w="17463" cap="flat" cmpd="sng">
              <a:solidFill>
                <a:srgbClr val="000000"/>
              </a:solidFill>
              <a:prstDash val="solid"/>
              <a:headEnd type="none" w="med" len="med"/>
              <a:tailEnd type="none" w="med" len="med"/>
            </a:ln>
          </p:spPr>
        </p:sp>
        <p:sp>
          <p:nvSpPr>
            <p:cNvPr id="38021" name="Freeform 134"/>
            <p:cNvSpPr/>
            <p:nvPr/>
          </p:nvSpPr>
          <p:spPr>
            <a:xfrm>
              <a:off x="997" y="2999"/>
              <a:ext cx="96" cy="95"/>
            </a:xfrm>
            <a:custGeom>
              <a:avLst/>
              <a:gdLst>
                <a:gd name="txL" fmla="*/ 0 w 96"/>
                <a:gd name="txT" fmla="*/ 0 h 188"/>
                <a:gd name="txR" fmla="*/ 96 w 96"/>
                <a:gd name="txB" fmla="*/ 188 h 188"/>
              </a:gdLst>
              <a:ahLst/>
              <a:cxnLst>
                <a:cxn ang="0">
                  <a:pos x="96" y="0"/>
                </a:cxn>
                <a:cxn ang="0">
                  <a:pos x="48" y="188"/>
                </a:cxn>
                <a:cxn ang="0">
                  <a:pos x="0" y="0"/>
                </a:cxn>
                <a:cxn ang="0">
                  <a:pos x="96" y="0"/>
                </a:cxn>
              </a:cxnLst>
              <a:rect l="txL" t="txT" r="txR" b="txB"/>
              <a:pathLst>
                <a:path w="96" h="188">
                  <a:moveTo>
                    <a:pt x="96" y="0"/>
                  </a:moveTo>
                  <a:lnTo>
                    <a:pt x="48" y="188"/>
                  </a:lnTo>
                  <a:lnTo>
                    <a:pt x="0" y="0"/>
                  </a:lnTo>
                  <a:lnTo>
                    <a:pt x="96"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8022" name="Line 135"/>
            <p:cNvSpPr/>
            <p:nvPr/>
          </p:nvSpPr>
          <p:spPr>
            <a:xfrm flipV="1">
              <a:off x="2008" y="2792"/>
              <a:ext cx="1" cy="215"/>
            </a:xfrm>
            <a:prstGeom prst="line">
              <a:avLst/>
            </a:prstGeom>
            <a:ln w="17463" cap="flat" cmpd="sng">
              <a:solidFill>
                <a:srgbClr val="000000"/>
              </a:solidFill>
              <a:prstDash val="solid"/>
              <a:headEnd type="none" w="med" len="med"/>
              <a:tailEnd type="none" w="med" len="med"/>
            </a:ln>
          </p:spPr>
        </p:sp>
        <p:sp>
          <p:nvSpPr>
            <p:cNvPr id="38023" name="Freeform 136"/>
            <p:cNvSpPr/>
            <p:nvPr/>
          </p:nvSpPr>
          <p:spPr>
            <a:xfrm>
              <a:off x="1961" y="2999"/>
              <a:ext cx="95" cy="95"/>
            </a:xfrm>
            <a:custGeom>
              <a:avLst/>
              <a:gdLst>
                <a:gd name="txL" fmla="*/ 0 w 95"/>
                <a:gd name="txT" fmla="*/ 0 h 188"/>
                <a:gd name="txR" fmla="*/ 95 w 95"/>
                <a:gd name="txB" fmla="*/ 188 h 188"/>
              </a:gdLst>
              <a:ahLst/>
              <a:cxnLst>
                <a:cxn ang="0">
                  <a:pos x="95" y="0"/>
                </a:cxn>
                <a:cxn ang="0">
                  <a:pos x="47" y="188"/>
                </a:cxn>
                <a:cxn ang="0">
                  <a:pos x="0" y="0"/>
                </a:cxn>
                <a:cxn ang="0">
                  <a:pos x="95" y="0"/>
                </a:cxn>
              </a:cxnLst>
              <a:rect l="txL" t="txT" r="txR" b="txB"/>
              <a:pathLst>
                <a:path w="95" h="188">
                  <a:moveTo>
                    <a:pt x="95" y="0"/>
                  </a:moveTo>
                  <a:lnTo>
                    <a:pt x="47" y="188"/>
                  </a:lnTo>
                  <a:lnTo>
                    <a:pt x="0" y="0"/>
                  </a:lnTo>
                  <a:lnTo>
                    <a:pt x="95"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8024" name="Rectangle 137"/>
            <p:cNvSpPr/>
            <p:nvPr/>
          </p:nvSpPr>
          <p:spPr>
            <a:xfrm>
              <a:off x="1642" y="1204"/>
              <a:ext cx="78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MOVE(A,TABLE)</a:t>
              </a:r>
              <a:endParaRPr lang="en-US" altLang="zh-CN" i="1" dirty="0">
                <a:latin typeface="Arial" panose="020B0604020202020204" pitchFamily="34" charset="0"/>
              </a:endParaRPr>
            </a:p>
          </p:txBody>
        </p:sp>
        <p:sp>
          <p:nvSpPr>
            <p:cNvPr id="38025" name="Rectangle 138"/>
            <p:cNvSpPr/>
            <p:nvPr/>
          </p:nvSpPr>
          <p:spPr>
            <a:xfrm>
              <a:off x="3704" y="1327"/>
              <a:ext cx="54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MOVE(C,A)</a:t>
              </a:r>
              <a:endParaRPr lang="en-US" altLang="zh-CN" i="1" dirty="0">
                <a:latin typeface="Arial" panose="020B0604020202020204" pitchFamily="34" charset="0"/>
              </a:endParaRPr>
            </a:p>
          </p:txBody>
        </p:sp>
        <p:sp>
          <p:nvSpPr>
            <p:cNvPr id="38026" name="Rectangle 139"/>
            <p:cNvSpPr/>
            <p:nvPr/>
          </p:nvSpPr>
          <p:spPr>
            <a:xfrm>
              <a:off x="4751" y="1231"/>
              <a:ext cx="54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MOVE(A,C)</a:t>
              </a:r>
              <a:endParaRPr lang="en-US" altLang="zh-CN" i="1" dirty="0">
                <a:latin typeface="Arial" panose="020B0604020202020204" pitchFamily="34" charset="0"/>
              </a:endParaRPr>
            </a:p>
          </p:txBody>
        </p:sp>
        <p:sp>
          <p:nvSpPr>
            <p:cNvPr id="38027" name="Rectangle 140"/>
            <p:cNvSpPr/>
            <p:nvPr/>
          </p:nvSpPr>
          <p:spPr>
            <a:xfrm>
              <a:off x="666" y="1972"/>
              <a:ext cx="54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MOVE(B,A)</a:t>
              </a:r>
              <a:endParaRPr lang="en-US" altLang="zh-CN" i="1" dirty="0">
                <a:latin typeface="Arial" panose="020B0604020202020204" pitchFamily="34" charset="0"/>
              </a:endParaRPr>
            </a:p>
          </p:txBody>
        </p:sp>
        <p:sp>
          <p:nvSpPr>
            <p:cNvPr id="38028" name="Rectangle 141"/>
            <p:cNvSpPr/>
            <p:nvPr/>
          </p:nvSpPr>
          <p:spPr>
            <a:xfrm>
              <a:off x="1400" y="2123"/>
              <a:ext cx="54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MOVE(B,C)</a:t>
              </a:r>
              <a:endParaRPr lang="en-US" altLang="zh-CN" i="1" dirty="0">
                <a:latin typeface="Arial" panose="020B0604020202020204" pitchFamily="34" charset="0"/>
              </a:endParaRPr>
            </a:p>
          </p:txBody>
        </p:sp>
        <p:sp>
          <p:nvSpPr>
            <p:cNvPr id="38029" name="Rectangle 142"/>
            <p:cNvSpPr/>
            <p:nvPr/>
          </p:nvSpPr>
          <p:spPr>
            <a:xfrm>
              <a:off x="2699" y="2227"/>
              <a:ext cx="66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  MOVE(C,A)</a:t>
              </a:r>
              <a:endParaRPr lang="en-US" altLang="zh-CN" i="1" dirty="0">
                <a:latin typeface="Arial" panose="020B0604020202020204" pitchFamily="34" charset="0"/>
              </a:endParaRPr>
            </a:p>
          </p:txBody>
        </p:sp>
        <p:sp>
          <p:nvSpPr>
            <p:cNvPr id="38030" name="Line 143"/>
            <p:cNvSpPr/>
            <p:nvPr/>
          </p:nvSpPr>
          <p:spPr>
            <a:xfrm flipH="1" flipV="1">
              <a:off x="2134" y="1818"/>
              <a:ext cx="1643" cy="563"/>
            </a:xfrm>
            <a:prstGeom prst="line">
              <a:avLst/>
            </a:prstGeom>
            <a:ln w="17463" cap="flat" cmpd="sng">
              <a:solidFill>
                <a:srgbClr val="000000"/>
              </a:solidFill>
              <a:prstDash val="solid"/>
              <a:headEnd type="none" w="med" len="med"/>
              <a:tailEnd type="none" w="med" len="med"/>
            </a:ln>
          </p:spPr>
        </p:sp>
        <p:sp>
          <p:nvSpPr>
            <p:cNvPr id="38031" name="Freeform 144"/>
            <p:cNvSpPr/>
            <p:nvPr/>
          </p:nvSpPr>
          <p:spPr>
            <a:xfrm>
              <a:off x="3744" y="2350"/>
              <a:ext cx="150" cy="71"/>
            </a:xfrm>
            <a:custGeom>
              <a:avLst/>
              <a:gdLst>
                <a:gd name="txL" fmla="*/ 0 w 150"/>
                <a:gd name="txT" fmla="*/ 0 h 144"/>
                <a:gd name="txR" fmla="*/ 150 w 150"/>
                <a:gd name="txB" fmla="*/ 144 h 144"/>
              </a:gdLst>
              <a:ahLst/>
              <a:cxnLst>
                <a:cxn ang="0">
                  <a:pos x="44" y="0"/>
                </a:cxn>
                <a:cxn ang="0">
                  <a:pos x="150" y="144"/>
                </a:cxn>
                <a:cxn ang="0">
                  <a:pos x="0" y="112"/>
                </a:cxn>
                <a:cxn ang="0">
                  <a:pos x="44" y="0"/>
                </a:cxn>
              </a:cxnLst>
              <a:rect l="txL" t="txT" r="txR" b="txB"/>
              <a:pathLst>
                <a:path w="150" h="144">
                  <a:moveTo>
                    <a:pt x="44" y="0"/>
                  </a:moveTo>
                  <a:lnTo>
                    <a:pt x="150" y="144"/>
                  </a:lnTo>
                  <a:lnTo>
                    <a:pt x="0" y="112"/>
                  </a:lnTo>
                  <a:lnTo>
                    <a:pt x="44" y="0"/>
                  </a:lnTo>
                  <a:close/>
                </a:path>
              </a:pathLst>
            </a:custGeom>
            <a:solidFill>
              <a:srgbClr val="000000"/>
            </a:solidFill>
            <a:ln w="9525">
              <a:noFill/>
            </a:ln>
          </p:spPr>
          <p:txBody>
            <a:bodyPr/>
            <a:lstStyle/>
            <a:p>
              <a:endParaRPr lang="zh-CN" altLang="en-US" dirty="0">
                <a:latin typeface="Arial" panose="020B0604020202020204" pitchFamily="34" charset="0"/>
              </a:endParaRPr>
            </a:p>
          </p:txBody>
        </p:sp>
        <p:sp>
          <p:nvSpPr>
            <p:cNvPr id="38032" name="Rectangle 145"/>
            <p:cNvSpPr/>
            <p:nvPr/>
          </p:nvSpPr>
          <p:spPr>
            <a:xfrm>
              <a:off x="2720" y="1930"/>
              <a:ext cx="540" cy="144"/>
            </a:xfrm>
            <a:prstGeom prst="rect">
              <a:avLst/>
            </a:prstGeom>
            <a:noFill/>
            <a:ln w="9525">
              <a:noFill/>
            </a:ln>
          </p:spPr>
          <p:txBody>
            <a:bodyPr wrap="none" lIns="0" tIns="0" rIns="0" bIns="0">
              <a:spAutoFit/>
            </a:bodyPr>
            <a:lstStyle/>
            <a:p>
              <a:r>
                <a:rPr lang="en-US" altLang="zh-CN" sz="1500" dirty="0">
                  <a:solidFill>
                    <a:srgbClr val="000000"/>
                  </a:solidFill>
                  <a:latin typeface="宋体" panose="02010600030101010101" pitchFamily="2" charset="-122"/>
                </a:rPr>
                <a:t>MOVE(C,B)</a:t>
              </a:r>
              <a:endParaRPr lang="en-US" altLang="zh-CN" dirty="0">
                <a:latin typeface="Arial" panose="020B0604020202020204" pitchFamily="34" charset="0"/>
              </a:endParaRPr>
            </a:p>
          </p:txBody>
        </p:sp>
        <p:sp>
          <p:nvSpPr>
            <p:cNvPr id="38033" name="Rectangle 146"/>
            <p:cNvSpPr/>
            <p:nvPr/>
          </p:nvSpPr>
          <p:spPr>
            <a:xfrm>
              <a:off x="185" y="2850"/>
              <a:ext cx="60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 MOVE(C,B)</a:t>
              </a:r>
              <a:endParaRPr lang="en-US" altLang="zh-CN" i="1" dirty="0">
                <a:latin typeface="Arial" panose="020B0604020202020204" pitchFamily="34" charset="0"/>
              </a:endParaRPr>
            </a:p>
          </p:txBody>
        </p:sp>
        <p:sp>
          <p:nvSpPr>
            <p:cNvPr id="38034" name="Rectangle 147"/>
            <p:cNvSpPr/>
            <p:nvPr/>
          </p:nvSpPr>
          <p:spPr>
            <a:xfrm>
              <a:off x="2070" y="2850"/>
              <a:ext cx="540" cy="144"/>
            </a:xfrm>
            <a:prstGeom prst="rect">
              <a:avLst/>
            </a:prstGeom>
            <a:noFill/>
            <a:ln w="9525">
              <a:noFill/>
            </a:ln>
          </p:spPr>
          <p:txBody>
            <a:bodyPr wrap="none" lIns="0" tIns="0" rIns="0" bIns="0">
              <a:spAutoFit/>
            </a:bodyPr>
            <a:lstStyle/>
            <a:p>
              <a:r>
                <a:rPr lang="en-US" altLang="zh-CN" sz="1500" i="1" dirty="0">
                  <a:solidFill>
                    <a:srgbClr val="000000"/>
                  </a:solidFill>
                  <a:latin typeface="宋体" panose="02010600030101010101" pitchFamily="2" charset="-122"/>
                </a:rPr>
                <a:t>MOVE(A,B)</a:t>
              </a:r>
              <a:endParaRPr lang="en-US" altLang="zh-CN" i="1" dirty="0">
                <a:latin typeface="Arial" panose="020B0604020202020204" pitchFamily="34" charset="0"/>
              </a:endParaRPr>
            </a:p>
          </p:txBody>
        </p:sp>
        <p:sp>
          <p:nvSpPr>
            <p:cNvPr id="38035" name="Rectangle 148"/>
            <p:cNvSpPr/>
            <p:nvPr/>
          </p:nvSpPr>
          <p:spPr>
            <a:xfrm>
              <a:off x="3395" y="768"/>
              <a:ext cx="32" cy="77"/>
            </a:xfrm>
            <a:prstGeom prst="rect">
              <a:avLst/>
            </a:prstGeom>
            <a:noFill/>
            <a:ln w="9525">
              <a:noFill/>
            </a:ln>
          </p:spPr>
          <p:txBody>
            <a:bodyPr wrap="none" lIns="0" tIns="0" rIns="0" bIns="0">
              <a:spAutoFit/>
            </a:bodyPr>
            <a:lstStyle/>
            <a:p>
              <a:r>
                <a:rPr lang="en-US" altLang="zh-CN" sz="800" dirty="0">
                  <a:solidFill>
                    <a:srgbClr val="000000"/>
                  </a:solidFill>
                  <a:latin typeface="Times New Roman" panose="02020603050405020304" pitchFamily="18" charset="0"/>
                </a:rPr>
                <a:t>0</a:t>
              </a:r>
              <a:endParaRPr lang="en-US" altLang="zh-CN" dirty="0">
                <a:latin typeface="Arial" panose="020B0604020202020204" pitchFamily="34" charset="0"/>
              </a:endParaRPr>
            </a:p>
          </p:txBody>
        </p:sp>
        <p:sp>
          <p:nvSpPr>
            <p:cNvPr id="38036" name="Rectangle 149"/>
            <p:cNvSpPr/>
            <p:nvPr/>
          </p:nvSpPr>
          <p:spPr>
            <a:xfrm>
              <a:off x="3295" y="696"/>
              <a:ext cx="60"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sp>
          <p:nvSpPr>
            <p:cNvPr id="38037" name="Rectangle 150"/>
            <p:cNvSpPr/>
            <p:nvPr/>
          </p:nvSpPr>
          <p:spPr>
            <a:xfrm>
              <a:off x="1613" y="1738"/>
              <a:ext cx="32" cy="77"/>
            </a:xfrm>
            <a:prstGeom prst="rect">
              <a:avLst/>
            </a:prstGeom>
            <a:noFill/>
            <a:ln w="9525">
              <a:noFill/>
            </a:ln>
          </p:spPr>
          <p:txBody>
            <a:bodyPr wrap="none" lIns="0" tIns="0" rIns="0" bIns="0">
              <a:spAutoFit/>
            </a:bodyPr>
            <a:lstStyle/>
            <a:p>
              <a:r>
                <a:rPr lang="en-US" altLang="zh-CN" sz="8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38038" name="Rectangle 151"/>
            <p:cNvSpPr/>
            <p:nvPr/>
          </p:nvSpPr>
          <p:spPr>
            <a:xfrm>
              <a:off x="1523" y="1666"/>
              <a:ext cx="60"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sp>
          <p:nvSpPr>
            <p:cNvPr id="38039" name="Rectangle 152"/>
            <p:cNvSpPr/>
            <p:nvPr/>
          </p:nvSpPr>
          <p:spPr>
            <a:xfrm>
              <a:off x="3495" y="1738"/>
              <a:ext cx="32" cy="77"/>
            </a:xfrm>
            <a:prstGeom prst="rect">
              <a:avLst/>
            </a:prstGeom>
            <a:noFill/>
            <a:ln w="9525">
              <a:noFill/>
            </a:ln>
          </p:spPr>
          <p:txBody>
            <a:bodyPr wrap="none" lIns="0" tIns="0" rIns="0" bIns="0">
              <a:spAutoFit/>
            </a:bodyPr>
            <a:lstStyle/>
            <a:p>
              <a:r>
                <a:rPr lang="en-US" altLang="zh-CN" sz="8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38040" name="Rectangle 153"/>
            <p:cNvSpPr/>
            <p:nvPr/>
          </p:nvSpPr>
          <p:spPr>
            <a:xfrm>
              <a:off x="3394" y="1666"/>
              <a:ext cx="60" cy="144"/>
            </a:xfrm>
            <a:prstGeom prst="rect">
              <a:avLst/>
            </a:prstGeom>
            <a:noFill/>
            <a:ln w="9525">
              <a:noFill/>
            </a:ln>
          </p:spPr>
          <p:txBody>
            <a:bodyPr wrap="none" lIns="0" tIns="0" rIns="0" bIns="0">
              <a:spAutoFit/>
            </a:bodyPr>
            <a:lstStyle/>
            <a:p>
              <a:r>
                <a:rPr lang="en-US" altLang="zh-CN" sz="15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sp>
          <p:nvSpPr>
            <p:cNvPr id="38041" name="Rectangle 154"/>
            <p:cNvSpPr/>
            <p:nvPr/>
          </p:nvSpPr>
          <p:spPr>
            <a:xfrm>
              <a:off x="4966" y="1728"/>
              <a:ext cx="32" cy="77"/>
            </a:xfrm>
            <a:prstGeom prst="rect">
              <a:avLst/>
            </a:prstGeom>
            <a:noFill/>
            <a:ln w="9525">
              <a:noFill/>
            </a:ln>
          </p:spPr>
          <p:txBody>
            <a:bodyPr wrap="none" lIns="0" tIns="0" rIns="0" bIns="0">
              <a:spAutoFit/>
            </a:bodyPr>
            <a:lstStyle/>
            <a:p>
              <a:r>
                <a:rPr lang="en-US" altLang="zh-CN" sz="8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38042" name="Rectangle 155"/>
            <p:cNvSpPr/>
            <p:nvPr/>
          </p:nvSpPr>
          <p:spPr>
            <a:xfrm>
              <a:off x="4868" y="1656"/>
              <a:ext cx="57" cy="136"/>
            </a:xfrm>
            <a:prstGeom prst="rect">
              <a:avLst/>
            </a:prstGeom>
            <a:noFill/>
            <a:ln w="9525">
              <a:noFill/>
            </a:ln>
          </p:spPr>
          <p:txBody>
            <a:bodyPr wrap="none" lIns="0" tIns="0" rIns="0" bIns="0">
              <a:spAutoFit/>
            </a:bodyPr>
            <a:lstStyle/>
            <a:p>
              <a:r>
                <a:rPr lang="en-US" altLang="zh-CN" sz="14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sp>
          <p:nvSpPr>
            <p:cNvPr id="38043" name="Rectangle 156"/>
            <p:cNvSpPr/>
            <p:nvPr/>
          </p:nvSpPr>
          <p:spPr>
            <a:xfrm>
              <a:off x="661" y="2588"/>
              <a:ext cx="32" cy="77"/>
            </a:xfrm>
            <a:prstGeom prst="rect">
              <a:avLst/>
            </a:prstGeom>
            <a:noFill/>
            <a:ln w="9525">
              <a:noFill/>
            </a:ln>
          </p:spPr>
          <p:txBody>
            <a:bodyPr wrap="none" lIns="0" tIns="0" rIns="0" bIns="0">
              <a:spAutoFit/>
            </a:bodyPr>
            <a:lstStyle/>
            <a:p>
              <a:r>
                <a:rPr lang="en-US" altLang="zh-CN" sz="8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38044" name="Rectangle 157"/>
            <p:cNvSpPr/>
            <p:nvPr/>
          </p:nvSpPr>
          <p:spPr>
            <a:xfrm>
              <a:off x="560" y="2516"/>
              <a:ext cx="57" cy="136"/>
            </a:xfrm>
            <a:prstGeom prst="rect">
              <a:avLst/>
            </a:prstGeom>
            <a:noFill/>
            <a:ln w="9525">
              <a:noFill/>
            </a:ln>
          </p:spPr>
          <p:txBody>
            <a:bodyPr wrap="none" lIns="0" tIns="0" rIns="0" bIns="0">
              <a:spAutoFit/>
            </a:bodyPr>
            <a:lstStyle/>
            <a:p>
              <a:r>
                <a:rPr lang="en-US" altLang="zh-CN" sz="14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sp>
          <p:nvSpPr>
            <p:cNvPr id="38045" name="Rectangle 158"/>
            <p:cNvSpPr/>
            <p:nvPr/>
          </p:nvSpPr>
          <p:spPr>
            <a:xfrm>
              <a:off x="1613" y="2588"/>
              <a:ext cx="32" cy="77"/>
            </a:xfrm>
            <a:prstGeom prst="rect">
              <a:avLst/>
            </a:prstGeom>
            <a:noFill/>
            <a:ln w="9525">
              <a:noFill/>
            </a:ln>
          </p:spPr>
          <p:txBody>
            <a:bodyPr wrap="none" lIns="0" tIns="0" rIns="0" bIns="0">
              <a:spAutoFit/>
            </a:bodyPr>
            <a:lstStyle/>
            <a:p>
              <a:r>
                <a:rPr lang="en-US" altLang="zh-CN" sz="800" dirty="0">
                  <a:solidFill>
                    <a:srgbClr val="000000"/>
                  </a:solidFill>
                  <a:latin typeface="Times New Roman" panose="02020603050405020304" pitchFamily="18" charset="0"/>
                </a:rPr>
                <a:t>5</a:t>
              </a:r>
              <a:endParaRPr lang="en-US" altLang="zh-CN" dirty="0">
                <a:latin typeface="Arial" panose="020B0604020202020204" pitchFamily="34" charset="0"/>
              </a:endParaRPr>
            </a:p>
          </p:txBody>
        </p:sp>
        <p:sp>
          <p:nvSpPr>
            <p:cNvPr id="38046" name="Rectangle 159"/>
            <p:cNvSpPr/>
            <p:nvPr/>
          </p:nvSpPr>
          <p:spPr>
            <a:xfrm>
              <a:off x="1516" y="2516"/>
              <a:ext cx="57" cy="136"/>
            </a:xfrm>
            <a:prstGeom prst="rect">
              <a:avLst/>
            </a:prstGeom>
            <a:noFill/>
            <a:ln w="9525">
              <a:noFill/>
            </a:ln>
          </p:spPr>
          <p:txBody>
            <a:bodyPr wrap="none" lIns="0" tIns="0" rIns="0" bIns="0">
              <a:spAutoFit/>
            </a:bodyPr>
            <a:lstStyle/>
            <a:p>
              <a:r>
                <a:rPr lang="en-US" altLang="zh-CN" sz="14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sp>
          <p:nvSpPr>
            <p:cNvPr id="38047" name="Rectangle 160"/>
            <p:cNvSpPr/>
            <p:nvPr/>
          </p:nvSpPr>
          <p:spPr>
            <a:xfrm>
              <a:off x="2663" y="2501"/>
              <a:ext cx="32" cy="77"/>
            </a:xfrm>
            <a:prstGeom prst="rect">
              <a:avLst/>
            </a:prstGeom>
            <a:noFill/>
            <a:ln w="9525">
              <a:noFill/>
            </a:ln>
          </p:spPr>
          <p:txBody>
            <a:bodyPr wrap="none" lIns="0" tIns="0" rIns="0" bIns="0">
              <a:spAutoFit/>
            </a:bodyPr>
            <a:lstStyle/>
            <a:p>
              <a:r>
                <a:rPr lang="en-US" altLang="zh-CN" sz="800" dirty="0">
                  <a:solidFill>
                    <a:srgbClr val="000000"/>
                  </a:solidFill>
                  <a:latin typeface="Times New Roman" panose="02020603050405020304" pitchFamily="18" charset="0"/>
                </a:rPr>
                <a:t>6</a:t>
              </a:r>
              <a:endParaRPr lang="en-US" altLang="zh-CN" dirty="0">
                <a:latin typeface="Arial" panose="020B0604020202020204" pitchFamily="34" charset="0"/>
              </a:endParaRPr>
            </a:p>
          </p:txBody>
        </p:sp>
        <p:sp>
          <p:nvSpPr>
            <p:cNvPr id="38048" name="Rectangle 161"/>
            <p:cNvSpPr/>
            <p:nvPr/>
          </p:nvSpPr>
          <p:spPr>
            <a:xfrm>
              <a:off x="2564" y="2429"/>
              <a:ext cx="57" cy="136"/>
            </a:xfrm>
            <a:prstGeom prst="rect">
              <a:avLst/>
            </a:prstGeom>
            <a:noFill/>
            <a:ln w="9525">
              <a:noFill/>
            </a:ln>
          </p:spPr>
          <p:txBody>
            <a:bodyPr wrap="none" lIns="0" tIns="0" rIns="0" bIns="0">
              <a:spAutoFit/>
            </a:bodyPr>
            <a:lstStyle/>
            <a:p>
              <a:r>
                <a:rPr lang="en-US" altLang="zh-CN" sz="14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sp>
          <p:nvSpPr>
            <p:cNvPr id="38049" name="Rectangle 162"/>
            <p:cNvSpPr/>
            <p:nvPr/>
          </p:nvSpPr>
          <p:spPr>
            <a:xfrm>
              <a:off x="3913" y="2551"/>
              <a:ext cx="32" cy="77"/>
            </a:xfrm>
            <a:prstGeom prst="rect">
              <a:avLst/>
            </a:prstGeom>
            <a:noFill/>
            <a:ln w="9525">
              <a:noFill/>
            </a:ln>
          </p:spPr>
          <p:txBody>
            <a:bodyPr wrap="none" lIns="0" tIns="0" rIns="0" bIns="0">
              <a:spAutoFit/>
            </a:bodyPr>
            <a:lstStyle/>
            <a:p>
              <a:r>
                <a:rPr lang="en-US" altLang="zh-CN" sz="800" dirty="0">
                  <a:solidFill>
                    <a:srgbClr val="000000"/>
                  </a:solidFill>
                  <a:latin typeface="Times New Roman" panose="02020603050405020304" pitchFamily="18" charset="0"/>
                </a:rPr>
                <a:t>7</a:t>
              </a:r>
              <a:endParaRPr lang="en-US" altLang="zh-CN" dirty="0">
                <a:latin typeface="Arial" panose="020B0604020202020204" pitchFamily="34" charset="0"/>
              </a:endParaRPr>
            </a:p>
          </p:txBody>
        </p:sp>
        <p:sp>
          <p:nvSpPr>
            <p:cNvPr id="38050" name="Rectangle 163"/>
            <p:cNvSpPr/>
            <p:nvPr/>
          </p:nvSpPr>
          <p:spPr>
            <a:xfrm>
              <a:off x="3813" y="2479"/>
              <a:ext cx="57" cy="136"/>
            </a:xfrm>
            <a:prstGeom prst="rect">
              <a:avLst/>
            </a:prstGeom>
            <a:noFill/>
            <a:ln w="9525">
              <a:noFill/>
            </a:ln>
          </p:spPr>
          <p:txBody>
            <a:bodyPr wrap="none" lIns="0" tIns="0" rIns="0" bIns="0">
              <a:spAutoFit/>
            </a:bodyPr>
            <a:lstStyle/>
            <a:p>
              <a:r>
                <a:rPr lang="en-US" altLang="zh-CN" sz="14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sp>
          <p:nvSpPr>
            <p:cNvPr id="38051" name="Rectangle 164"/>
            <p:cNvSpPr/>
            <p:nvPr/>
          </p:nvSpPr>
          <p:spPr>
            <a:xfrm>
              <a:off x="5173" y="2551"/>
              <a:ext cx="32" cy="77"/>
            </a:xfrm>
            <a:prstGeom prst="rect">
              <a:avLst/>
            </a:prstGeom>
            <a:noFill/>
            <a:ln w="9525">
              <a:noFill/>
            </a:ln>
          </p:spPr>
          <p:txBody>
            <a:bodyPr wrap="none" lIns="0" tIns="0" rIns="0" bIns="0">
              <a:spAutoFit/>
            </a:bodyPr>
            <a:lstStyle/>
            <a:p>
              <a:r>
                <a:rPr lang="en-US" altLang="zh-CN" sz="800" dirty="0">
                  <a:solidFill>
                    <a:srgbClr val="000000"/>
                  </a:solidFill>
                  <a:latin typeface="Times New Roman" panose="02020603050405020304" pitchFamily="18" charset="0"/>
                </a:rPr>
                <a:t>8</a:t>
              </a:r>
              <a:endParaRPr lang="en-US" altLang="zh-CN" dirty="0">
                <a:latin typeface="Arial" panose="020B0604020202020204" pitchFamily="34" charset="0"/>
              </a:endParaRPr>
            </a:p>
          </p:txBody>
        </p:sp>
        <p:sp>
          <p:nvSpPr>
            <p:cNvPr id="38052" name="Rectangle 165"/>
            <p:cNvSpPr/>
            <p:nvPr/>
          </p:nvSpPr>
          <p:spPr>
            <a:xfrm>
              <a:off x="5077" y="2479"/>
              <a:ext cx="57" cy="136"/>
            </a:xfrm>
            <a:prstGeom prst="rect">
              <a:avLst/>
            </a:prstGeom>
            <a:noFill/>
            <a:ln w="9525">
              <a:noFill/>
            </a:ln>
          </p:spPr>
          <p:txBody>
            <a:bodyPr wrap="none" lIns="0" tIns="0" rIns="0" bIns="0">
              <a:spAutoFit/>
            </a:bodyPr>
            <a:lstStyle/>
            <a:p>
              <a:r>
                <a:rPr lang="en-US" altLang="zh-CN" sz="14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sp>
          <p:nvSpPr>
            <p:cNvPr id="38053" name="Rectangle 166"/>
            <p:cNvSpPr/>
            <p:nvPr/>
          </p:nvSpPr>
          <p:spPr>
            <a:xfrm>
              <a:off x="878" y="3412"/>
              <a:ext cx="32" cy="77"/>
            </a:xfrm>
            <a:prstGeom prst="rect">
              <a:avLst/>
            </a:prstGeom>
            <a:noFill/>
            <a:ln w="9525">
              <a:noFill/>
            </a:ln>
          </p:spPr>
          <p:txBody>
            <a:bodyPr wrap="none" lIns="0" tIns="0" rIns="0" bIns="0">
              <a:spAutoFit/>
            </a:bodyPr>
            <a:lstStyle/>
            <a:p>
              <a:r>
                <a:rPr lang="en-US" altLang="zh-CN" sz="800" dirty="0">
                  <a:solidFill>
                    <a:srgbClr val="000000"/>
                  </a:solidFill>
                  <a:latin typeface="Times New Roman" panose="02020603050405020304" pitchFamily="18" charset="0"/>
                </a:rPr>
                <a:t>9</a:t>
              </a:r>
              <a:endParaRPr lang="en-US" altLang="zh-CN" dirty="0">
                <a:latin typeface="Arial" panose="020B0604020202020204" pitchFamily="34" charset="0"/>
              </a:endParaRPr>
            </a:p>
          </p:txBody>
        </p:sp>
        <p:sp>
          <p:nvSpPr>
            <p:cNvPr id="38054" name="Rectangle 167"/>
            <p:cNvSpPr/>
            <p:nvPr/>
          </p:nvSpPr>
          <p:spPr>
            <a:xfrm>
              <a:off x="781" y="3339"/>
              <a:ext cx="57" cy="136"/>
            </a:xfrm>
            <a:prstGeom prst="rect">
              <a:avLst/>
            </a:prstGeom>
            <a:noFill/>
            <a:ln w="9525">
              <a:noFill/>
            </a:ln>
          </p:spPr>
          <p:txBody>
            <a:bodyPr wrap="none" lIns="0" tIns="0" rIns="0" bIns="0">
              <a:spAutoFit/>
            </a:bodyPr>
            <a:lstStyle/>
            <a:p>
              <a:r>
                <a:rPr lang="en-US" altLang="zh-CN" sz="14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sp>
          <p:nvSpPr>
            <p:cNvPr id="38055" name="Rectangle 168"/>
            <p:cNvSpPr/>
            <p:nvPr/>
          </p:nvSpPr>
          <p:spPr>
            <a:xfrm>
              <a:off x="1709" y="3412"/>
              <a:ext cx="64" cy="77"/>
            </a:xfrm>
            <a:prstGeom prst="rect">
              <a:avLst/>
            </a:prstGeom>
            <a:noFill/>
            <a:ln w="9525">
              <a:noFill/>
            </a:ln>
          </p:spPr>
          <p:txBody>
            <a:bodyPr wrap="none" lIns="0" tIns="0" rIns="0" bIns="0">
              <a:spAutoFit/>
            </a:bodyPr>
            <a:lstStyle/>
            <a:p>
              <a:r>
                <a:rPr lang="en-US" altLang="zh-CN" sz="800" dirty="0">
                  <a:solidFill>
                    <a:srgbClr val="000000"/>
                  </a:solidFill>
                  <a:latin typeface="Times New Roman" panose="02020603050405020304" pitchFamily="18" charset="0"/>
                </a:rPr>
                <a:t>10</a:t>
              </a:r>
              <a:endParaRPr lang="en-US" altLang="zh-CN" dirty="0">
                <a:latin typeface="Arial" panose="020B0604020202020204" pitchFamily="34" charset="0"/>
              </a:endParaRPr>
            </a:p>
          </p:txBody>
        </p:sp>
        <p:sp>
          <p:nvSpPr>
            <p:cNvPr id="38056" name="Rectangle 169"/>
            <p:cNvSpPr/>
            <p:nvPr/>
          </p:nvSpPr>
          <p:spPr>
            <a:xfrm>
              <a:off x="1620" y="3339"/>
              <a:ext cx="57" cy="136"/>
            </a:xfrm>
            <a:prstGeom prst="rect">
              <a:avLst/>
            </a:prstGeom>
            <a:noFill/>
            <a:ln w="9525">
              <a:noFill/>
            </a:ln>
          </p:spPr>
          <p:txBody>
            <a:bodyPr wrap="none" lIns="0" tIns="0" rIns="0" bIns="0">
              <a:spAutoFit/>
            </a:bodyPr>
            <a:lstStyle/>
            <a:p>
              <a:r>
                <a:rPr lang="en-US" altLang="zh-CN" sz="14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sp>
          <p:nvSpPr>
            <p:cNvPr id="38057" name="Rectangle 170"/>
            <p:cNvSpPr/>
            <p:nvPr/>
          </p:nvSpPr>
          <p:spPr>
            <a:xfrm>
              <a:off x="3838" y="2021"/>
              <a:ext cx="485" cy="116"/>
            </a:xfrm>
            <a:prstGeom prst="rect">
              <a:avLst/>
            </a:prstGeom>
            <a:noFill/>
            <a:ln w="9525">
              <a:noFill/>
            </a:ln>
          </p:spPr>
          <p:txBody>
            <a:bodyPr wrap="none" lIns="0" tIns="0" rIns="0" bIns="0">
              <a:spAutoFit/>
            </a:bodyPr>
            <a:lstStyle/>
            <a:p>
              <a:r>
                <a:rPr lang="zh-CN" altLang="en-US" sz="1200" dirty="0">
                  <a:solidFill>
                    <a:srgbClr val="000000"/>
                  </a:solidFill>
                  <a:latin typeface="宋体" panose="02010600030101010101" pitchFamily="2" charset="-122"/>
                </a:rPr>
                <a:t>没有后裔，</a:t>
              </a:r>
              <a:endParaRPr lang="zh-CN" altLang="en-US" dirty="0">
                <a:latin typeface="Arial" panose="020B0604020202020204" pitchFamily="34" charset="0"/>
              </a:endParaRPr>
            </a:p>
          </p:txBody>
        </p:sp>
        <p:sp>
          <p:nvSpPr>
            <p:cNvPr id="38058" name="Rectangle 171"/>
            <p:cNvSpPr/>
            <p:nvPr/>
          </p:nvSpPr>
          <p:spPr>
            <a:xfrm>
              <a:off x="3912" y="2137"/>
              <a:ext cx="388" cy="116"/>
            </a:xfrm>
            <a:prstGeom prst="rect">
              <a:avLst/>
            </a:prstGeom>
            <a:noFill/>
            <a:ln w="9525">
              <a:noFill/>
            </a:ln>
          </p:spPr>
          <p:txBody>
            <a:bodyPr wrap="none" lIns="0" tIns="0" rIns="0" bIns="0">
              <a:spAutoFit/>
            </a:bodyPr>
            <a:lstStyle/>
            <a:p>
              <a:r>
                <a:rPr lang="zh-CN" altLang="en-US" sz="1200" dirty="0">
                  <a:solidFill>
                    <a:srgbClr val="000000"/>
                  </a:solidFill>
                  <a:latin typeface="宋体" panose="02010600030101010101" pitchFamily="2" charset="-122"/>
                </a:rPr>
                <a:t>失败退出</a:t>
              </a:r>
              <a:endParaRPr lang="zh-CN" altLang="en-US" dirty="0">
                <a:latin typeface="Arial" panose="020B0604020202020204" pitchFamily="34" charset="0"/>
              </a:endParaRPr>
            </a:p>
          </p:txBody>
        </p:sp>
        <p:sp>
          <p:nvSpPr>
            <p:cNvPr id="38059" name="Rectangle 172"/>
            <p:cNvSpPr/>
            <p:nvPr/>
          </p:nvSpPr>
          <p:spPr>
            <a:xfrm>
              <a:off x="1768" y="3934"/>
              <a:ext cx="1740" cy="144"/>
            </a:xfrm>
            <a:prstGeom prst="rect">
              <a:avLst/>
            </a:prstGeom>
            <a:noFill/>
            <a:ln w="9525">
              <a:noFill/>
            </a:ln>
          </p:spPr>
          <p:txBody>
            <a:bodyPr wrap="none" lIns="0" tIns="0" rIns="0" bIns="0">
              <a:spAutoFit/>
            </a:bodyPr>
            <a:lstStyle/>
            <a:p>
              <a:r>
                <a:rPr lang="en-US" altLang="zh-CN" sz="1500" dirty="0">
                  <a:solidFill>
                    <a:srgbClr val="000000"/>
                  </a:solidFill>
                  <a:latin typeface="宋体" panose="02010600030101010101" pitchFamily="2" charset="-122"/>
                </a:rPr>
                <a:t>     </a:t>
              </a:r>
              <a:r>
                <a:rPr lang="zh-CN" altLang="en-US" sz="1500" dirty="0">
                  <a:solidFill>
                    <a:srgbClr val="000000"/>
                  </a:solidFill>
                  <a:latin typeface="宋体" panose="02010600030101010101" pitchFamily="2" charset="-122"/>
                </a:rPr>
                <a:t>积木问题的宽度优先搜索树</a:t>
              </a:r>
              <a:endParaRPr lang="zh-CN" altLang="en-US" dirty="0">
                <a:latin typeface="Arial" panose="020B0604020202020204" pitchFamily="34" charset="0"/>
              </a:endParaRPr>
            </a:p>
          </p:txBody>
        </p:sp>
      </p:grpSp>
      <p:sp>
        <p:nvSpPr>
          <p:cNvPr id="37894" name="Rectangle 4"/>
          <p:cNvSpPr/>
          <p:nvPr/>
        </p:nvSpPr>
        <p:spPr>
          <a:xfrm>
            <a:off x="33338" y="20996"/>
            <a:ext cx="12158662" cy="792163"/>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2.3.2  </a:t>
            </a:r>
            <a:r>
              <a:rPr lang="zh-CN" altLang="en-US" sz="3600" dirty="0">
                <a:solidFill>
                  <a:schemeClr val="bg1"/>
                </a:solidFill>
                <a:latin typeface="Times New Roman" panose="02020603050405020304" pitchFamily="18" charset="0"/>
                <a:ea typeface="黑体" panose="02010609060101010101" pitchFamily="2" charset="-122"/>
              </a:rPr>
              <a:t>宽度优先搜索策略</a:t>
            </a:r>
          </a:p>
        </p:txBody>
      </p:sp>
      <p:sp>
        <p:nvSpPr>
          <p:cNvPr id="37895" name="Rectangle 6"/>
          <p:cNvSpPr/>
          <p:nvPr/>
        </p:nvSpPr>
        <p:spPr>
          <a:xfrm>
            <a:off x="3914775" y="1671638"/>
            <a:ext cx="9144000" cy="369332"/>
          </a:xfrm>
          <a:prstGeom prst="rect">
            <a:avLst/>
          </a:prstGeom>
          <a:noFill/>
          <a:ln w="9525">
            <a:noFill/>
          </a:ln>
        </p:spPr>
        <p:txBody>
          <a:bodyPr>
            <a:spAutoFit/>
          </a:bodyPr>
          <a:lstStyle/>
          <a:p>
            <a:endParaRPr lang="zh-CN" altLang="en-US" dirty="0">
              <a:latin typeface="Arial" panose="020B0604020202020204" pitchFamily="34" charset="0"/>
            </a:endParaRPr>
          </a:p>
        </p:txBody>
      </p:sp>
      <p:sp>
        <p:nvSpPr>
          <p:cNvPr id="83975" name="Line 7"/>
          <p:cNvSpPr/>
          <p:nvPr/>
        </p:nvSpPr>
        <p:spPr>
          <a:xfrm flipH="1">
            <a:off x="5086350" y="1800225"/>
            <a:ext cx="1981200" cy="762000"/>
          </a:xfrm>
          <a:prstGeom prst="line">
            <a:avLst/>
          </a:prstGeom>
          <a:ln w="38100" cap="flat" cmpd="sng">
            <a:solidFill>
              <a:schemeClr val="accent2"/>
            </a:solidFill>
            <a:prstDash val="solid"/>
            <a:headEnd type="none" w="med" len="med"/>
            <a:tailEnd type="triangle" w="med" len="med"/>
          </a:ln>
        </p:spPr>
      </p:sp>
      <p:sp>
        <p:nvSpPr>
          <p:cNvPr id="83976" name="Line 8"/>
          <p:cNvSpPr/>
          <p:nvPr/>
        </p:nvSpPr>
        <p:spPr>
          <a:xfrm>
            <a:off x="7566134" y="1878013"/>
            <a:ext cx="0" cy="533400"/>
          </a:xfrm>
          <a:prstGeom prst="line">
            <a:avLst/>
          </a:prstGeom>
          <a:ln w="38100" cap="flat" cmpd="sng">
            <a:solidFill>
              <a:schemeClr val="accent2"/>
            </a:solidFill>
            <a:prstDash val="solid"/>
            <a:headEnd type="none" w="med" len="med"/>
            <a:tailEnd type="triangle" w="med" len="med"/>
          </a:ln>
        </p:spPr>
      </p:sp>
      <p:sp>
        <p:nvSpPr>
          <p:cNvPr id="83977" name="Line 9"/>
          <p:cNvSpPr/>
          <p:nvPr/>
        </p:nvSpPr>
        <p:spPr>
          <a:xfrm>
            <a:off x="8247910" y="1852613"/>
            <a:ext cx="1828800" cy="838200"/>
          </a:xfrm>
          <a:prstGeom prst="line">
            <a:avLst/>
          </a:prstGeom>
          <a:ln w="38100" cap="flat" cmpd="sng">
            <a:solidFill>
              <a:schemeClr val="accent2"/>
            </a:solidFill>
            <a:prstDash val="solid"/>
            <a:headEnd type="none" w="med" len="med"/>
            <a:tailEnd type="triangle" w="med" len="med"/>
          </a:ln>
        </p:spPr>
      </p:sp>
      <p:sp>
        <p:nvSpPr>
          <p:cNvPr id="83978" name="Line 10"/>
          <p:cNvSpPr/>
          <p:nvPr/>
        </p:nvSpPr>
        <p:spPr>
          <a:xfrm>
            <a:off x="10640992" y="3043238"/>
            <a:ext cx="0" cy="533400"/>
          </a:xfrm>
          <a:prstGeom prst="line">
            <a:avLst/>
          </a:prstGeom>
          <a:ln w="38100" cap="flat" cmpd="sng">
            <a:solidFill>
              <a:schemeClr val="accent2"/>
            </a:solidFill>
            <a:prstDash val="solid"/>
            <a:headEnd type="none" w="med" len="med"/>
            <a:tailEnd type="triangle" w="med" len="med"/>
          </a:ln>
        </p:spPr>
      </p:sp>
      <p:sp>
        <p:nvSpPr>
          <p:cNvPr id="83979" name="Line 11"/>
          <p:cNvSpPr/>
          <p:nvPr/>
        </p:nvSpPr>
        <p:spPr>
          <a:xfrm flipH="1">
            <a:off x="2938463" y="2895600"/>
            <a:ext cx="1981200" cy="914400"/>
          </a:xfrm>
          <a:prstGeom prst="line">
            <a:avLst/>
          </a:prstGeom>
          <a:ln w="38100" cap="flat" cmpd="sng">
            <a:solidFill>
              <a:schemeClr val="accent2"/>
            </a:solidFill>
            <a:prstDash val="solid"/>
            <a:headEnd type="none" w="med" len="med"/>
            <a:tailEnd type="triangle" w="med" len="med"/>
          </a:ln>
        </p:spPr>
      </p:sp>
      <p:sp>
        <p:nvSpPr>
          <p:cNvPr id="83980" name="Line 12"/>
          <p:cNvSpPr/>
          <p:nvPr/>
        </p:nvSpPr>
        <p:spPr>
          <a:xfrm>
            <a:off x="4905375" y="2867025"/>
            <a:ext cx="0" cy="990600"/>
          </a:xfrm>
          <a:prstGeom prst="line">
            <a:avLst/>
          </a:prstGeom>
          <a:ln w="38100" cap="flat" cmpd="sng">
            <a:solidFill>
              <a:schemeClr val="accent2"/>
            </a:solidFill>
            <a:prstDash val="solid"/>
            <a:headEnd type="none" w="med" len="med"/>
            <a:tailEnd type="triangle" w="med" len="med"/>
          </a:ln>
        </p:spPr>
      </p:sp>
      <p:sp>
        <p:nvSpPr>
          <p:cNvPr id="83981" name="Line 13"/>
          <p:cNvSpPr/>
          <p:nvPr/>
        </p:nvSpPr>
        <p:spPr>
          <a:xfrm>
            <a:off x="4876800" y="2895600"/>
            <a:ext cx="1143000" cy="914400"/>
          </a:xfrm>
          <a:prstGeom prst="line">
            <a:avLst/>
          </a:prstGeom>
          <a:ln w="38100" cap="flat" cmpd="sng">
            <a:solidFill>
              <a:schemeClr val="accent2"/>
            </a:solidFill>
            <a:prstDash val="solid"/>
            <a:headEnd type="none" w="med" len="med"/>
            <a:tailEnd type="triangle" w="med" len="med"/>
          </a:ln>
        </p:spPr>
      </p:sp>
      <p:sp>
        <p:nvSpPr>
          <p:cNvPr id="83982" name="Line 14"/>
          <p:cNvSpPr/>
          <p:nvPr/>
        </p:nvSpPr>
        <p:spPr>
          <a:xfrm>
            <a:off x="4891088" y="2895600"/>
            <a:ext cx="2743200" cy="914400"/>
          </a:xfrm>
          <a:prstGeom prst="line">
            <a:avLst/>
          </a:prstGeom>
          <a:ln w="38100" cap="flat" cmpd="sng">
            <a:solidFill>
              <a:schemeClr val="accent2"/>
            </a:solidFill>
            <a:prstDash val="solid"/>
            <a:headEnd type="none" w="med" len="med"/>
            <a:tailEnd type="triangle" w="med" len="med"/>
          </a:ln>
        </p:spPr>
      </p:sp>
      <p:sp>
        <p:nvSpPr>
          <p:cNvPr id="83983" name="Line 15"/>
          <p:cNvSpPr/>
          <p:nvPr/>
        </p:nvSpPr>
        <p:spPr>
          <a:xfrm>
            <a:off x="2938463" y="4486275"/>
            <a:ext cx="0" cy="533400"/>
          </a:xfrm>
          <a:prstGeom prst="line">
            <a:avLst/>
          </a:prstGeom>
          <a:ln w="38100" cap="flat" cmpd="sng">
            <a:solidFill>
              <a:schemeClr val="accent2"/>
            </a:solidFill>
            <a:prstDash val="solid"/>
            <a:headEnd type="none" w="med" len="med"/>
            <a:tailEnd type="triangle" w="med" len="med"/>
          </a:ln>
        </p:spPr>
      </p:sp>
      <p:sp>
        <p:nvSpPr>
          <p:cNvPr id="83984" name="Line 16"/>
          <p:cNvSpPr/>
          <p:nvPr/>
        </p:nvSpPr>
        <p:spPr>
          <a:xfrm>
            <a:off x="4889548" y="4410075"/>
            <a:ext cx="0" cy="533400"/>
          </a:xfrm>
          <a:prstGeom prst="line">
            <a:avLst/>
          </a:prstGeom>
          <a:ln w="38100" cap="flat" cmpd="sng">
            <a:solidFill>
              <a:schemeClr val="accent2"/>
            </a:solidFill>
            <a:prstDash val="solid"/>
            <a:headEnd type="none" w="med" len="med"/>
            <a:tailEnd type="triangle" w="med" len="med"/>
          </a:ln>
        </p:spPr>
      </p:sp>
    </p:spTree>
    <p:extLst>
      <p:ext uri="{BB962C8B-B14F-4D97-AF65-F5344CB8AC3E}">
        <p14:creationId xmlns:p14="http://schemas.microsoft.com/office/powerpoint/2010/main" val="95186129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9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39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39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39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39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39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39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839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83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839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29</a:t>
            </a:fld>
            <a:endParaRPr lang="ja-JP" altLang="en-US" dirty="0">
              <a:solidFill>
                <a:srgbClr val="A50021"/>
              </a:solidFill>
              <a:ea typeface="MS PGothic" panose="020B0600070205080204" pitchFamily="34" charset="-128"/>
            </a:endParaRPr>
          </a:p>
        </p:txBody>
      </p:sp>
      <p:sp>
        <p:nvSpPr>
          <p:cNvPr id="38916" name="Rectangle 8"/>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pSp>
        <p:nvGrpSpPr>
          <p:cNvPr id="38917" name="Group 11"/>
          <p:cNvGrpSpPr>
            <a:grpSpLocks noChangeAspect="1"/>
          </p:cNvGrpSpPr>
          <p:nvPr/>
        </p:nvGrpSpPr>
        <p:grpSpPr>
          <a:xfrm>
            <a:off x="1676400" y="1019176"/>
            <a:ext cx="8515350" cy="5305425"/>
            <a:chOff x="96" y="642"/>
            <a:chExt cx="5364" cy="3342"/>
          </a:xfrm>
        </p:grpSpPr>
        <p:sp>
          <p:nvSpPr>
            <p:cNvPr id="38918" name="AutoShape 10"/>
            <p:cNvSpPr>
              <a:spLocks noChangeAspect="1" noTextEdit="1"/>
            </p:cNvSpPr>
            <p:nvPr/>
          </p:nvSpPr>
          <p:spPr>
            <a:xfrm>
              <a:off x="96" y="642"/>
              <a:ext cx="5364" cy="3342"/>
            </a:xfrm>
            <a:prstGeom prst="rect">
              <a:avLst/>
            </a:prstGeom>
            <a:noFill/>
            <a:ln w="9525">
              <a:noFill/>
            </a:ln>
          </p:spPr>
          <p:txBody>
            <a:bodyPr/>
            <a:lstStyle/>
            <a:p>
              <a:endParaRPr lang="zh-CN" altLang="en-US"/>
            </a:p>
          </p:txBody>
        </p:sp>
        <p:sp>
          <p:nvSpPr>
            <p:cNvPr id="38919" name="Oval 12"/>
            <p:cNvSpPr/>
            <p:nvPr/>
          </p:nvSpPr>
          <p:spPr>
            <a:xfrm>
              <a:off x="3221" y="843"/>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20" name="Oval 13"/>
            <p:cNvSpPr/>
            <p:nvPr/>
          </p:nvSpPr>
          <p:spPr>
            <a:xfrm>
              <a:off x="2327" y="1272"/>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21" name="Oval 14"/>
            <p:cNvSpPr/>
            <p:nvPr/>
          </p:nvSpPr>
          <p:spPr>
            <a:xfrm>
              <a:off x="4384" y="1288"/>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38922" name="Group 17"/>
            <p:cNvGrpSpPr/>
            <p:nvPr/>
          </p:nvGrpSpPr>
          <p:grpSpPr>
            <a:xfrm>
              <a:off x="2395" y="908"/>
              <a:ext cx="829" cy="401"/>
              <a:chOff x="2395" y="908"/>
              <a:chExt cx="829" cy="401"/>
            </a:xfrm>
          </p:grpSpPr>
          <p:sp>
            <p:nvSpPr>
              <p:cNvPr id="39069" name="Line 15"/>
              <p:cNvSpPr/>
              <p:nvPr/>
            </p:nvSpPr>
            <p:spPr>
              <a:xfrm flipH="1">
                <a:off x="2491" y="908"/>
                <a:ext cx="733" cy="338"/>
              </a:xfrm>
              <a:prstGeom prst="line">
                <a:avLst/>
              </a:prstGeom>
              <a:ln w="15875" cap="flat" cmpd="sng">
                <a:solidFill>
                  <a:srgbClr val="000000"/>
                </a:solidFill>
                <a:prstDash val="solid"/>
                <a:headEnd type="none" w="med" len="med"/>
                <a:tailEnd type="none" w="med" len="med"/>
              </a:ln>
            </p:spPr>
          </p:sp>
          <p:sp>
            <p:nvSpPr>
              <p:cNvPr id="39070" name="Freeform 16"/>
              <p:cNvSpPr/>
              <p:nvPr/>
            </p:nvSpPr>
            <p:spPr>
              <a:xfrm>
                <a:off x="2395" y="1186"/>
                <a:ext cx="122" cy="123"/>
              </a:xfrm>
              <a:custGeom>
                <a:avLst/>
                <a:gdLst>
                  <a:gd name="txL" fmla="*/ 0 w 122"/>
                  <a:gd name="txT" fmla="*/ 0 h 123"/>
                  <a:gd name="txR" fmla="*/ 122 w 122"/>
                  <a:gd name="txB" fmla="*/ 123 h 123"/>
                </a:gdLst>
                <a:ahLst/>
                <a:cxnLst>
                  <a:cxn ang="0">
                    <a:pos x="82" y="0"/>
                  </a:cxn>
                  <a:cxn ang="0">
                    <a:pos x="0" y="109"/>
                  </a:cxn>
                  <a:cxn ang="0">
                    <a:pos x="122" y="123"/>
                  </a:cxn>
                  <a:cxn ang="0">
                    <a:pos x="82" y="0"/>
                  </a:cxn>
                </a:cxnLst>
                <a:rect l="txL" t="txT" r="txR" b="txB"/>
                <a:pathLst>
                  <a:path w="122" h="123">
                    <a:moveTo>
                      <a:pt x="82" y="0"/>
                    </a:moveTo>
                    <a:lnTo>
                      <a:pt x="0" y="109"/>
                    </a:lnTo>
                    <a:lnTo>
                      <a:pt x="122" y="123"/>
                    </a:lnTo>
                    <a:lnTo>
                      <a:pt x="82"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23" name="Group 20"/>
            <p:cNvGrpSpPr/>
            <p:nvPr/>
          </p:nvGrpSpPr>
          <p:grpSpPr>
            <a:xfrm>
              <a:off x="3303" y="914"/>
              <a:ext cx="1069" cy="427"/>
              <a:chOff x="3303" y="914"/>
              <a:chExt cx="1069" cy="427"/>
            </a:xfrm>
          </p:grpSpPr>
          <p:sp>
            <p:nvSpPr>
              <p:cNvPr id="39067" name="Line 18"/>
              <p:cNvSpPr/>
              <p:nvPr/>
            </p:nvSpPr>
            <p:spPr>
              <a:xfrm>
                <a:off x="3303" y="914"/>
                <a:ext cx="971" cy="364"/>
              </a:xfrm>
              <a:prstGeom prst="line">
                <a:avLst/>
              </a:prstGeom>
              <a:ln w="15875" cap="flat" cmpd="sng">
                <a:solidFill>
                  <a:srgbClr val="000000"/>
                </a:solidFill>
                <a:prstDash val="solid"/>
                <a:headEnd type="none" w="med" len="med"/>
                <a:tailEnd type="none" w="med" len="med"/>
              </a:ln>
            </p:spPr>
          </p:sp>
          <p:sp>
            <p:nvSpPr>
              <p:cNvPr id="39068" name="Freeform 19"/>
              <p:cNvSpPr/>
              <p:nvPr/>
            </p:nvSpPr>
            <p:spPr>
              <a:xfrm>
                <a:off x="4254" y="1215"/>
                <a:ext cx="118" cy="126"/>
              </a:xfrm>
              <a:custGeom>
                <a:avLst/>
                <a:gdLst>
                  <a:gd name="txL" fmla="*/ 0 w 118"/>
                  <a:gd name="txT" fmla="*/ 0 h 126"/>
                  <a:gd name="txR" fmla="*/ 118 w 118"/>
                  <a:gd name="txB" fmla="*/ 126 h 126"/>
                </a:gdLst>
                <a:ahLst/>
                <a:cxnLst>
                  <a:cxn ang="0">
                    <a:pos x="0" y="126"/>
                  </a:cxn>
                  <a:cxn ang="0">
                    <a:pos x="118" y="100"/>
                  </a:cxn>
                  <a:cxn ang="0">
                    <a:pos x="31" y="0"/>
                  </a:cxn>
                  <a:cxn ang="0">
                    <a:pos x="0" y="126"/>
                  </a:cxn>
                </a:cxnLst>
                <a:rect l="txL" t="txT" r="txR" b="txB"/>
                <a:pathLst>
                  <a:path w="118" h="126">
                    <a:moveTo>
                      <a:pt x="0" y="126"/>
                    </a:moveTo>
                    <a:lnTo>
                      <a:pt x="118" y="100"/>
                    </a:lnTo>
                    <a:lnTo>
                      <a:pt x="31" y="0"/>
                    </a:lnTo>
                    <a:lnTo>
                      <a:pt x="0" y="126"/>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38924" name="Oval 21"/>
            <p:cNvSpPr/>
            <p:nvPr/>
          </p:nvSpPr>
          <p:spPr>
            <a:xfrm>
              <a:off x="3868" y="2177"/>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25" name="Oval 22"/>
            <p:cNvSpPr/>
            <p:nvPr/>
          </p:nvSpPr>
          <p:spPr>
            <a:xfrm>
              <a:off x="1119" y="2162"/>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26" name="Oval 23"/>
            <p:cNvSpPr/>
            <p:nvPr/>
          </p:nvSpPr>
          <p:spPr>
            <a:xfrm>
              <a:off x="5359" y="2148"/>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27" name="Oval 24"/>
            <p:cNvSpPr/>
            <p:nvPr/>
          </p:nvSpPr>
          <p:spPr>
            <a:xfrm>
              <a:off x="4585" y="2250"/>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38928" name="Group 27"/>
            <p:cNvGrpSpPr/>
            <p:nvPr/>
          </p:nvGrpSpPr>
          <p:grpSpPr>
            <a:xfrm>
              <a:off x="3916" y="1359"/>
              <a:ext cx="492" cy="847"/>
              <a:chOff x="3916" y="1359"/>
              <a:chExt cx="492" cy="847"/>
            </a:xfrm>
          </p:grpSpPr>
          <p:sp>
            <p:nvSpPr>
              <p:cNvPr id="39065" name="Line 25"/>
              <p:cNvSpPr/>
              <p:nvPr/>
            </p:nvSpPr>
            <p:spPr>
              <a:xfrm flipH="1">
                <a:off x="3973" y="1359"/>
                <a:ext cx="435" cy="745"/>
              </a:xfrm>
              <a:prstGeom prst="line">
                <a:avLst/>
              </a:prstGeom>
              <a:ln w="15875" cap="flat" cmpd="sng">
                <a:solidFill>
                  <a:srgbClr val="000000"/>
                </a:solidFill>
                <a:prstDash val="solid"/>
                <a:headEnd type="none" w="med" len="med"/>
                <a:tailEnd type="none" w="med" len="med"/>
              </a:ln>
            </p:spPr>
          </p:sp>
          <p:sp>
            <p:nvSpPr>
              <p:cNvPr id="39066" name="Freeform 26"/>
              <p:cNvSpPr/>
              <p:nvPr/>
            </p:nvSpPr>
            <p:spPr>
              <a:xfrm>
                <a:off x="3916" y="2062"/>
                <a:ext cx="107" cy="144"/>
              </a:xfrm>
              <a:custGeom>
                <a:avLst/>
                <a:gdLst>
                  <a:gd name="txL" fmla="*/ 0 w 107"/>
                  <a:gd name="txT" fmla="*/ 0 h 144"/>
                  <a:gd name="txR" fmla="*/ 107 w 107"/>
                  <a:gd name="txB" fmla="*/ 144 h 144"/>
                </a:gdLst>
                <a:ahLst/>
                <a:cxnLst>
                  <a:cxn ang="0">
                    <a:pos x="18" y="0"/>
                  </a:cxn>
                  <a:cxn ang="0">
                    <a:pos x="0" y="144"/>
                  </a:cxn>
                  <a:cxn ang="0">
                    <a:pos x="107" y="75"/>
                  </a:cxn>
                  <a:cxn ang="0">
                    <a:pos x="18" y="0"/>
                  </a:cxn>
                </a:cxnLst>
                <a:rect l="txL" t="txT" r="txR" b="txB"/>
                <a:pathLst>
                  <a:path w="107" h="144">
                    <a:moveTo>
                      <a:pt x="18" y="0"/>
                    </a:moveTo>
                    <a:lnTo>
                      <a:pt x="0" y="144"/>
                    </a:lnTo>
                    <a:lnTo>
                      <a:pt x="107" y="75"/>
                    </a:lnTo>
                    <a:lnTo>
                      <a:pt x="18"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29" name="Group 30"/>
            <p:cNvGrpSpPr/>
            <p:nvPr/>
          </p:nvGrpSpPr>
          <p:grpSpPr>
            <a:xfrm>
              <a:off x="4442" y="1345"/>
              <a:ext cx="196" cy="903"/>
              <a:chOff x="4442" y="1345"/>
              <a:chExt cx="196" cy="903"/>
            </a:xfrm>
          </p:grpSpPr>
          <p:sp>
            <p:nvSpPr>
              <p:cNvPr id="39063" name="Line 28"/>
              <p:cNvSpPr/>
              <p:nvPr/>
            </p:nvSpPr>
            <p:spPr>
              <a:xfrm>
                <a:off x="4442" y="1345"/>
                <a:ext cx="143" cy="780"/>
              </a:xfrm>
              <a:prstGeom prst="line">
                <a:avLst/>
              </a:prstGeom>
              <a:ln w="15875" cap="flat" cmpd="sng">
                <a:solidFill>
                  <a:srgbClr val="000000"/>
                </a:solidFill>
                <a:prstDash val="solid"/>
                <a:headEnd type="none" w="med" len="med"/>
                <a:tailEnd type="none" w="med" len="med"/>
              </a:ln>
            </p:spPr>
          </p:sp>
          <p:sp>
            <p:nvSpPr>
              <p:cNvPr id="39064" name="Freeform 29"/>
              <p:cNvSpPr/>
              <p:nvPr/>
            </p:nvSpPr>
            <p:spPr>
              <a:xfrm>
                <a:off x="4533" y="2106"/>
                <a:ext cx="105" cy="142"/>
              </a:xfrm>
              <a:custGeom>
                <a:avLst/>
                <a:gdLst>
                  <a:gd name="txL" fmla="*/ 0 w 105"/>
                  <a:gd name="txT" fmla="*/ 0 h 142"/>
                  <a:gd name="txR" fmla="*/ 105 w 105"/>
                  <a:gd name="txB" fmla="*/ 142 h 142"/>
                </a:gdLst>
                <a:ahLst/>
                <a:cxnLst>
                  <a:cxn ang="0">
                    <a:pos x="0" y="27"/>
                  </a:cxn>
                  <a:cxn ang="0">
                    <a:pos x="76" y="142"/>
                  </a:cxn>
                  <a:cxn ang="0">
                    <a:pos x="105" y="0"/>
                  </a:cxn>
                  <a:cxn ang="0">
                    <a:pos x="0" y="27"/>
                  </a:cxn>
                </a:cxnLst>
                <a:rect l="txL" t="txT" r="txR" b="txB"/>
                <a:pathLst>
                  <a:path w="105" h="142">
                    <a:moveTo>
                      <a:pt x="0" y="27"/>
                    </a:moveTo>
                    <a:lnTo>
                      <a:pt x="76" y="142"/>
                    </a:lnTo>
                    <a:lnTo>
                      <a:pt x="105" y="0"/>
                    </a:lnTo>
                    <a:lnTo>
                      <a:pt x="0" y="27"/>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30" name="Group 33"/>
            <p:cNvGrpSpPr/>
            <p:nvPr/>
          </p:nvGrpSpPr>
          <p:grpSpPr>
            <a:xfrm>
              <a:off x="4466" y="1359"/>
              <a:ext cx="907" cy="814"/>
              <a:chOff x="4466" y="1359"/>
              <a:chExt cx="907" cy="814"/>
            </a:xfrm>
          </p:grpSpPr>
          <p:sp>
            <p:nvSpPr>
              <p:cNvPr id="39061" name="Line 31"/>
              <p:cNvSpPr/>
              <p:nvPr/>
            </p:nvSpPr>
            <p:spPr>
              <a:xfrm>
                <a:off x="4466" y="1359"/>
                <a:ext cx="823" cy="739"/>
              </a:xfrm>
              <a:prstGeom prst="line">
                <a:avLst/>
              </a:prstGeom>
              <a:ln w="15875" cap="flat" cmpd="sng">
                <a:solidFill>
                  <a:srgbClr val="000000"/>
                </a:solidFill>
                <a:prstDash val="solid"/>
                <a:headEnd type="none" w="med" len="med"/>
                <a:tailEnd type="none" w="med" len="med"/>
              </a:ln>
            </p:spPr>
          </p:sp>
          <p:sp>
            <p:nvSpPr>
              <p:cNvPr id="39062" name="Freeform 32"/>
              <p:cNvSpPr/>
              <p:nvPr/>
            </p:nvSpPr>
            <p:spPr>
              <a:xfrm>
                <a:off x="5253" y="2041"/>
                <a:ext cx="120" cy="132"/>
              </a:xfrm>
              <a:custGeom>
                <a:avLst/>
                <a:gdLst>
                  <a:gd name="txL" fmla="*/ 0 w 120"/>
                  <a:gd name="txT" fmla="*/ 0 h 132"/>
                  <a:gd name="txR" fmla="*/ 120 w 120"/>
                  <a:gd name="txB" fmla="*/ 132 h 132"/>
                </a:gdLst>
                <a:ahLst/>
                <a:cxnLst>
                  <a:cxn ang="0">
                    <a:pos x="0" y="105"/>
                  </a:cxn>
                  <a:cxn ang="0">
                    <a:pos x="120" y="132"/>
                  </a:cxn>
                  <a:cxn ang="0">
                    <a:pos x="65" y="0"/>
                  </a:cxn>
                  <a:cxn ang="0">
                    <a:pos x="0" y="105"/>
                  </a:cxn>
                </a:cxnLst>
                <a:rect l="txL" t="txT" r="txR" b="txB"/>
                <a:pathLst>
                  <a:path w="120" h="132">
                    <a:moveTo>
                      <a:pt x="0" y="105"/>
                    </a:moveTo>
                    <a:lnTo>
                      <a:pt x="120" y="132"/>
                    </a:lnTo>
                    <a:lnTo>
                      <a:pt x="65" y="0"/>
                    </a:lnTo>
                    <a:lnTo>
                      <a:pt x="0" y="105"/>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38931" name="Oval 34"/>
            <p:cNvSpPr/>
            <p:nvPr/>
          </p:nvSpPr>
          <p:spPr>
            <a:xfrm>
              <a:off x="1987" y="2148"/>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32" name="Oval 35"/>
            <p:cNvSpPr/>
            <p:nvPr/>
          </p:nvSpPr>
          <p:spPr>
            <a:xfrm>
              <a:off x="2798" y="2162"/>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38933" name="Group 38"/>
            <p:cNvGrpSpPr/>
            <p:nvPr/>
          </p:nvGrpSpPr>
          <p:grpSpPr>
            <a:xfrm>
              <a:off x="1165" y="1359"/>
              <a:ext cx="1163" cy="835"/>
              <a:chOff x="1165" y="1359"/>
              <a:chExt cx="1163" cy="835"/>
            </a:xfrm>
          </p:grpSpPr>
          <p:sp>
            <p:nvSpPr>
              <p:cNvPr id="39059" name="Line 36"/>
              <p:cNvSpPr/>
              <p:nvPr/>
            </p:nvSpPr>
            <p:spPr>
              <a:xfrm flipH="1">
                <a:off x="1252" y="1359"/>
                <a:ext cx="1076" cy="772"/>
              </a:xfrm>
              <a:prstGeom prst="line">
                <a:avLst/>
              </a:prstGeom>
              <a:ln w="15875" cap="flat" cmpd="sng">
                <a:solidFill>
                  <a:srgbClr val="000000"/>
                </a:solidFill>
                <a:prstDash val="solid"/>
                <a:headEnd type="none" w="med" len="med"/>
                <a:tailEnd type="none" w="med" len="med"/>
              </a:ln>
            </p:spPr>
          </p:sp>
          <p:sp>
            <p:nvSpPr>
              <p:cNvPr id="39060" name="Freeform 37"/>
              <p:cNvSpPr/>
              <p:nvPr/>
            </p:nvSpPr>
            <p:spPr>
              <a:xfrm>
                <a:off x="1165" y="2070"/>
                <a:ext cx="122" cy="124"/>
              </a:xfrm>
              <a:custGeom>
                <a:avLst/>
                <a:gdLst>
                  <a:gd name="txL" fmla="*/ 0 w 122"/>
                  <a:gd name="txT" fmla="*/ 0 h 124"/>
                  <a:gd name="txR" fmla="*/ 122 w 122"/>
                  <a:gd name="txB" fmla="*/ 124 h 124"/>
                </a:gdLst>
                <a:ahLst/>
                <a:cxnLst>
                  <a:cxn ang="0">
                    <a:pos x="67" y="0"/>
                  </a:cxn>
                  <a:cxn ang="0">
                    <a:pos x="0" y="124"/>
                  </a:cxn>
                  <a:cxn ang="0">
                    <a:pos x="122" y="113"/>
                  </a:cxn>
                  <a:cxn ang="0">
                    <a:pos x="67" y="0"/>
                  </a:cxn>
                </a:cxnLst>
                <a:rect l="txL" t="txT" r="txR" b="txB"/>
                <a:pathLst>
                  <a:path w="122" h="124">
                    <a:moveTo>
                      <a:pt x="67" y="0"/>
                    </a:moveTo>
                    <a:lnTo>
                      <a:pt x="0" y="124"/>
                    </a:lnTo>
                    <a:lnTo>
                      <a:pt x="122" y="113"/>
                    </a:lnTo>
                    <a:lnTo>
                      <a:pt x="67"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34" name="Group 41"/>
            <p:cNvGrpSpPr/>
            <p:nvPr/>
          </p:nvGrpSpPr>
          <p:grpSpPr>
            <a:xfrm>
              <a:off x="2035" y="1374"/>
              <a:ext cx="328" cy="803"/>
              <a:chOff x="2035" y="1374"/>
              <a:chExt cx="328" cy="803"/>
            </a:xfrm>
          </p:grpSpPr>
          <p:sp>
            <p:nvSpPr>
              <p:cNvPr id="39057" name="Line 39"/>
              <p:cNvSpPr/>
              <p:nvPr/>
            </p:nvSpPr>
            <p:spPr>
              <a:xfrm flipH="1">
                <a:off x="2078" y="1374"/>
                <a:ext cx="285" cy="692"/>
              </a:xfrm>
              <a:prstGeom prst="line">
                <a:avLst/>
              </a:prstGeom>
              <a:ln w="15875" cap="flat" cmpd="sng">
                <a:solidFill>
                  <a:srgbClr val="000000"/>
                </a:solidFill>
                <a:prstDash val="solid"/>
                <a:headEnd type="none" w="med" len="med"/>
                <a:tailEnd type="none" w="med" len="med"/>
              </a:ln>
            </p:spPr>
          </p:sp>
          <p:sp>
            <p:nvSpPr>
              <p:cNvPr id="39058" name="Freeform 40"/>
              <p:cNvSpPr/>
              <p:nvPr/>
            </p:nvSpPr>
            <p:spPr>
              <a:xfrm>
                <a:off x="2035" y="2031"/>
                <a:ext cx="96" cy="146"/>
              </a:xfrm>
              <a:custGeom>
                <a:avLst/>
                <a:gdLst>
                  <a:gd name="txL" fmla="*/ 0 w 96"/>
                  <a:gd name="txT" fmla="*/ 0 h 146"/>
                  <a:gd name="txR" fmla="*/ 96 w 96"/>
                  <a:gd name="txB" fmla="*/ 146 h 146"/>
                </a:gdLst>
                <a:ahLst/>
                <a:cxnLst>
                  <a:cxn ang="0">
                    <a:pos x="0" y="0"/>
                  </a:cxn>
                  <a:cxn ang="0">
                    <a:pos x="0" y="146"/>
                  </a:cxn>
                  <a:cxn ang="0">
                    <a:pos x="96" y="60"/>
                  </a:cxn>
                  <a:cxn ang="0">
                    <a:pos x="0" y="0"/>
                  </a:cxn>
                </a:cxnLst>
                <a:rect l="txL" t="txT" r="txR" b="txB"/>
                <a:pathLst>
                  <a:path w="96" h="146">
                    <a:moveTo>
                      <a:pt x="0" y="0"/>
                    </a:moveTo>
                    <a:lnTo>
                      <a:pt x="0" y="146"/>
                    </a:lnTo>
                    <a:lnTo>
                      <a:pt x="96" y="6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35" name="Group 44"/>
            <p:cNvGrpSpPr/>
            <p:nvPr/>
          </p:nvGrpSpPr>
          <p:grpSpPr>
            <a:xfrm>
              <a:off x="2411" y="1359"/>
              <a:ext cx="412" cy="806"/>
              <a:chOff x="2411" y="1359"/>
              <a:chExt cx="412" cy="806"/>
            </a:xfrm>
          </p:grpSpPr>
          <p:sp>
            <p:nvSpPr>
              <p:cNvPr id="39055" name="Line 42"/>
              <p:cNvSpPr/>
              <p:nvPr/>
            </p:nvSpPr>
            <p:spPr>
              <a:xfrm>
                <a:off x="2411" y="1359"/>
                <a:ext cx="358" cy="697"/>
              </a:xfrm>
              <a:prstGeom prst="line">
                <a:avLst/>
              </a:prstGeom>
              <a:ln w="15875" cap="flat" cmpd="sng">
                <a:solidFill>
                  <a:srgbClr val="000000"/>
                </a:solidFill>
                <a:prstDash val="solid"/>
                <a:headEnd type="none" w="med" len="med"/>
                <a:tailEnd type="none" w="med" len="med"/>
              </a:ln>
            </p:spPr>
          </p:sp>
          <p:sp>
            <p:nvSpPr>
              <p:cNvPr id="39056" name="Freeform 43"/>
              <p:cNvSpPr/>
              <p:nvPr/>
            </p:nvSpPr>
            <p:spPr>
              <a:xfrm>
                <a:off x="2719" y="2016"/>
                <a:ext cx="104" cy="149"/>
              </a:xfrm>
              <a:custGeom>
                <a:avLst/>
                <a:gdLst>
                  <a:gd name="txL" fmla="*/ 0 w 104"/>
                  <a:gd name="txT" fmla="*/ 0 h 149"/>
                  <a:gd name="txR" fmla="*/ 104 w 104"/>
                  <a:gd name="txB" fmla="*/ 149 h 149"/>
                </a:gdLst>
                <a:ahLst/>
                <a:cxnLst>
                  <a:cxn ang="0">
                    <a:pos x="0" y="71"/>
                  </a:cxn>
                  <a:cxn ang="0">
                    <a:pos x="104" y="149"/>
                  </a:cxn>
                  <a:cxn ang="0">
                    <a:pos x="92" y="0"/>
                  </a:cxn>
                  <a:cxn ang="0">
                    <a:pos x="0" y="71"/>
                  </a:cxn>
                </a:cxnLst>
                <a:rect l="txL" t="txT" r="txR" b="txB"/>
                <a:pathLst>
                  <a:path w="104" h="149">
                    <a:moveTo>
                      <a:pt x="0" y="71"/>
                    </a:moveTo>
                    <a:lnTo>
                      <a:pt x="104" y="149"/>
                    </a:lnTo>
                    <a:lnTo>
                      <a:pt x="92" y="0"/>
                    </a:lnTo>
                    <a:lnTo>
                      <a:pt x="0" y="71"/>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38936" name="Oval 45"/>
            <p:cNvSpPr/>
            <p:nvPr/>
          </p:nvSpPr>
          <p:spPr>
            <a:xfrm>
              <a:off x="308" y="3037"/>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37" name="Oval 46"/>
            <p:cNvSpPr/>
            <p:nvPr/>
          </p:nvSpPr>
          <p:spPr>
            <a:xfrm>
              <a:off x="1083" y="3051"/>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38" name="Oval 47"/>
            <p:cNvSpPr/>
            <p:nvPr/>
          </p:nvSpPr>
          <p:spPr>
            <a:xfrm>
              <a:off x="1823" y="3051"/>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39" name="Oval 48"/>
            <p:cNvSpPr/>
            <p:nvPr/>
          </p:nvSpPr>
          <p:spPr>
            <a:xfrm>
              <a:off x="2645" y="3051"/>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40" name="Oval 49"/>
            <p:cNvSpPr/>
            <p:nvPr/>
          </p:nvSpPr>
          <p:spPr>
            <a:xfrm>
              <a:off x="3373" y="3066"/>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38941" name="Group 52"/>
            <p:cNvGrpSpPr/>
            <p:nvPr/>
          </p:nvGrpSpPr>
          <p:grpSpPr>
            <a:xfrm>
              <a:off x="367" y="2248"/>
              <a:ext cx="740" cy="803"/>
              <a:chOff x="367" y="2248"/>
              <a:chExt cx="740" cy="803"/>
            </a:xfrm>
          </p:grpSpPr>
          <p:sp>
            <p:nvSpPr>
              <p:cNvPr id="39053" name="Line 50"/>
              <p:cNvSpPr/>
              <p:nvPr/>
            </p:nvSpPr>
            <p:spPr>
              <a:xfrm flipH="1">
                <a:off x="442" y="2248"/>
                <a:ext cx="665" cy="722"/>
              </a:xfrm>
              <a:prstGeom prst="line">
                <a:avLst/>
              </a:prstGeom>
              <a:ln w="15875" cap="flat" cmpd="sng">
                <a:solidFill>
                  <a:srgbClr val="000000"/>
                </a:solidFill>
                <a:prstDash val="solid"/>
                <a:headEnd type="none" w="med" len="med"/>
                <a:tailEnd type="none" w="med" len="med"/>
              </a:ln>
            </p:spPr>
          </p:sp>
          <p:sp>
            <p:nvSpPr>
              <p:cNvPr id="39054" name="Freeform 51"/>
              <p:cNvSpPr/>
              <p:nvPr/>
            </p:nvSpPr>
            <p:spPr>
              <a:xfrm>
                <a:off x="367" y="2915"/>
                <a:ext cx="116" cy="136"/>
              </a:xfrm>
              <a:custGeom>
                <a:avLst/>
                <a:gdLst>
                  <a:gd name="txL" fmla="*/ 0 w 116"/>
                  <a:gd name="txT" fmla="*/ 0 h 136"/>
                  <a:gd name="txR" fmla="*/ 116 w 116"/>
                  <a:gd name="txB" fmla="*/ 136 h 136"/>
                </a:gdLst>
                <a:ahLst/>
                <a:cxnLst>
                  <a:cxn ang="0">
                    <a:pos x="46" y="0"/>
                  </a:cxn>
                  <a:cxn ang="0">
                    <a:pos x="0" y="136"/>
                  </a:cxn>
                  <a:cxn ang="0">
                    <a:pos x="116" y="99"/>
                  </a:cxn>
                  <a:cxn ang="0">
                    <a:pos x="46" y="0"/>
                  </a:cxn>
                </a:cxnLst>
                <a:rect l="txL" t="txT" r="txR" b="txB"/>
                <a:pathLst>
                  <a:path w="116" h="136">
                    <a:moveTo>
                      <a:pt x="46" y="0"/>
                    </a:moveTo>
                    <a:lnTo>
                      <a:pt x="0" y="136"/>
                    </a:lnTo>
                    <a:lnTo>
                      <a:pt x="116" y="99"/>
                    </a:lnTo>
                    <a:lnTo>
                      <a:pt x="46"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42" name="Group 55"/>
            <p:cNvGrpSpPr/>
            <p:nvPr/>
          </p:nvGrpSpPr>
          <p:grpSpPr>
            <a:xfrm>
              <a:off x="1073" y="2248"/>
              <a:ext cx="107" cy="803"/>
              <a:chOff x="1073" y="2248"/>
              <a:chExt cx="107" cy="803"/>
            </a:xfrm>
          </p:grpSpPr>
          <p:sp>
            <p:nvSpPr>
              <p:cNvPr id="39051" name="Line 53"/>
              <p:cNvSpPr/>
              <p:nvPr/>
            </p:nvSpPr>
            <p:spPr>
              <a:xfrm flipH="1">
                <a:off x="1126" y="2248"/>
                <a:ext cx="39" cy="678"/>
              </a:xfrm>
              <a:prstGeom prst="line">
                <a:avLst/>
              </a:prstGeom>
              <a:ln w="15875" cap="flat" cmpd="sng">
                <a:solidFill>
                  <a:srgbClr val="000000"/>
                </a:solidFill>
                <a:prstDash val="solid"/>
                <a:headEnd type="none" w="med" len="med"/>
                <a:tailEnd type="none" w="med" len="med"/>
              </a:ln>
            </p:spPr>
          </p:sp>
          <p:sp>
            <p:nvSpPr>
              <p:cNvPr id="39052" name="Freeform 54"/>
              <p:cNvSpPr/>
              <p:nvPr/>
            </p:nvSpPr>
            <p:spPr>
              <a:xfrm>
                <a:off x="1073" y="2917"/>
                <a:ext cx="107" cy="134"/>
              </a:xfrm>
              <a:custGeom>
                <a:avLst/>
                <a:gdLst>
                  <a:gd name="txL" fmla="*/ 0 w 107"/>
                  <a:gd name="txT" fmla="*/ 0 h 134"/>
                  <a:gd name="txR" fmla="*/ 107 w 107"/>
                  <a:gd name="txB" fmla="*/ 134 h 134"/>
                </a:gdLst>
                <a:ahLst/>
                <a:cxnLst>
                  <a:cxn ang="0">
                    <a:pos x="0" y="0"/>
                  </a:cxn>
                  <a:cxn ang="0">
                    <a:pos x="47" y="134"/>
                  </a:cxn>
                  <a:cxn ang="0">
                    <a:pos x="107" y="9"/>
                  </a:cxn>
                  <a:cxn ang="0">
                    <a:pos x="0" y="0"/>
                  </a:cxn>
                </a:cxnLst>
                <a:rect l="txL" t="txT" r="txR" b="txB"/>
                <a:pathLst>
                  <a:path w="107" h="134">
                    <a:moveTo>
                      <a:pt x="0" y="0"/>
                    </a:moveTo>
                    <a:lnTo>
                      <a:pt x="47" y="134"/>
                    </a:lnTo>
                    <a:lnTo>
                      <a:pt x="107" y="9"/>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43" name="Group 58"/>
            <p:cNvGrpSpPr/>
            <p:nvPr/>
          </p:nvGrpSpPr>
          <p:grpSpPr>
            <a:xfrm>
              <a:off x="1843" y="2263"/>
              <a:ext cx="191" cy="805"/>
              <a:chOff x="1843" y="2263"/>
              <a:chExt cx="191" cy="805"/>
            </a:xfrm>
          </p:grpSpPr>
          <p:sp>
            <p:nvSpPr>
              <p:cNvPr id="39049" name="Line 56"/>
              <p:cNvSpPr/>
              <p:nvPr/>
            </p:nvSpPr>
            <p:spPr>
              <a:xfrm flipH="1">
                <a:off x="1895" y="2263"/>
                <a:ext cx="139" cy="682"/>
              </a:xfrm>
              <a:prstGeom prst="line">
                <a:avLst/>
              </a:prstGeom>
              <a:ln w="15875" cap="flat" cmpd="sng">
                <a:solidFill>
                  <a:srgbClr val="000000"/>
                </a:solidFill>
                <a:prstDash val="solid"/>
                <a:headEnd type="none" w="med" len="med"/>
                <a:tailEnd type="none" w="med" len="med"/>
              </a:ln>
            </p:spPr>
          </p:sp>
          <p:sp>
            <p:nvSpPr>
              <p:cNvPr id="39050" name="Freeform 57"/>
              <p:cNvSpPr/>
              <p:nvPr/>
            </p:nvSpPr>
            <p:spPr>
              <a:xfrm>
                <a:off x="1843" y="2924"/>
                <a:ext cx="105" cy="144"/>
              </a:xfrm>
              <a:custGeom>
                <a:avLst/>
                <a:gdLst>
                  <a:gd name="txL" fmla="*/ 0 w 105"/>
                  <a:gd name="txT" fmla="*/ 0 h 144"/>
                  <a:gd name="txR" fmla="*/ 105 w 105"/>
                  <a:gd name="txB" fmla="*/ 144 h 144"/>
                </a:gdLst>
                <a:ahLst/>
                <a:cxnLst>
                  <a:cxn ang="0">
                    <a:pos x="0" y="0"/>
                  </a:cxn>
                  <a:cxn ang="0">
                    <a:pos x="28" y="144"/>
                  </a:cxn>
                  <a:cxn ang="0">
                    <a:pos x="105" y="31"/>
                  </a:cxn>
                  <a:cxn ang="0">
                    <a:pos x="0" y="0"/>
                  </a:cxn>
                </a:cxnLst>
                <a:rect l="txL" t="txT" r="txR" b="txB"/>
                <a:pathLst>
                  <a:path w="105" h="144">
                    <a:moveTo>
                      <a:pt x="0" y="0"/>
                    </a:moveTo>
                    <a:lnTo>
                      <a:pt x="28" y="144"/>
                    </a:lnTo>
                    <a:lnTo>
                      <a:pt x="105" y="31"/>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44" name="Group 61"/>
            <p:cNvGrpSpPr/>
            <p:nvPr/>
          </p:nvGrpSpPr>
          <p:grpSpPr>
            <a:xfrm>
              <a:off x="2656" y="2263"/>
              <a:ext cx="190" cy="805"/>
              <a:chOff x="2656" y="2263"/>
              <a:chExt cx="190" cy="805"/>
            </a:xfrm>
          </p:grpSpPr>
          <p:sp>
            <p:nvSpPr>
              <p:cNvPr id="39047" name="Line 59"/>
              <p:cNvSpPr/>
              <p:nvPr/>
            </p:nvSpPr>
            <p:spPr>
              <a:xfrm flipH="1">
                <a:off x="2707" y="2263"/>
                <a:ext cx="139" cy="682"/>
              </a:xfrm>
              <a:prstGeom prst="line">
                <a:avLst/>
              </a:prstGeom>
              <a:ln w="15875" cap="flat" cmpd="sng">
                <a:solidFill>
                  <a:srgbClr val="000000"/>
                </a:solidFill>
                <a:prstDash val="solid"/>
                <a:headEnd type="none" w="med" len="med"/>
                <a:tailEnd type="none" w="med" len="med"/>
              </a:ln>
            </p:spPr>
          </p:sp>
          <p:sp>
            <p:nvSpPr>
              <p:cNvPr id="39048" name="Freeform 60"/>
              <p:cNvSpPr/>
              <p:nvPr/>
            </p:nvSpPr>
            <p:spPr>
              <a:xfrm>
                <a:off x="2656" y="2924"/>
                <a:ext cx="104" cy="144"/>
              </a:xfrm>
              <a:custGeom>
                <a:avLst/>
                <a:gdLst>
                  <a:gd name="txL" fmla="*/ 0 w 104"/>
                  <a:gd name="txT" fmla="*/ 0 h 144"/>
                  <a:gd name="txR" fmla="*/ 104 w 104"/>
                  <a:gd name="txB" fmla="*/ 144 h 144"/>
                </a:gdLst>
                <a:ahLst/>
                <a:cxnLst>
                  <a:cxn ang="0">
                    <a:pos x="0" y="0"/>
                  </a:cxn>
                  <a:cxn ang="0">
                    <a:pos x="27" y="144"/>
                  </a:cxn>
                  <a:cxn ang="0">
                    <a:pos x="104" y="31"/>
                  </a:cxn>
                  <a:cxn ang="0">
                    <a:pos x="0" y="0"/>
                  </a:cxn>
                </a:cxnLst>
                <a:rect l="txL" t="txT" r="txR" b="txB"/>
                <a:pathLst>
                  <a:path w="104" h="144">
                    <a:moveTo>
                      <a:pt x="0" y="0"/>
                    </a:moveTo>
                    <a:lnTo>
                      <a:pt x="27" y="144"/>
                    </a:lnTo>
                    <a:lnTo>
                      <a:pt x="104" y="31"/>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45" name="Group 64"/>
            <p:cNvGrpSpPr/>
            <p:nvPr/>
          </p:nvGrpSpPr>
          <p:grpSpPr>
            <a:xfrm>
              <a:off x="2822" y="2190"/>
              <a:ext cx="577" cy="903"/>
              <a:chOff x="2822" y="2190"/>
              <a:chExt cx="577" cy="903"/>
            </a:xfrm>
          </p:grpSpPr>
          <p:sp>
            <p:nvSpPr>
              <p:cNvPr id="39045" name="Line 62"/>
              <p:cNvSpPr/>
              <p:nvPr/>
            </p:nvSpPr>
            <p:spPr>
              <a:xfrm>
                <a:off x="2822" y="2190"/>
                <a:ext cx="514" cy="805"/>
              </a:xfrm>
              <a:prstGeom prst="line">
                <a:avLst/>
              </a:prstGeom>
              <a:ln w="15875" cap="flat" cmpd="sng">
                <a:solidFill>
                  <a:srgbClr val="000000"/>
                </a:solidFill>
                <a:prstDash val="solid"/>
                <a:headEnd type="none" w="med" len="med"/>
                <a:tailEnd type="none" w="med" len="med"/>
              </a:ln>
            </p:spPr>
          </p:sp>
          <p:sp>
            <p:nvSpPr>
              <p:cNvPr id="39046" name="Freeform 63"/>
              <p:cNvSpPr/>
              <p:nvPr/>
            </p:nvSpPr>
            <p:spPr>
              <a:xfrm>
                <a:off x="3289" y="2949"/>
                <a:ext cx="110" cy="144"/>
              </a:xfrm>
              <a:custGeom>
                <a:avLst/>
                <a:gdLst>
                  <a:gd name="txL" fmla="*/ 0 w 110"/>
                  <a:gd name="txT" fmla="*/ 0 h 144"/>
                  <a:gd name="txR" fmla="*/ 110 w 110"/>
                  <a:gd name="txB" fmla="*/ 144 h 144"/>
                </a:gdLst>
                <a:ahLst/>
                <a:cxnLst>
                  <a:cxn ang="0">
                    <a:pos x="0" y="81"/>
                  </a:cxn>
                  <a:cxn ang="0">
                    <a:pos x="110" y="144"/>
                  </a:cxn>
                  <a:cxn ang="0">
                    <a:pos x="86" y="0"/>
                  </a:cxn>
                  <a:cxn ang="0">
                    <a:pos x="0" y="81"/>
                  </a:cxn>
                </a:cxnLst>
                <a:rect l="txL" t="txT" r="txR" b="txB"/>
                <a:pathLst>
                  <a:path w="110" h="144">
                    <a:moveTo>
                      <a:pt x="0" y="81"/>
                    </a:moveTo>
                    <a:lnTo>
                      <a:pt x="110" y="144"/>
                    </a:lnTo>
                    <a:lnTo>
                      <a:pt x="86" y="0"/>
                    </a:lnTo>
                    <a:lnTo>
                      <a:pt x="0" y="81"/>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46" name="Group 67"/>
            <p:cNvGrpSpPr/>
            <p:nvPr/>
          </p:nvGrpSpPr>
          <p:grpSpPr>
            <a:xfrm>
              <a:off x="2921" y="664"/>
              <a:ext cx="149" cy="269"/>
              <a:chOff x="2921" y="664"/>
              <a:chExt cx="149" cy="269"/>
            </a:xfrm>
          </p:grpSpPr>
          <p:sp>
            <p:nvSpPr>
              <p:cNvPr id="39043" name="Rectangle 65"/>
              <p:cNvSpPr/>
              <p:nvPr/>
            </p:nvSpPr>
            <p:spPr>
              <a:xfrm>
                <a:off x="3009" y="788"/>
                <a:ext cx="61" cy="145"/>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0</a:t>
                </a:r>
                <a:endParaRPr lang="en-US" altLang="zh-CN" dirty="0">
                  <a:latin typeface="Arial" panose="020B0604020202020204" pitchFamily="34" charset="0"/>
                </a:endParaRPr>
              </a:p>
            </p:txBody>
          </p:sp>
          <p:sp>
            <p:nvSpPr>
              <p:cNvPr id="39044" name="Rectangle 66"/>
              <p:cNvSpPr/>
              <p:nvPr/>
            </p:nvSpPr>
            <p:spPr>
              <a:xfrm>
                <a:off x="2921" y="664"/>
                <a:ext cx="101" cy="242"/>
              </a:xfrm>
              <a:prstGeom prst="rect">
                <a:avLst/>
              </a:prstGeom>
              <a:noFill/>
              <a:ln w="9525">
                <a:noFill/>
              </a:ln>
            </p:spPr>
            <p:txBody>
              <a:bodyPr wrap="none" lIns="0" tIns="0" rIns="0" bIns="0">
                <a:spAutoFit/>
              </a:bodyPr>
              <a:lstStyle/>
              <a:p>
                <a:r>
                  <a:rPr lang="en-US" altLang="zh-CN" sz="25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sp>
          <p:nvSpPr>
            <p:cNvPr id="38947" name="Rectangle 68"/>
            <p:cNvSpPr/>
            <p:nvPr/>
          </p:nvSpPr>
          <p:spPr>
            <a:xfrm>
              <a:off x="2160" y="1050"/>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38948" name="Rectangle 69"/>
            <p:cNvSpPr/>
            <p:nvPr/>
          </p:nvSpPr>
          <p:spPr>
            <a:xfrm>
              <a:off x="943" y="1955"/>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38949" name="Rectangle 70"/>
            <p:cNvSpPr/>
            <p:nvPr/>
          </p:nvSpPr>
          <p:spPr>
            <a:xfrm>
              <a:off x="116" y="2953"/>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38950" name="Rectangle 71"/>
            <p:cNvSpPr/>
            <p:nvPr/>
          </p:nvSpPr>
          <p:spPr>
            <a:xfrm>
              <a:off x="943" y="2962"/>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38951" name="Rectangle 72"/>
            <p:cNvSpPr/>
            <p:nvPr/>
          </p:nvSpPr>
          <p:spPr>
            <a:xfrm>
              <a:off x="1838" y="2051"/>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5</a:t>
              </a:r>
              <a:endParaRPr lang="en-US" altLang="zh-CN" dirty="0">
                <a:latin typeface="Arial" panose="020B0604020202020204" pitchFamily="34" charset="0"/>
              </a:endParaRPr>
            </a:p>
          </p:txBody>
        </p:sp>
        <p:sp>
          <p:nvSpPr>
            <p:cNvPr id="38952" name="Rectangle 73"/>
            <p:cNvSpPr/>
            <p:nvPr/>
          </p:nvSpPr>
          <p:spPr>
            <a:xfrm>
              <a:off x="1680" y="2953"/>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6</a:t>
              </a:r>
              <a:endParaRPr lang="en-US" altLang="zh-CN" dirty="0">
                <a:latin typeface="Arial" panose="020B0604020202020204" pitchFamily="34" charset="0"/>
              </a:endParaRPr>
            </a:p>
          </p:txBody>
        </p:sp>
        <p:sp>
          <p:nvSpPr>
            <p:cNvPr id="38953" name="Rectangle 74"/>
            <p:cNvSpPr/>
            <p:nvPr/>
          </p:nvSpPr>
          <p:spPr>
            <a:xfrm>
              <a:off x="2584" y="2151"/>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7</a:t>
              </a:r>
              <a:endParaRPr lang="en-US" altLang="zh-CN" dirty="0">
                <a:latin typeface="Arial" panose="020B0604020202020204" pitchFamily="34" charset="0"/>
              </a:endParaRPr>
            </a:p>
          </p:txBody>
        </p:sp>
        <p:sp>
          <p:nvSpPr>
            <p:cNvPr id="38954" name="Rectangle 75"/>
            <p:cNvSpPr/>
            <p:nvPr/>
          </p:nvSpPr>
          <p:spPr>
            <a:xfrm>
              <a:off x="2491" y="2953"/>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8</a:t>
              </a:r>
              <a:endParaRPr lang="en-US" altLang="zh-CN" dirty="0">
                <a:latin typeface="Arial" panose="020B0604020202020204" pitchFamily="34" charset="0"/>
              </a:endParaRPr>
            </a:p>
          </p:txBody>
        </p:sp>
        <p:sp>
          <p:nvSpPr>
            <p:cNvPr id="38955" name="Rectangle 76"/>
            <p:cNvSpPr/>
            <p:nvPr/>
          </p:nvSpPr>
          <p:spPr>
            <a:xfrm>
              <a:off x="3150" y="2953"/>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9</a:t>
              </a:r>
              <a:endParaRPr lang="en-US" altLang="zh-CN" dirty="0">
                <a:latin typeface="Arial" panose="020B0604020202020204" pitchFamily="34" charset="0"/>
              </a:endParaRPr>
            </a:p>
          </p:txBody>
        </p:sp>
        <p:sp>
          <p:nvSpPr>
            <p:cNvPr id="38956" name="Rectangle 77"/>
            <p:cNvSpPr/>
            <p:nvPr/>
          </p:nvSpPr>
          <p:spPr>
            <a:xfrm>
              <a:off x="4546" y="1148"/>
              <a:ext cx="202"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10</a:t>
              </a:r>
              <a:endParaRPr lang="en-US" altLang="zh-CN" dirty="0">
                <a:latin typeface="Arial" panose="020B0604020202020204" pitchFamily="34" charset="0"/>
              </a:endParaRPr>
            </a:p>
          </p:txBody>
        </p:sp>
        <p:sp>
          <p:nvSpPr>
            <p:cNvPr id="38957" name="Rectangle 78"/>
            <p:cNvSpPr/>
            <p:nvPr/>
          </p:nvSpPr>
          <p:spPr>
            <a:xfrm>
              <a:off x="3635" y="2157"/>
              <a:ext cx="194"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11</a:t>
              </a:r>
              <a:endParaRPr lang="en-US" altLang="zh-CN" dirty="0">
                <a:latin typeface="Arial" panose="020B0604020202020204" pitchFamily="34" charset="0"/>
              </a:endParaRPr>
            </a:p>
          </p:txBody>
        </p:sp>
        <p:sp>
          <p:nvSpPr>
            <p:cNvPr id="38958" name="Rectangle 79"/>
            <p:cNvSpPr/>
            <p:nvPr/>
          </p:nvSpPr>
          <p:spPr>
            <a:xfrm>
              <a:off x="4299" y="2157"/>
              <a:ext cx="202"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12</a:t>
              </a:r>
              <a:endParaRPr lang="en-US" altLang="zh-CN" dirty="0">
                <a:latin typeface="Arial" panose="020B0604020202020204" pitchFamily="34" charset="0"/>
              </a:endParaRPr>
            </a:p>
          </p:txBody>
        </p:sp>
        <p:sp>
          <p:nvSpPr>
            <p:cNvPr id="38959" name="Rectangle 80"/>
            <p:cNvSpPr/>
            <p:nvPr/>
          </p:nvSpPr>
          <p:spPr>
            <a:xfrm>
              <a:off x="5122" y="2151"/>
              <a:ext cx="202"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13</a:t>
              </a:r>
              <a:endParaRPr lang="en-US" altLang="zh-CN" dirty="0">
                <a:latin typeface="Arial" panose="020B0604020202020204" pitchFamily="34" charset="0"/>
              </a:endParaRPr>
            </a:p>
          </p:txBody>
        </p:sp>
        <p:grpSp>
          <p:nvGrpSpPr>
            <p:cNvPr id="38960" name="Group 83"/>
            <p:cNvGrpSpPr/>
            <p:nvPr/>
          </p:nvGrpSpPr>
          <p:grpSpPr>
            <a:xfrm>
              <a:off x="4386" y="2655"/>
              <a:ext cx="362" cy="242"/>
              <a:chOff x="4386" y="2655"/>
              <a:chExt cx="362" cy="242"/>
            </a:xfrm>
          </p:grpSpPr>
          <p:sp>
            <p:nvSpPr>
              <p:cNvPr id="39041" name="Rectangle 81"/>
              <p:cNvSpPr/>
              <p:nvPr/>
            </p:nvSpPr>
            <p:spPr>
              <a:xfrm>
                <a:off x="4546" y="2655"/>
                <a:ext cx="202" cy="242"/>
              </a:xfrm>
              <a:prstGeom prst="rect">
                <a:avLst/>
              </a:prstGeom>
              <a:noFill/>
              <a:ln w="9525">
                <a:noFill/>
              </a:ln>
            </p:spPr>
            <p:txBody>
              <a:bodyPr wrap="none" lIns="0" tIns="0" rIns="0" bIns="0">
                <a:spAutoFit/>
              </a:bodyPr>
              <a:lstStyle/>
              <a:p>
                <a:r>
                  <a:rPr lang="en-US" altLang="zh-CN" sz="2500" dirty="0">
                    <a:solidFill>
                      <a:srgbClr val="000000"/>
                    </a:solidFill>
                    <a:latin typeface="MT Extra" panose="05050102010205020202" pitchFamily="18" charset="2"/>
                  </a:rPr>
                  <a:t>K</a:t>
                </a:r>
                <a:endParaRPr lang="en-US" altLang="zh-CN" dirty="0">
                  <a:latin typeface="Arial" panose="020B0604020202020204" pitchFamily="34" charset="0"/>
                </a:endParaRPr>
              </a:p>
            </p:txBody>
          </p:sp>
          <p:sp>
            <p:nvSpPr>
              <p:cNvPr id="39042" name="Rectangle 82"/>
              <p:cNvSpPr/>
              <p:nvPr/>
            </p:nvSpPr>
            <p:spPr>
              <a:xfrm>
                <a:off x="4386" y="2655"/>
                <a:ext cx="202" cy="242"/>
              </a:xfrm>
              <a:prstGeom prst="rect">
                <a:avLst/>
              </a:prstGeom>
              <a:noFill/>
              <a:ln w="9525">
                <a:noFill/>
              </a:ln>
            </p:spPr>
            <p:txBody>
              <a:bodyPr wrap="none" lIns="0" tIns="0" rIns="0" bIns="0">
                <a:spAutoFit/>
              </a:bodyPr>
              <a:lstStyle/>
              <a:p>
                <a:r>
                  <a:rPr lang="en-US" altLang="zh-CN" sz="2500" dirty="0">
                    <a:solidFill>
                      <a:srgbClr val="000000"/>
                    </a:solidFill>
                    <a:latin typeface="MT Extra" panose="05050102010205020202" pitchFamily="18" charset="2"/>
                  </a:rPr>
                  <a:t>K</a:t>
                </a:r>
                <a:endParaRPr lang="en-US" altLang="zh-CN" dirty="0">
                  <a:latin typeface="Arial" panose="020B0604020202020204" pitchFamily="34" charset="0"/>
                </a:endParaRPr>
              </a:p>
            </p:txBody>
          </p:sp>
        </p:grpSp>
        <p:sp>
          <p:nvSpPr>
            <p:cNvPr id="38961" name="Rectangle 84"/>
            <p:cNvSpPr/>
            <p:nvPr/>
          </p:nvSpPr>
          <p:spPr>
            <a:xfrm>
              <a:off x="1314" y="3645"/>
              <a:ext cx="4113" cy="324"/>
            </a:xfrm>
            <a:prstGeom prst="rect">
              <a:avLst/>
            </a:prstGeom>
            <a:noFill/>
            <a:ln w="9525">
              <a:noFill/>
            </a:ln>
          </p:spPr>
          <p:txBody>
            <a:bodyPr/>
            <a:lstStyle/>
            <a:p>
              <a:endParaRPr lang="zh-CN" altLang="en-US" dirty="0">
                <a:latin typeface="Arial" panose="020B0604020202020204" pitchFamily="34" charset="0"/>
              </a:endParaRPr>
            </a:p>
          </p:txBody>
        </p:sp>
        <p:sp>
          <p:nvSpPr>
            <p:cNvPr id="38962" name="Rectangle 85"/>
            <p:cNvSpPr/>
            <p:nvPr/>
          </p:nvSpPr>
          <p:spPr>
            <a:xfrm>
              <a:off x="1756" y="3723"/>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38963" name="Rectangle 86"/>
            <p:cNvSpPr/>
            <p:nvPr/>
          </p:nvSpPr>
          <p:spPr>
            <a:xfrm>
              <a:off x="1893" y="3719"/>
              <a:ext cx="42" cy="202"/>
            </a:xfrm>
            <a:prstGeom prst="rect">
              <a:avLst/>
            </a:prstGeom>
            <a:noFill/>
            <a:ln w="9525">
              <a:noFill/>
            </a:ln>
          </p:spPr>
          <p:txBody>
            <a:bodyPr wrap="none" lIns="0" tIns="0" rIns="0" bIns="0">
              <a:spAutoFit/>
            </a:bodyPr>
            <a:lstStyle/>
            <a:p>
              <a:r>
                <a:rPr lang="en-US" altLang="zh-CN" sz="21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38964" name="Rectangle 87"/>
            <p:cNvSpPr/>
            <p:nvPr/>
          </p:nvSpPr>
          <p:spPr>
            <a:xfrm>
              <a:off x="2099" y="3723"/>
              <a:ext cx="2545" cy="204"/>
            </a:xfrm>
            <a:prstGeom prst="rect">
              <a:avLst/>
            </a:prstGeom>
            <a:noFill/>
            <a:ln w="9525">
              <a:noFill/>
            </a:ln>
          </p:spPr>
          <p:txBody>
            <a:bodyPr wrap="none" lIns="0" tIns="0" rIns="0" bIns="0">
              <a:spAutoFit/>
            </a:bodyPr>
            <a:lstStyle/>
            <a:p>
              <a:r>
                <a:rPr lang="zh-CN" altLang="en-US" sz="2100" dirty="0">
                  <a:solidFill>
                    <a:srgbClr val="000000"/>
                  </a:solidFill>
                  <a:latin typeface="宋体" panose="02010600030101010101" pitchFamily="2" charset="-122"/>
                </a:rPr>
                <a:t>深度优先搜索法中状态的搜索次序</a:t>
              </a:r>
              <a:endParaRPr lang="zh-CN" altLang="en-US" dirty="0">
                <a:latin typeface="Arial" panose="020B0604020202020204" pitchFamily="34" charset="0"/>
              </a:endParaRPr>
            </a:p>
          </p:txBody>
        </p:sp>
        <p:sp>
          <p:nvSpPr>
            <p:cNvPr id="38965" name="Oval 88"/>
            <p:cNvSpPr/>
            <p:nvPr/>
          </p:nvSpPr>
          <p:spPr>
            <a:xfrm>
              <a:off x="3221" y="843"/>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66" name="Oval 89"/>
            <p:cNvSpPr/>
            <p:nvPr/>
          </p:nvSpPr>
          <p:spPr>
            <a:xfrm>
              <a:off x="2327" y="1272"/>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67" name="Oval 90"/>
            <p:cNvSpPr/>
            <p:nvPr/>
          </p:nvSpPr>
          <p:spPr>
            <a:xfrm>
              <a:off x="4384" y="1288"/>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38968" name="Group 93"/>
            <p:cNvGrpSpPr/>
            <p:nvPr/>
          </p:nvGrpSpPr>
          <p:grpSpPr>
            <a:xfrm>
              <a:off x="2395" y="908"/>
              <a:ext cx="829" cy="401"/>
              <a:chOff x="2395" y="908"/>
              <a:chExt cx="829" cy="401"/>
            </a:xfrm>
          </p:grpSpPr>
          <p:sp>
            <p:nvSpPr>
              <p:cNvPr id="39039" name="Line 91"/>
              <p:cNvSpPr/>
              <p:nvPr/>
            </p:nvSpPr>
            <p:spPr>
              <a:xfrm flipH="1">
                <a:off x="2491" y="908"/>
                <a:ext cx="733" cy="338"/>
              </a:xfrm>
              <a:prstGeom prst="line">
                <a:avLst/>
              </a:prstGeom>
              <a:ln w="15875" cap="flat" cmpd="sng">
                <a:solidFill>
                  <a:srgbClr val="000000"/>
                </a:solidFill>
                <a:prstDash val="solid"/>
                <a:headEnd type="none" w="med" len="med"/>
                <a:tailEnd type="none" w="med" len="med"/>
              </a:ln>
            </p:spPr>
          </p:sp>
          <p:sp>
            <p:nvSpPr>
              <p:cNvPr id="39040" name="Freeform 92"/>
              <p:cNvSpPr/>
              <p:nvPr/>
            </p:nvSpPr>
            <p:spPr>
              <a:xfrm>
                <a:off x="2395" y="1186"/>
                <a:ext cx="122" cy="123"/>
              </a:xfrm>
              <a:custGeom>
                <a:avLst/>
                <a:gdLst>
                  <a:gd name="txL" fmla="*/ 0 w 122"/>
                  <a:gd name="txT" fmla="*/ 0 h 123"/>
                  <a:gd name="txR" fmla="*/ 122 w 122"/>
                  <a:gd name="txB" fmla="*/ 123 h 123"/>
                </a:gdLst>
                <a:ahLst/>
                <a:cxnLst>
                  <a:cxn ang="0">
                    <a:pos x="82" y="0"/>
                  </a:cxn>
                  <a:cxn ang="0">
                    <a:pos x="0" y="109"/>
                  </a:cxn>
                  <a:cxn ang="0">
                    <a:pos x="122" y="123"/>
                  </a:cxn>
                  <a:cxn ang="0">
                    <a:pos x="82" y="0"/>
                  </a:cxn>
                </a:cxnLst>
                <a:rect l="txL" t="txT" r="txR" b="txB"/>
                <a:pathLst>
                  <a:path w="122" h="123">
                    <a:moveTo>
                      <a:pt x="82" y="0"/>
                    </a:moveTo>
                    <a:lnTo>
                      <a:pt x="0" y="109"/>
                    </a:lnTo>
                    <a:lnTo>
                      <a:pt x="122" y="123"/>
                    </a:lnTo>
                    <a:lnTo>
                      <a:pt x="82"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69" name="Group 96"/>
            <p:cNvGrpSpPr/>
            <p:nvPr/>
          </p:nvGrpSpPr>
          <p:grpSpPr>
            <a:xfrm>
              <a:off x="3303" y="914"/>
              <a:ext cx="1069" cy="427"/>
              <a:chOff x="3303" y="914"/>
              <a:chExt cx="1069" cy="427"/>
            </a:xfrm>
          </p:grpSpPr>
          <p:sp>
            <p:nvSpPr>
              <p:cNvPr id="39037" name="Line 94"/>
              <p:cNvSpPr/>
              <p:nvPr/>
            </p:nvSpPr>
            <p:spPr>
              <a:xfrm>
                <a:off x="3303" y="914"/>
                <a:ext cx="971" cy="364"/>
              </a:xfrm>
              <a:prstGeom prst="line">
                <a:avLst/>
              </a:prstGeom>
              <a:ln w="15875" cap="flat" cmpd="sng">
                <a:solidFill>
                  <a:srgbClr val="000000"/>
                </a:solidFill>
                <a:prstDash val="solid"/>
                <a:headEnd type="none" w="med" len="med"/>
                <a:tailEnd type="none" w="med" len="med"/>
              </a:ln>
            </p:spPr>
          </p:sp>
          <p:sp>
            <p:nvSpPr>
              <p:cNvPr id="39038" name="Freeform 95"/>
              <p:cNvSpPr/>
              <p:nvPr/>
            </p:nvSpPr>
            <p:spPr>
              <a:xfrm>
                <a:off x="4254" y="1215"/>
                <a:ext cx="118" cy="126"/>
              </a:xfrm>
              <a:custGeom>
                <a:avLst/>
                <a:gdLst>
                  <a:gd name="txL" fmla="*/ 0 w 118"/>
                  <a:gd name="txT" fmla="*/ 0 h 126"/>
                  <a:gd name="txR" fmla="*/ 118 w 118"/>
                  <a:gd name="txB" fmla="*/ 126 h 126"/>
                </a:gdLst>
                <a:ahLst/>
                <a:cxnLst>
                  <a:cxn ang="0">
                    <a:pos x="0" y="126"/>
                  </a:cxn>
                  <a:cxn ang="0">
                    <a:pos x="118" y="100"/>
                  </a:cxn>
                  <a:cxn ang="0">
                    <a:pos x="31" y="0"/>
                  </a:cxn>
                  <a:cxn ang="0">
                    <a:pos x="0" y="126"/>
                  </a:cxn>
                </a:cxnLst>
                <a:rect l="txL" t="txT" r="txR" b="txB"/>
                <a:pathLst>
                  <a:path w="118" h="126">
                    <a:moveTo>
                      <a:pt x="0" y="126"/>
                    </a:moveTo>
                    <a:lnTo>
                      <a:pt x="118" y="100"/>
                    </a:lnTo>
                    <a:lnTo>
                      <a:pt x="31" y="0"/>
                    </a:lnTo>
                    <a:lnTo>
                      <a:pt x="0" y="126"/>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38970" name="Oval 97"/>
            <p:cNvSpPr/>
            <p:nvPr/>
          </p:nvSpPr>
          <p:spPr>
            <a:xfrm>
              <a:off x="3868" y="2177"/>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71" name="Oval 98"/>
            <p:cNvSpPr/>
            <p:nvPr/>
          </p:nvSpPr>
          <p:spPr>
            <a:xfrm>
              <a:off x="1119" y="2162"/>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72" name="Oval 99"/>
            <p:cNvSpPr/>
            <p:nvPr/>
          </p:nvSpPr>
          <p:spPr>
            <a:xfrm>
              <a:off x="5359" y="2148"/>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73" name="Oval 100"/>
            <p:cNvSpPr/>
            <p:nvPr/>
          </p:nvSpPr>
          <p:spPr>
            <a:xfrm>
              <a:off x="4585" y="2250"/>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38974" name="Group 103"/>
            <p:cNvGrpSpPr/>
            <p:nvPr/>
          </p:nvGrpSpPr>
          <p:grpSpPr>
            <a:xfrm>
              <a:off x="3916" y="1359"/>
              <a:ext cx="492" cy="847"/>
              <a:chOff x="3916" y="1359"/>
              <a:chExt cx="492" cy="847"/>
            </a:xfrm>
          </p:grpSpPr>
          <p:sp>
            <p:nvSpPr>
              <p:cNvPr id="39035" name="Line 101"/>
              <p:cNvSpPr/>
              <p:nvPr/>
            </p:nvSpPr>
            <p:spPr>
              <a:xfrm flipH="1">
                <a:off x="3973" y="1359"/>
                <a:ext cx="435" cy="745"/>
              </a:xfrm>
              <a:prstGeom prst="line">
                <a:avLst/>
              </a:prstGeom>
              <a:ln w="15875" cap="flat" cmpd="sng">
                <a:solidFill>
                  <a:srgbClr val="000000"/>
                </a:solidFill>
                <a:prstDash val="solid"/>
                <a:headEnd type="none" w="med" len="med"/>
                <a:tailEnd type="none" w="med" len="med"/>
              </a:ln>
            </p:spPr>
          </p:sp>
          <p:sp>
            <p:nvSpPr>
              <p:cNvPr id="39036" name="Freeform 102"/>
              <p:cNvSpPr/>
              <p:nvPr/>
            </p:nvSpPr>
            <p:spPr>
              <a:xfrm>
                <a:off x="3916" y="2062"/>
                <a:ext cx="107" cy="144"/>
              </a:xfrm>
              <a:custGeom>
                <a:avLst/>
                <a:gdLst>
                  <a:gd name="txL" fmla="*/ 0 w 107"/>
                  <a:gd name="txT" fmla="*/ 0 h 144"/>
                  <a:gd name="txR" fmla="*/ 107 w 107"/>
                  <a:gd name="txB" fmla="*/ 144 h 144"/>
                </a:gdLst>
                <a:ahLst/>
                <a:cxnLst>
                  <a:cxn ang="0">
                    <a:pos x="18" y="0"/>
                  </a:cxn>
                  <a:cxn ang="0">
                    <a:pos x="0" y="144"/>
                  </a:cxn>
                  <a:cxn ang="0">
                    <a:pos x="107" y="75"/>
                  </a:cxn>
                  <a:cxn ang="0">
                    <a:pos x="18" y="0"/>
                  </a:cxn>
                </a:cxnLst>
                <a:rect l="txL" t="txT" r="txR" b="txB"/>
                <a:pathLst>
                  <a:path w="107" h="144">
                    <a:moveTo>
                      <a:pt x="18" y="0"/>
                    </a:moveTo>
                    <a:lnTo>
                      <a:pt x="0" y="144"/>
                    </a:lnTo>
                    <a:lnTo>
                      <a:pt x="107" y="75"/>
                    </a:lnTo>
                    <a:lnTo>
                      <a:pt x="18"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75" name="Group 106"/>
            <p:cNvGrpSpPr/>
            <p:nvPr/>
          </p:nvGrpSpPr>
          <p:grpSpPr>
            <a:xfrm>
              <a:off x="4442" y="1345"/>
              <a:ext cx="196" cy="903"/>
              <a:chOff x="4442" y="1345"/>
              <a:chExt cx="196" cy="903"/>
            </a:xfrm>
          </p:grpSpPr>
          <p:sp>
            <p:nvSpPr>
              <p:cNvPr id="39033" name="Line 104"/>
              <p:cNvSpPr/>
              <p:nvPr/>
            </p:nvSpPr>
            <p:spPr>
              <a:xfrm>
                <a:off x="4442" y="1345"/>
                <a:ext cx="143" cy="780"/>
              </a:xfrm>
              <a:prstGeom prst="line">
                <a:avLst/>
              </a:prstGeom>
              <a:ln w="15875" cap="flat" cmpd="sng">
                <a:solidFill>
                  <a:srgbClr val="000000"/>
                </a:solidFill>
                <a:prstDash val="solid"/>
                <a:headEnd type="none" w="med" len="med"/>
                <a:tailEnd type="none" w="med" len="med"/>
              </a:ln>
            </p:spPr>
          </p:sp>
          <p:sp>
            <p:nvSpPr>
              <p:cNvPr id="39034" name="Freeform 105"/>
              <p:cNvSpPr/>
              <p:nvPr/>
            </p:nvSpPr>
            <p:spPr>
              <a:xfrm>
                <a:off x="4533" y="2106"/>
                <a:ext cx="105" cy="142"/>
              </a:xfrm>
              <a:custGeom>
                <a:avLst/>
                <a:gdLst>
                  <a:gd name="txL" fmla="*/ 0 w 105"/>
                  <a:gd name="txT" fmla="*/ 0 h 142"/>
                  <a:gd name="txR" fmla="*/ 105 w 105"/>
                  <a:gd name="txB" fmla="*/ 142 h 142"/>
                </a:gdLst>
                <a:ahLst/>
                <a:cxnLst>
                  <a:cxn ang="0">
                    <a:pos x="0" y="27"/>
                  </a:cxn>
                  <a:cxn ang="0">
                    <a:pos x="76" y="142"/>
                  </a:cxn>
                  <a:cxn ang="0">
                    <a:pos x="105" y="0"/>
                  </a:cxn>
                  <a:cxn ang="0">
                    <a:pos x="0" y="27"/>
                  </a:cxn>
                </a:cxnLst>
                <a:rect l="txL" t="txT" r="txR" b="txB"/>
                <a:pathLst>
                  <a:path w="105" h="142">
                    <a:moveTo>
                      <a:pt x="0" y="27"/>
                    </a:moveTo>
                    <a:lnTo>
                      <a:pt x="76" y="142"/>
                    </a:lnTo>
                    <a:lnTo>
                      <a:pt x="105" y="0"/>
                    </a:lnTo>
                    <a:lnTo>
                      <a:pt x="0" y="27"/>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76" name="Group 109"/>
            <p:cNvGrpSpPr/>
            <p:nvPr/>
          </p:nvGrpSpPr>
          <p:grpSpPr>
            <a:xfrm>
              <a:off x="4466" y="1359"/>
              <a:ext cx="907" cy="814"/>
              <a:chOff x="4466" y="1359"/>
              <a:chExt cx="907" cy="814"/>
            </a:xfrm>
          </p:grpSpPr>
          <p:sp>
            <p:nvSpPr>
              <p:cNvPr id="39031" name="Line 107"/>
              <p:cNvSpPr/>
              <p:nvPr/>
            </p:nvSpPr>
            <p:spPr>
              <a:xfrm>
                <a:off x="4466" y="1359"/>
                <a:ext cx="823" cy="739"/>
              </a:xfrm>
              <a:prstGeom prst="line">
                <a:avLst/>
              </a:prstGeom>
              <a:ln w="15875" cap="flat" cmpd="sng">
                <a:solidFill>
                  <a:srgbClr val="000000"/>
                </a:solidFill>
                <a:prstDash val="solid"/>
                <a:headEnd type="none" w="med" len="med"/>
                <a:tailEnd type="none" w="med" len="med"/>
              </a:ln>
            </p:spPr>
          </p:sp>
          <p:sp>
            <p:nvSpPr>
              <p:cNvPr id="39032" name="Freeform 108"/>
              <p:cNvSpPr/>
              <p:nvPr/>
            </p:nvSpPr>
            <p:spPr>
              <a:xfrm>
                <a:off x="5253" y="2041"/>
                <a:ext cx="120" cy="132"/>
              </a:xfrm>
              <a:custGeom>
                <a:avLst/>
                <a:gdLst>
                  <a:gd name="txL" fmla="*/ 0 w 120"/>
                  <a:gd name="txT" fmla="*/ 0 h 132"/>
                  <a:gd name="txR" fmla="*/ 120 w 120"/>
                  <a:gd name="txB" fmla="*/ 132 h 132"/>
                </a:gdLst>
                <a:ahLst/>
                <a:cxnLst>
                  <a:cxn ang="0">
                    <a:pos x="0" y="105"/>
                  </a:cxn>
                  <a:cxn ang="0">
                    <a:pos x="120" y="132"/>
                  </a:cxn>
                  <a:cxn ang="0">
                    <a:pos x="65" y="0"/>
                  </a:cxn>
                  <a:cxn ang="0">
                    <a:pos x="0" y="105"/>
                  </a:cxn>
                </a:cxnLst>
                <a:rect l="txL" t="txT" r="txR" b="txB"/>
                <a:pathLst>
                  <a:path w="120" h="132">
                    <a:moveTo>
                      <a:pt x="0" y="105"/>
                    </a:moveTo>
                    <a:lnTo>
                      <a:pt x="120" y="132"/>
                    </a:lnTo>
                    <a:lnTo>
                      <a:pt x="65" y="0"/>
                    </a:lnTo>
                    <a:lnTo>
                      <a:pt x="0" y="105"/>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38977" name="Oval 110"/>
            <p:cNvSpPr/>
            <p:nvPr/>
          </p:nvSpPr>
          <p:spPr>
            <a:xfrm>
              <a:off x="1987" y="2148"/>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78" name="Oval 111"/>
            <p:cNvSpPr/>
            <p:nvPr/>
          </p:nvSpPr>
          <p:spPr>
            <a:xfrm>
              <a:off x="2798" y="2162"/>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38979" name="Group 114"/>
            <p:cNvGrpSpPr/>
            <p:nvPr/>
          </p:nvGrpSpPr>
          <p:grpSpPr>
            <a:xfrm>
              <a:off x="1165" y="1359"/>
              <a:ext cx="1163" cy="835"/>
              <a:chOff x="1165" y="1359"/>
              <a:chExt cx="1163" cy="835"/>
            </a:xfrm>
          </p:grpSpPr>
          <p:sp>
            <p:nvSpPr>
              <p:cNvPr id="39029" name="Line 112"/>
              <p:cNvSpPr/>
              <p:nvPr/>
            </p:nvSpPr>
            <p:spPr>
              <a:xfrm flipH="1">
                <a:off x="1252" y="1359"/>
                <a:ext cx="1076" cy="772"/>
              </a:xfrm>
              <a:prstGeom prst="line">
                <a:avLst/>
              </a:prstGeom>
              <a:ln w="15875" cap="flat" cmpd="sng">
                <a:solidFill>
                  <a:srgbClr val="000000"/>
                </a:solidFill>
                <a:prstDash val="solid"/>
                <a:headEnd type="none" w="med" len="med"/>
                <a:tailEnd type="none" w="med" len="med"/>
              </a:ln>
            </p:spPr>
          </p:sp>
          <p:sp>
            <p:nvSpPr>
              <p:cNvPr id="39030" name="Freeform 113"/>
              <p:cNvSpPr/>
              <p:nvPr/>
            </p:nvSpPr>
            <p:spPr>
              <a:xfrm>
                <a:off x="1165" y="2070"/>
                <a:ext cx="122" cy="124"/>
              </a:xfrm>
              <a:custGeom>
                <a:avLst/>
                <a:gdLst>
                  <a:gd name="txL" fmla="*/ 0 w 122"/>
                  <a:gd name="txT" fmla="*/ 0 h 124"/>
                  <a:gd name="txR" fmla="*/ 122 w 122"/>
                  <a:gd name="txB" fmla="*/ 124 h 124"/>
                </a:gdLst>
                <a:ahLst/>
                <a:cxnLst>
                  <a:cxn ang="0">
                    <a:pos x="67" y="0"/>
                  </a:cxn>
                  <a:cxn ang="0">
                    <a:pos x="0" y="124"/>
                  </a:cxn>
                  <a:cxn ang="0">
                    <a:pos x="122" y="113"/>
                  </a:cxn>
                  <a:cxn ang="0">
                    <a:pos x="67" y="0"/>
                  </a:cxn>
                </a:cxnLst>
                <a:rect l="txL" t="txT" r="txR" b="txB"/>
                <a:pathLst>
                  <a:path w="122" h="124">
                    <a:moveTo>
                      <a:pt x="67" y="0"/>
                    </a:moveTo>
                    <a:lnTo>
                      <a:pt x="0" y="124"/>
                    </a:lnTo>
                    <a:lnTo>
                      <a:pt x="122" y="113"/>
                    </a:lnTo>
                    <a:lnTo>
                      <a:pt x="67"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80" name="Group 117"/>
            <p:cNvGrpSpPr/>
            <p:nvPr/>
          </p:nvGrpSpPr>
          <p:grpSpPr>
            <a:xfrm>
              <a:off x="2035" y="1374"/>
              <a:ext cx="328" cy="803"/>
              <a:chOff x="2035" y="1374"/>
              <a:chExt cx="328" cy="803"/>
            </a:xfrm>
          </p:grpSpPr>
          <p:sp>
            <p:nvSpPr>
              <p:cNvPr id="39027" name="Line 115"/>
              <p:cNvSpPr/>
              <p:nvPr/>
            </p:nvSpPr>
            <p:spPr>
              <a:xfrm flipH="1">
                <a:off x="2078" y="1374"/>
                <a:ext cx="285" cy="692"/>
              </a:xfrm>
              <a:prstGeom prst="line">
                <a:avLst/>
              </a:prstGeom>
              <a:ln w="15875" cap="flat" cmpd="sng">
                <a:solidFill>
                  <a:srgbClr val="000000"/>
                </a:solidFill>
                <a:prstDash val="solid"/>
                <a:headEnd type="none" w="med" len="med"/>
                <a:tailEnd type="none" w="med" len="med"/>
              </a:ln>
            </p:spPr>
          </p:sp>
          <p:sp>
            <p:nvSpPr>
              <p:cNvPr id="39028" name="Freeform 116"/>
              <p:cNvSpPr/>
              <p:nvPr/>
            </p:nvSpPr>
            <p:spPr>
              <a:xfrm>
                <a:off x="2035" y="2031"/>
                <a:ext cx="96" cy="146"/>
              </a:xfrm>
              <a:custGeom>
                <a:avLst/>
                <a:gdLst>
                  <a:gd name="txL" fmla="*/ 0 w 96"/>
                  <a:gd name="txT" fmla="*/ 0 h 146"/>
                  <a:gd name="txR" fmla="*/ 96 w 96"/>
                  <a:gd name="txB" fmla="*/ 146 h 146"/>
                </a:gdLst>
                <a:ahLst/>
                <a:cxnLst>
                  <a:cxn ang="0">
                    <a:pos x="0" y="0"/>
                  </a:cxn>
                  <a:cxn ang="0">
                    <a:pos x="0" y="146"/>
                  </a:cxn>
                  <a:cxn ang="0">
                    <a:pos x="96" y="60"/>
                  </a:cxn>
                  <a:cxn ang="0">
                    <a:pos x="0" y="0"/>
                  </a:cxn>
                </a:cxnLst>
                <a:rect l="txL" t="txT" r="txR" b="txB"/>
                <a:pathLst>
                  <a:path w="96" h="146">
                    <a:moveTo>
                      <a:pt x="0" y="0"/>
                    </a:moveTo>
                    <a:lnTo>
                      <a:pt x="0" y="146"/>
                    </a:lnTo>
                    <a:lnTo>
                      <a:pt x="96" y="6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81" name="Group 120"/>
            <p:cNvGrpSpPr/>
            <p:nvPr/>
          </p:nvGrpSpPr>
          <p:grpSpPr>
            <a:xfrm>
              <a:off x="2411" y="1359"/>
              <a:ext cx="412" cy="806"/>
              <a:chOff x="2411" y="1359"/>
              <a:chExt cx="412" cy="806"/>
            </a:xfrm>
          </p:grpSpPr>
          <p:sp>
            <p:nvSpPr>
              <p:cNvPr id="39025" name="Line 118"/>
              <p:cNvSpPr/>
              <p:nvPr/>
            </p:nvSpPr>
            <p:spPr>
              <a:xfrm>
                <a:off x="2411" y="1359"/>
                <a:ext cx="358" cy="697"/>
              </a:xfrm>
              <a:prstGeom prst="line">
                <a:avLst/>
              </a:prstGeom>
              <a:ln w="15875" cap="flat" cmpd="sng">
                <a:solidFill>
                  <a:srgbClr val="000000"/>
                </a:solidFill>
                <a:prstDash val="solid"/>
                <a:headEnd type="none" w="med" len="med"/>
                <a:tailEnd type="none" w="med" len="med"/>
              </a:ln>
            </p:spPr>
          </p:sp>
          <p:sp>
            <p:nvSpPr>
              <p:cNvPr id="39026" name="Freeform 119"/>
              <p:cNvSpPr/>
              <p:nvPr/>
            </p:nvSpPr>
            <p:spPr>
              <a:xfrm>
                <a:off x="2719" y="2016"/>
                <a:ext cx="104" cy="149"/>
              </a:xfrm>
              <a:custGeom>
                <a:avLst/>
                <a:gdLst>
                  <a:gd name="txL" fmla="*/ 0 w 104"/>
                  <a:gd name="txT" fmla="*/ 0 h 149"/>
                  <a:gd name="txR" fmla="*/ 104 w 104"/>
                  <a:gd name="txB" fmla="*/ 149 h 149"/>
                </a:gdLst>
                <a:ahLst/>
                <a:cxnLst>
                  <a:cxn ang="0">
                    <a:pos x="0" y="71"/>
                  </a:cxn>
                  <a:cxn ang="0">
                    <a:pos x="104" y="149"/>
                  </a:cxn>
                  <a:cxn ang="0">
                    <a:pos x="92" y="0"/>
                  </a:cxn>
                  <a:cxn ang="0">
                    <a:pos x="0" y="71"/>
                  </a:cxn>
                </a:cxnLst>
                <a:rect l="txL" t="txT" r="txR" b="txB"/>
                <a:pathLst>
                  <a:path w="104" h="149">
                    <a:moveTo>
                      <a:pt x="0" y="71"/>
                    </a:moveTo>
                    <a:lnTo>
                      <a:pt x="104" y="149"/>
                    </a:lnTo>
                    <a:lnTo>
                      <a:pt x="92" y="0"/>
                    </a:lnTo>
                    <a:lnTo>
                      <a:pt x="0" y="71"/>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38982" name="Oval 121"/>
            <p:cNvSpPr/>
            <p:nvPr/>
          </p:nvSpPr>
          <p:spPr>
            <a:xfrm>
              <a:off x="308" y="3037"/>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83" name="Oval 122"/>
            <p:cNvSpPr/>
            <p:nvPr/>
          </p:nvSpPr>
          <p:spPr>
            <a:xfrm>
              <a:off x="1083" y="3051"/>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84" name="Oval 123"/>
            <p:cNvSpPr/>
            <p:nvPr/>
          </p:nvSpPr>
          <p:spPr>
            <a:xfrm>
              <a:off x="1823" y="3051"/>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85" name="Oval 124"/>
            <p:cNvSpPr/>
            <p:nvPr/>
          </p:nvSpPr>
          <p:spPr>
            <a:xfrm>
              <a:off x="2645" y="3051"/>
              <a:ext cx="84" cy="103"/>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38986" name="Oval 125"/>
            <p:cNvSpPr/>
            <p:nvPr/>
          </p:nvSpPr>
          <p:spPr>
            <a:xfrm>
              <a:off x="3373" y="3066"/>
              <a:ext cx="84" cy="102"/>
            </a:xfrm>
            <a:prstGeom prst="ellipse">
              <a:avLst/>
            </a:prstGeom>
            <a:solidFill>
              <a:srgbClr val="000000"/>
            </a:solidFill>
            <a:ln w="1587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38987" name="Group 128"/>
            <p:cNvGrpSpPr/>
            <p:nvPr/>
          </p:nvGrpSpPr>
          <p:grpSpPr>
            <a:xfrm>
              <a:off x="367" y="2248"/>
              <a:ext cx="740" cy="803"/>
              <a:chOff x="367" y="2248"/>
              <a:chExt cx="740" cy="803"/>
            </a:xfrm>
          </p:grpSpPr>
          <p:sp>
            <p:nvSpPr>
              <p:cNvPr id="39023" name="Line 126"/>
              <p:cNvSpPr/>
              <p:nvPr/>
            </p:nvSpPr>
            <p:spPr>
              <a:xfrm flipH="1">
                <a:off x="442" y="2248"/>
                <a:ext cx="665" cy="722"/>
              </a:xfrm>
              <a:prstGeom prst="line">
                <a:avLst/>
              </a:prstGeom>
              <a:ln w="15875" cap="flat" cmpd="sng">
                <a:solidFill>
                  <a:srgbClr val="000000"/>
                </a:solidFill>
                <a:prstDash val="solid"/>
                <a:headEnd type="none" w="med" len="med"/>
                <a:tailEnd type="none" w="med" len="med"/>
              </a:ln>
            </p:spPr>
          </p:sp>
          <p:sp>
            <p:nvSpPr>
              <p:cNvPr id="39024" name="Freeform 127"/>
              <p:cNvSpPr/>
              <p:nvPr/>
            </p:nvSpPr>
            <p:spPr>
              <a:xfrm>
                <a:off x="367" y="2915"/>
                <a:ext cx="116" cy="136"/>
              </a:xfrm>
              <a:custGeom>
                <a:avLst/>
                <a:gdLst>
                  <a:gd name="txL" fmla="*/ 0 w 116"/>
                  <a:gd name="txT" fmla="*/ 0 h 136"/>
                  <a:gd name="txR" fmla="*/ 116 w 116"/>
                  <a:gd name="txB" fmla="*/ 136 h 136"/>
                </a:gdLst>
                <a:ahLst/>
                <a:cxnLst>
                  <a:cxn ang="0">
                    <a:pos x="46" y="0"/>
                  </a:cxn>
                  <a:cxn ang="0">
                    <a:pos x="0" y="136"/>
                  </a:cxn>
                  <a:cxn ang="0">
                    <a:pos x="116" y="99"/>
                  </a:cxn>
                  <a:cxn ang="0">
                    <a:pos x="46" y="0"/>
                  </a:cxn>
                </a:cxnLst>
                <a:rect l="txL" t="txT" r="txR" b="txB"/>
                <a:pathLst>
                  <a:path w="116" h="136">
                    <a:moveTo>
                      <a:pt x="46" y="0"/>
                    </a:moveTo>
                    <a:lnTo>
                      <a:pt x="0" y="136"/>
                    </a:lnTo>
                    <a:lnTo>
                      <a:pt x="116" y="99"/>
                    </a:lnTo>
                    <a:lnTo>
                      <a:pt x="46"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88" name="Group 131"/>
            <p:cNvGrpSpPr/>
            <p:nvPr/>
          </p:nvGrpSpPr>
          <p:grpSpPr>
            <a:xfrm>
              <a:off x="1073" y="2248"/>
              <a:ext cx="107" cy="803"/>
              <a:chOff x="1073" y="2248"/>
              <a:chExt cx="107" cy="803"/>
            </a:xfrm>
          </p:grpSpPr>
          <p:sp>
            <p:nvSpPr>
              <p:cNvPr id="39021" name="Line 129"/>
              <p:cNvSpPr/>
              <p:nvPr/>
            </p:nvSpPr>
            <p:spPr>
              <a:xfrm flipH="1">
                <a:off x="1126" y="2248"/>
                <a:ext cx="39" cy="678"/>
              </a:xfrm>
              <a:prstGeom prst="line">
                <a:avLst/>
              </a:prstGeom>
              <a:ln w="15875" cap="flat" cmpd="sng">
                <a:solidFill>
                  <a:srgbClr val="000000"/>
                </a:solidFill>
                <a:prstDash val="solid"/>
                <a:headEnd type="none" w="med" len="med"/>
                <a:tailEnd type="none" w="med" len="med"/>
              </a:ln>
            </p:spPr>
          </p:sp>
          <p:sp>
            <p:nvSpPr>
              <p:cNvPr id="39022" name="Freeform 130"/>
              <p:cNvSpPr/>
              <p:nvPr/>
            </p:nvSpPr>
            <p:spPr>
              <a:xfrm>
                <a:off x="1073" y="2917"/>
                <a:ext cx="107" cy="134"/>
              </a:xfrm>
              <a:custGeom>
                <a:avLst/>
                <a:gdLst>
                  <a:gd name="txL" fmla="*/ 0 w 107"/>
                  <a:gd name="txT" fmla="*/ 0 h 134"/>
                  <a:gd name="txR" fmla="*/ 107 w 107"/>
                  <a:gd name="txB" fmla="*/ 134 h 134"/>
                </a:gdLst>
                <a:ahLst/>
                <a:cxnLst>
                  <a:cxn ang="0">
                    <a:pos x="0" y="0"/>
                  </a:cxn>
                  <a:cxn ang="0">
                    <a:pos x="47" y="134"/>
                  </a:cxn>
                  <a:cxn ang="0">
                    <a:pos x="107" y="9"/>
                  </a:cxn>
                  <a:cxn ang="0">
                    <a:pos x="0" y="0"/>
                  </a:cxn>
                </a:cxnLst>
                <a:rect l="txL" t="txT" r="txR" b="txB"/>
                <a:pathLst>
                  <a:path w="107" h="134">
                    <a:moveTo>
                      <a:pt x="0" y="0"/>
                    </a:moveTo>
                    <a:lnTo>
                      <a:pt x="47" y="134"/>
                    </a:lnTo>
                    <a:lnTo>
                      <a:pt x="107" y="9"/>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89" name="Group 134"/>
            <p:cNvGrpSpPr/>
            <p:nvPr/>
          </p:nvGrpSpPr>
          <p:grpSpPr>
            <a:xfrm>
              <a:off x="1843" y="2263"/>
              <a:ext cx="191" cy="805"/>
              <a:chOff x="1843" y="2263"/>
              <a:chExt cx="191" cy="805"/>
            </a:xfrm>
          </p:grpSpPr>
          <p:sp>
            <p:nvSpPr>
              <p:cNvPr id="39019" name="Line 132"/>
              <p:cNvSpPr/>
              <p:nvPr/>
            </p:nvSpPr>
            <p:spPr>
              <a:xfrm flipH="1">
                <a:off x="1895" y="2263"/>
                <a:ext cx="139" cy="682"/>
              </a:xfrm>
              <a:prstGeom prst="line">
                <a:avLst/>
              </a:prstGeom>
              <a:ln w="15875" cap="flat" cmpd="sng">
                <a:solidFill>
                  <a:srgbClr val="000000"/>
                </a:solidFill>
                <a:prstDash val="solid"/>
                <a:headEnd type="none" w="med" len="med"/>
                <a:tailEnd type="none" w="med" len="med"/>
              </a:ln>
            </p:spPr>
          </p:sp>
          <p:sp>
            <p:nvSpPr>
              <p:cNvPr id="39020" name="Freeform 133"/>
              <p:cNvSpPr/>
              <p:nvPr/>
            </p:nvSpPr>
            <p:spPr>
              <a:xfrm>
                <a:off x="1843" y="2924"/>
                <a:ext cx="105" cy="144"/>
              </a:xfrm>
              <a:custGeom>
                <a:avLst/>
                <a:gdLst>
                  <a:gd name="txL" fmla="*/ 0 w 105"/>
                  <a:gd name="txT" fmla="*/ 0 h 144"/>
                  <a:gd name="txR" fmla="*/ 105 w 105"/>
                  <a:gd name="txB" fmla="*/ 144 h 144"/>
                </a:gdLst>
                <a:ahLst/>
                <a:cxnLst>
                  <a:cxn ang="0">
                    <a:pos x="0" y="0"/>
                  </a:cxn>
                  <a:cxn ang="0">
                    <a:pos x="28" y="144"/>
                  </a:cxn>
                  <a:cxn ang="0">
                    <a:pos x="105" y="31"/>
                  </a:cxn>
                  <a:cxn ang="0">
                    <a:pos x="0" y="0"/>
                  </a:cxn>
                </a:cxnLst>
                <a:rect l="txL" t="txT" r="txR" b="txB"/>
                <a:pathLst>
                  <a:path w="105" h="144">
                    <a:moveTo>
                      <a:pt x="0" y="0"/>
                    </a:moveTo>
                    <a:lnTo>
                      <a:pt x="28" y="144"/>
                    </a:lnTo>
                    <a:lnTo>
                      <a:pt x="105" y="31"/>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90" name="Group 137"/>
            <p:cNvGrpSpPr/>
            <p:nvPr/>
          </p:nvGrpSpPr>
          <p:grpSpPr>
            <a:xfrm>
              <a:off x="2656" y="2263"/>
              <a:ext cx="190" cy="805"/>
              <a:chOff x="2656" y="2263"/>
              <a:chExt cx="190" cy="805"/>
            </a:xfrm>
          </p:grpSpPr>
          <p:sp>
            <p:nvSpPr>
              <p:cNvPr id="39017" name="Line 135"/>
              <p:cNvSpPr/>
              <p:nvPr/>
            </p:nvSpPr>
            <p:spPr>
              <a:xfrm flipH="1">
                <a:off x="2707" y="2263"/>
                <a:ext cx="139" cy="682"/>
              </a:xfrm>
              <a:prstGeom prst="line">
                <a:avLst/>
              </a:prstGeom>
              <a:ln w="15875" cap="flat" cmpd="sng">
                <a:solidFill>
                  <a:srgbClr val="000000"/>
                </a:solidFill>
                <a:prstDash val="solid"/>
                <a:headEnd type="none" w="med" len="med"/>
                <a:tailEnd type="none" w="med" len="med"/>
              </a:ln>
            </p:spPr>
          </p:sp>
          <p:sp>
            <p:nvSpPr>
              <p:cNvPr id="39018" name="Freeform 136"/>
              <p:cNvSpPr/>
              <p:nvPr/>
            </p:nvSpPr>
            <p:spPr>
              <a:xfrm>
                <a:off x="2656" y="2924"/>
                <a:ext cx="104" cy="144"/>
              </a:xfrm>
              <a:custGeom>
                <a:avLst/>
                <a:gdLst>
                  <a:gd name="txL" fmla="*/ 0 w 104"/>
                  <a:gd name="txT" fmla="*/ 0 h 144"/>
                  <a:gd name="txR" fmla="*/ 104 w 104"/>
                  <a:gd name="txB" fmla="*/ 144 h 144"/>
                </a:gdLst>
                <a:ahLst/>
                <a:cxnLst>
                  <a:cxn ang="0">
                    <a:pos x="0" y="0"/>
                  </a:cxn>
                  <a:cxn ang="0">
                    <a:pos x="27" y="144"/>
                  </a:cxn>
                  <a:cxn ang="0">
                    <a:pos x="104" y="31"/>
                  </a:cxn>
                  <a:cxn ang="0">
                    <a:pos x="0" y="0"/>
                  </a:cxn>
                </a:cxnLst>
                <a:rect l="txL" t="txT" r="txR" b="txB"/>
                <a:pathLst>
                  <a:path w="104" h="144">
                    <a:moveTo>
                      <a:pt x="0" y="0"/>
                    </a:moveTo>
                    <a:lnTo>
                      <a:pt x="27" y="144"/>
                    </a:lnTo>
                    <a:lnTo>
                      <a:pt x="104" y="31"/>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91" name="Group 140"/>
            <p:cNvGrpSpPr/>
            <p:nvPr/>
          </p:nvGrpSpPr>
          <p:grpSpPr>
            <a:xfrm>
              <a:off x="2822" y="2190"/>
              <a:ext cx="577" cy="903"/>
              <a:chOff x="2822" y="2190"/>
              <a:chExt cx="577" cy="903"/>
            </a:xfrm>
          </p:grpSpPr>
          <p:sp>
            <p:nvSpPr>
              <p:cNvPr id="39015" name="Line 138"/>
              <p:cNvSpPr/>
              <p:nvPr/>
            </p:nvSpPr>
            <p:spPr>
              <a:xfrm>
                <a:off x="2822" y="2190"/>
                <a:ext cx="514" cy="805"/>
              </a:xfrm>
              <a:prstGeom prst="line">
                <a:avLst/>
              </a:prstGeom>
              <a:ln w="15875" cap="flat" cmpd="sng">
                <a:solidFill>
                  <a:srgbClr val="000000"/>
                </a:solidFill>
                <a:prstDash val="solid"/>
                <a:headEnd type="none" w="med" len="med"/>
                <a:tailEnd type="none" w="med" len="med"/>
              </a:ln>
            </p:spPr>
          </p:sp>
          <p:sp>
            <p:nvSpPr>
              <p:cNvPr id="39016" name="Freeform 139"/>
              <p:cNvSpPr/>
              <p:nvPr/>
            </p:nvSpPr>
            <p:spPr>
              <a:xfrm>
                <a:off x="3289" y="2949"/>
                <a:ext cx="110" cy="144"/>
              </a:xfrm>
              <a:custGeom>
                <a:avLst/>
                <a:gdLst>
                  <a:gd name="txL" fmla="*/ 0 w 110"/>
                  <a:gd name="txT" fmla="*/ 0 h 144"/>
                  <a:gd name="txR" fmla="*/ 110 w 110"/>
                  <a:gd name="txB" fmla="*/ 144 h 144"/>
                </a:gdLst>
                <a:ahLst/>
                <a:cxnLst>
                  <a:cxn ang="0">
                    <a:pos x="0" y="81"/>
                  </a:cxn>
                  <a:cxn ang="0">
                    <a:pos x="110" y="144"/>
                  </a:cxn>
                  <a:cxn ang="0">
                    <a:pos x="86" y="0"/>
                  </a:cxn>
                  <a:cxn ang="0">
                    <a:pos x="0" y="81"/>
                  </a:cxn>
                </a:cxnLst>
                <a:rect l="txL" t="txT" r="txR" b="txB"/>
                <a:pathLst>
                  <a:path w="110" h="144">
                    <a:moveTo>
                      <a:pt x="0" y="81"/>
                    </a:moveTo>
                    <a:lnTo>
                      <a:pt x="110" y="144"/>
                    </a:lnTo>
                    <a:lnTo>
                      <a:pt x="86" y="0"/>
                    </a:lnTo>
                    <a:lnTo>
                      <a:pt x="0" y="81"/>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38992" name="Group 143"/>
            <p:cNvGrpSpPr/>
            <p:nvPr/>
          </p:nvGrpSpPr>
          <p:grpSpPr>
            <a:xfrm>
              <a:off x="2921" y="664"/>
              <a:ext cx="149" cy="269"/>
              <a:chOff x="2921" y="664"/>
              <a:chExt cx="149" cy="269"/>
            </a:xfrm>
          </p:grpSpPr>
          <p:sp>
            <p:nvSpPr>
              <p:cNvPr id="39013" name="Rectangle 141"/>
              <p:cNvSpPr/>
              <p:nvPr/>
            </p:nvSpPr>
            <p:spPr>
              <a:xfrm>
                <a:off x="3009" y="788"/>
                <a:ext cx="61" cy="145"/>
              </a:xfrm>
              <a:prstGeom prst="rect">
                <a:avLst/>
              </a:prstGeom>
              <a:noFill/>
              <a:ln w="9525">
                <a:noFill/>
              </a:ln>
            </p:spPr>
            <p:txBody>
              <a:bodyPr wrap="none" lIns="0" tIns="0" rIns="0" bIns="0">
                <a:spAutoFit/>
              </a:bodyPr>
              <a:lstStyle/>
              <a:p>
                <a:r>
                  <a:rPr lang="en-US" altLang="zh-CN" sz="1500" dirty="0">
                    <a:solidFill>
                      <a:srgbClr val="000000"/>
                    </a:solidFill>
                    <a:latin typeface="Times New Roman" panose="02020603050405020304" pitchFamily="18" charset="0"/>
                  </a:rPr>
                  <a:t>0</a:t>
                </a:r>
                <a:endParaRPr lang="en-US" altLang="zh-CN" dirty="0">
                  <a:latin typeface="Arial" panose="020B0604020202020204" pitchFamily="34" charset="0"/>
                </a:endParaRPr>
              </a:p>
            </p:txBody>
          </p:sp>
          <p:sp>
            <p:nvSpPr>
              <p:cNvPr id="39014" name="Rectangle 142"/>
              <p:cNvSpPr/>
              <p:nvPr/>
            </p:nvSpPr>
            <p:spPr>
              <a:xfrm>
                <a:off x="2921" y="664"/>
                <a:ext cx="101" cy="242"/>
              </a:xfrm>
              <a:prstGeom prst="rect">
                <a:avLst/>
              </a:prstGeom>
              <a:noFill/>
              <a:ln w="9525">
                <a:noFill/>
              </a:ln>
            </p:spPr>
            <p:txBody>
              <a:bodyPr wrap="none" lIns="0" tIns="0" rIns="0" bIns="0">
                <a:spAutoFit/>
              </a:bodyPr>
              <a:lstStyle/>
              <a:p>
                <a:r>
                  <a:rPr lang="en-US" altLang="zh-CN" sz="25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sp>
          <p:nvSpPr>
            <p:cNvPr id="38993" name="Rectangle 144"/>
            <p:cNvSpPr/>
            <p:nvPr/>
          </p:nvSpPr>
          <p:spPr>
            <a:xfrm>
              <a:off x="2160" y="1050"/>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38994" name="Rectangle 145"/>
            <p:cNvSpPr/>
            <p:nvPr/>
          </p:nvSpPr>
          <p:spPr>
            <a:xfrm>
              <a:off x="943" y="1955"/>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38995" name="Rectangle 146"/>
            <p:cNvSpPr/>
            <p:nvPr/>
          </p:nvSpPr>
          <p:spPr>
            <a:xfrm>
              <a:off x="116" y="2953"/>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38996" name="Rectangle 147"/>
            <p:cNvSpPr/>
            <p:nvPr/>
          </p:nvSpPr>
          <p:spPr>
            <a:xfrm>
              <a:off x="943" y="2962"/>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38997" name="Rectangle 148"/>
            <p:cNvSpPr/>
            <p:nvPr/>
          </p:nvSpPr>
          <p:spPr>
            <a:xfrm>
              <a:off x="1838" y="2051"/>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5</a:t>
              </a:r>
              <a:endParaRPr lang="en-US" altLang="zh-CN" dirty="0">
                <a:latin typeface="Arial" panose="020B0604020202020204" pitchFamily="34" charset="0"/>
              </a:endParaRPr>
            </a:p>
          </p:txBody>
        </p:sp>
        <p:sp>
          <p:nvSpPr>
            <p:cNvPr id="38998" name="Rectangle 149"/>
            <p:cNvSpPr/>
            <p:nvPr/>
          </p:nvSpPr>
          <p:spPr>
            <a:xfrm>
              <a:off x="1680" y="2953"/>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6</a:t>
              </a:r>
              <a:endParaRPr lang="en-US" altLang="zh-CN" dirty="0">
                <a:latin typeface="Arial" panose="020B0604020202020204" pitchFamily="34" charset="0"/>
              </a:endParaRPr>
            </a:p>
          </p:txBody>
        </p:sp>
        <p:sp>
          <p:nvSpPr>
            <p:cNvPr id="38999" name="Rectangle 150"/>
            <p:cNvSpPr/>
            <p:nvPr/>
          </p:nvSpPr>
          <p:spPr>
            <a:xfrm>
              <a:off x="2584" y="2151"/>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7</a:t>
              </a:r>
              <a:endParaRPr lang="en-US" altLang="zh-CN" dirty="0">
                <a:latin typeface="Arial" panose="020B0604020202020204" pitchFamily="34" charset="0"/>
              </a:endParaRPr>
            </a:p>
          </p:txBody>
        </p:sp>
        <p:sp>
          <p:nvSpPr>
            <p:cNvPr id="39000" name="Rectangle 151"/>
            <p:cNvSpPr/>
            <p:nvPr/>
          </p:nvSpPr>
          <p:spPr>
            <a:xfrm>
              <a:off x="2491" y="2953"/>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8</a:t>
              </a:r>
              <a:endParaRPr lang="en-US" altLang="zh-CN" dirty="0">
                <a:latin typeface="Arial" panose="020B0604020202020204" pitchFamily="34" charset="0"/>
              </a:endParaRPr>
            </a:p>
          </p:txBody>
        </p:sp>
        <p:sp>
          <p:nvSpPr>
            <p:cNvPr id="39001" name="Rectangle 152"/>
            <p:cNvSpPr/>
            <p:nvPr/>
          </p:nvSpPr>
          <p:spPr>
            <a:xfrm>
              <a:off x="3150" y="2953"/>
              <a:ext cx="101"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9</a:t>
              </a:r>
              <a:endParaRPr lang="en-US" altLang="zh-CN" dirty="0">
                <a:latin typeface="Arial" panose="020B0604020202020204" pitchFamily="34" charset="0"/>
              </a:endParaRPr>
            </a:p>
          </p:txBody>
        </p:sp>
        <p:sp>
          <p:nvSpPr>
            <p:cNvPr id="39002" name="Rectangle 153"/>
            <p:cNvSpPr/>
            <p:nvPr/>
          </p:nvSpPr>
          <p:spPr>
            <a:xfrm>
              <a:off x="4546" y="1148"/>
              <a:ext cx="202"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10</a:t>
              </a:r>
              <a:endParaRPr lang="en-US" altLang="zh-CN" dirty="0">
                <a:latin typeface="Arial" panose="020B0604020202020204" pitchFamily="34" charset="0"/>
              </a:endParaRPr>
            </a:p>
          </p:txBody>
        </p:sp>
        <p:sp>
          <p:nvSpPr>
            <p:cNvPr id="39003" name="Rectangle 154"/>
            <p:cNvSpPr/>
            <p:nvPr/>
          </p:nvSpPr>
          <p:spPr>
            <a:xfrm>
              <a:off x="3635" y="2157"/>
              <a:ext cx="194"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11</a:t>
              </a:r>
              <a:endParaRPr lang="en-US" altLang="zh-CN" dirty="0">
                <a:latin typeface="Arial" panose="020B0604020202020204" pitchFamily="34" charset="0"/>
              </a:endParaRPr>
            </a:p>
          </p:txBody>
        </p:sp>
        <p:sp>
          <p:nvSpPr>
            <p:cNvPr id="39004" name="Rectangle 155"/>
            <p:cNvSpPr/>
            <p:nvPr/>
          </p:nvSpPr>
          <p:spPr>
            <a:xfrm>
              <a:off x="4299" y="2157"/>
              <a:ext cx="202"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12</a:t>
              </a:r>
              <a:endParaRPr lang="en-US" altLang="zh-CN" dirty="0">
                <a:latin typeface="Arial" panose="020B0604020202020204" pitchFamily="34" charset="0"/>
              </a:endParaRPr>
            </a:p>
          </p:txBody>
        </p:sp>
        <p:sp>
          <p:nvSpPr>
            <p:cNvPr id="39005" name="Rectangle 156"/>
            <p:cNvSpPr/>
            <p:nvPr/>
          </p:nvSpPr>
          <p:spPr>
            <a:xfrm>
              <a:off x="5122" y="2151"/>
              <a:ext cx="202" cy="242"/>
            </a:xfrm>
            <a:prstGeom prst="rect">
              <a:avLst/>
            </a:prstGeom>
            <a:noFill/>
            <a:ln w="9525">
              <a:noFill/>
            </a:ln>
          </p:spPr>
          <p:txBody>
            <a:bodyPr wrap="none" lIns="0" tIns="0" rIns="0" bIns="0">
              <a:spAutoFit/>
            </a:bodyPr>
            <a:lstStyle/>
            <a:p>
              <a:r>
                <a:rPr lang="en-US" altLang="zh-CN" sz="2500" dirty="0">
                  <a:solidFill>
                    <a:srgbClr val="000000"/>
                  </a:solidFill>
                  <a:latin typeface="Times New Roman" panose="02020603050405020304" pitchFamily="18" charset="0"/>
                </a:rPr>
                <a:t>13</a:t>
              </a:r>
              <a:endParaRPr lang="en-US" altLang="zh-CN" dirty="0">
                <a:latin typeface="Arial" panose="020B0604020202020204" pitchFamily="34" charset="0"/>
              </a:endParaRPr>
            </a:p>
          </p:txBody>
        </p:sp>
        <p:grpSp>
          <p:nvGrpSpPr>
            <p:cNvPr id="39006" name="Group 159"/>
            <p:cNvGrpSpPr/>
            <p:nvPr/>
          </p:nvGrpSpPr>
          <p:grpSpPr>
            <a:xfrm>
              <a:off x="4386" y="2655"/>
              <a:ext cx="362" cy="242"/>
              <a:chOff x="4386" y="2655"/>
              <a:chExt cx="362" cy="242"/>
            </a:xfrm>
          </p:grpSpPr>
          <p:sp>
            <p:nvSpPr>
              <p:cNvPr id="39011" name="Rectangle 157"/>
              <p:cNvSpPr/>
              <p:nvPr/>
            </p:nvSpPr>
            <p:spPr>
              <a:xfrm>
                <a:off x="4546" y="2655"/>
                <a:ext cx="202" cy="242"/>
              </a:xfrm>
              <a:prstGeom prst="rect">
                <a:avLst/>
              </a:prstGeom>
              <a:noFill/>
              <a:ln w="9525">
                <a:noFill/>
              </a:ln>
            </p:spPr>
            <p:txBody>
              <a:bodyPr wrap="none" lIns="0" tIns="0" rIns="0" bIns="0">
                <a:spAutoFit/>
              </a:bodyPr>
              <a:lstStyle/>
              <a:p>
                <a:r>
                  <a:rPr lang="en-US" altLang="zh-CN" sz="2500" dirty="0">
                    <a:solidFill>
                      <a:srgbClr val="000000"/>
                    </a:solidFill>
                    <a:latin typeface="MT Extra" panose="05050102010205020202" pitchFamily="18" charset="2"/>
                  </a:rPr>
                  <a:t>K</a:t>
                </a:r>
                <a:endParaRPr lang="en-US" altLang="zh-CN" dirty="0">
                  <a:latin typeface="Arial" panose="020B0604020202020204" pitchFamily="34" charset="0"/>
                </a:endParaRPr>
              </a:p>
            </p:txBody>
          </p:sp>
          <p:sp>
            <p:nvSpPr>
              <p:cNvPr id="39012" name="Rectangle 158"/>
              <p:cNvSpPr/>
              <p:nvPr/>
            </p:nvSpPr>
            <p:spPr>
              <a:xfrm>
                <a:off x="4386" y="2655"/>
                <a:ext cx="202" cy="242"/>
              </a:xfrm>
              <a:prstGeom prst="rect">
                <a:avLst/>
              </a:prstGeom>
              <a:noFill/>
              <a:ln w="9525">
                <a:noFill/>
              </a:ln>
            </p:spPr>
            <p:txBody>
              <a:bodyPr wrap="none" lIns="0" tIns="0" rIns="0" bIns="0">
                <a:spAutoFit/>
              </a:bodyPr>
              <a:lstStyle/>
              <a:p>
                <a:r>
                  <a:rPr lang="en-US" altLang="zh-CN" sz="2500" dirty="0">
                    <a:solidFill>
                      <a:srgbClr val="000000"/>
                    </a:solidFill>
                    <a:latin typeface="MT Extra" panose="05050102010205020202" pitchFamily="18" charset="2"/>
                  </a:rPr>
                  <a:t>K</a:t>
                </a:r>
                <a:endParaRPr lang="en-US" altLang="zh-CN" dirty="0">
                  <a:latin typeface="Arial" panose="020B0604020202020204" pitchFamily="34" charset="0"/>
                </a:endParaRPr>
              </a:p>
            </p:txBody>
          </p:sp>
        </p:grpSp>
        <p:sp>
          <p:nvSpPr>
            <p:cNvPr id="39007" name="Rectangle 160"/>
            <p:cNvSpPr/>
            <p:nvPr/>
          </p:nvSpPr>
          <p:spPr>
            <a:xfrm>
              <a:off x="1314" y="3645"/>
              <a:ext cx="4113" cy="324"/>
            </a:xfrm>
            <a:prstGeom prst="rect">
              <a:avLst/>
            </a:prstGeom>
            <a:noFill/>
            <a:ln w="9525">
              <a:noFill/>
            </a:ln>
          </p:spPr>
          <p:txBody>
            <a:bodyPr/>
            <a:lstStyle/>
            <a:p>
              <a:endParaRPr lang="zh-CN" altLang="en-US" dirty="0">
                <a:latin typeface="Arial" panose="020B0604020202020204" pitchFamily="34" charset="0"/>
              </a:endParaRPr>
            </a:p>
          </p:txBody>
        </p:sp>
        <p:sp>
          <p:nvSpPr>
            <p:cNvPr id="39008" name="Rectangle 161"/>
            <p:cNvSpPr/>
            <p:nvPr/>
          </p:nvSpPr>
          <p:spPr>
            <a:xfrm>
              <a:off x="1756" y="3723"/>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39009" name="Rectangle 162"/>
            <p:cNvSpPr/>
            <p:nvPr/>
          </p:nvSpPr>
          <p:spPr>
            <a:xfrm>
              <a:off x="1893" y="3719"/>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39010" name="Rectangle 163"/>
            <p:cNvSpPr/>
            <p:nvPr/>
          </p:nvSpPr>
          <p:spPr>
            <a:xfrm>
              <a:off x="2099" y="3723"/>
              <a:ext cx="2545" cy="204"/>
            </a:xfrm>
            <a:prstGeom prst="rect">
              <a:avLst/>
            </a:prstGeom>
            <a:noFill/>
            <a:ln w="9525">
              <a:noFill/>
            </a:ln>
          </p:spPr>
          <p:txBody>
            <a:bodyPr wrap="none" lIns="0" tIns="0" rIns="0" bIns="0">
              <a:spAutoFit/>
            </a:bodyPr>
            <a:lstStyle/>
            <a:p>
              <a:r>
                <a:rPr lang="zh-CN" altLang="en-US" sz="2100" dirty="0">
                  <a:solidFill>
                    <a:srgbClr val="000000"/>
                  </a:solidFill>
                  <a:latin typeface="宋体" panose="02010600030101010101" pitchFamily="2" charset="-122"/>
                </a:rPr>
                <a:t>深度优先搜索法中状态的搜索次序</a:t>
              </a:r>
              <a:endParaRPr lang="zh-CN" altLang="en-US" dirty="0">
                <a:latin typeface="Arial" panose="020B0604020202020204" pitchFamily="34" charset="0"/>
              </a:endParaRPr>
            </a:p>
          </p:txBody>
        </p:sp>
      </p:grpSp>
      <p:sp>
        <p:nvSpPr>
          <p:cNvPr id="159"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2.3.3  </a:t>
            </a:r>
            <a:r>
              <a:rPr lang="zh-CN" altLang="en-US" sz="3600" dirty="0">
                <a:solidFill>
                  <a:schemeClr val="bg1"/>
                </a:solidFill>
                <a:latin typeface="Times New Roman" panose="02020603050405020304" pitchFamily="18" charset="0"/>
                <a:ea typeface="黑体" panose="02010609060101010101" pitchFamily="2" charset="-122"/>
              </a:rPr>
              <a:t>深度优先搜索策略</a:t>
            </a:r>
          </a:p>
        </p:txBody>
      </p:sp>
    </p:spTree>
    <p:extLst>
      <p:ext uri="{BB962C8B-B14F-4D97-AF65-F5344CB8AC3E}">
        <p14:creationId xmlns:p14="http://schemas.microsoft.com/office/powerpoint/2010/main" val="2382621194"/>
      </p:ext>
    </p:ext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p:cNvSpPr>
          <p:nvPr>
            <p:ph idx="1"/>
          </p:nvPr>
        </p:nvSpPr>
        <p:spPr>
          <a:xfrm>
            <a:off x="1055440" y="1256506"/>
            <a:ext cx="9582197" cy="5400675"/>
          </a:xfrm>
          <a:ln/>
        </p:spPr>
        <p:txBody>
          <a:bodyPr vert="horz" wrap="square" lIns="91440" tIns="45720" rIns="91440" bIns="45720" anchor="t"/>
          <a:lstStyle/>
          <a:p>
            <a:pPr eaLnBrk="1" hangingPunct="1">
              <a:lnSpc>
                <a:spcPct val="160000"/>
              </a:lnSpc>
            </a:pPr>
            <a:r>
              <a:rPr lang="en-US" altLang="zh-CN" b="1" dirty="0" smtClean="0">
                <a:latin typeface="Times New Roman" panose="02020603050405020304" pitchFamily="18" charset="0"/>
              </a:rPr>
              <a:t>2.1  </a:t>
            </a:r>
            <a:r>
              <a:rPr lang="zh-CN" altLang="en-US" b="1" dirty="0">
                <a:latin typeface="Times New Roman" panose="02020603050405020304" pitchFamily="18" charset="0"/>
              </a:rPr>
              <a:t>搜索的概念</a:t>
            </a:r>
          </a:p>
          <a:p>
            <a:pPr eaLnBrk="1" hangingPunct="1">
              <a:lnSpc>
                <a:spcPct val="160000"/>
              </a:lnSpc>
            </a:pPr>
            <a:r>
              <a:rPr lang="en-US" altLang="zh-CN" b="1" dirty="0" smtClean="0">
                <a:latin typeface="Times New Roman" panose="02020603050405020304" pitchFamily="18" charset="0"/>
              </a:rPr>
              <a:t>2.2  </a:t>
            </a:r>
            <a:r>
              <a:rPr lang="zh-CN" altLang="en-US" b="1" dirty="0">
                <a:latin typeface="Times New Roman" panose="02020603050405020304" pitchFamily="18" charset="0"/>
              </a:rPr>
              <a:t>状态空间的</a:t>
            </a:r>
            <a:r>
              <a:rPr lang="zh-CN" altLang="en-US" b="1" dirty="0" smtClean="0">
                <a:latin typeface="Times New Roman" panose="02020603050405020304" pitchFamily="18" charset="0"/>
              </a:rPr>
              <a:t>搜索策略</a:t>
            </a:r>
            <a:endParaRPr lang="en-US" altLang="zh-CN" b="1" dirty="0" smtClean="0">
              <a:latin typeface="Times New Roman" panose="02020603050405020304" pitchFamily="18" charset="0"/>
            </a:endParaRPr>
          </a:p>
          <a:p>
            <a:pPr eaLnBrk="1" hangingPunct="1">
              <a:lnSpc>
                <a:spcPct val="160000"/>
              </a:lnSpc>
            </a:pPr>
            <a:r>
              <a:rPr lang="en-US" altLang="zh-CN" b="1" dirty="0" smtClean="0">
                <a:latin typeface="Times New Roman" panose="02020603050405020304" pitchFamily="18" charset="0"/>
              </a:rPr>
              <a:t>2.3 </a:t>
            </a:r>
            <a:r>
              <a:rPr lang="zh-CN" altLang="en-US" b="1" dirty="0" smtClean="0">
                <a:latin typeface="Times New Roman" panose="02020603050405020304" pitchFamily="18" charset="0"/>
              </a:rPr>
              <a:t>盲目搜索</a:t>
            </a:r>
            <a:endParaRPr lang="zh-CN" altLang="en-US" b="1" dirty="0">
              <a:latin typeface="Times New Roman" panose="02020603050405020304" pitchFamily="18" charset="0"/>
            </a:endParaRPr>
          </a:p>
          <a:p>
            <a:pPr>
              <a:lnSpc>
                <a:spcPct val="160000"/>
              </a:lnSpc>
            </a:pPr>
            <a:r>
              <a:rPr lang="en-US" altLang="zh-CN" b="1" dirty="0" smtClean="0">
                <a:latin typeface="Times New Roman" panose="02020603050405020304" pitchFamily="18" charset="0"/>
              </a:rPr>
              <a:t>2.4 </a:t>
            </a:r>
            <a:r>
              <a:rPr lang="zh-CN" altLang="en-US" b="1" dirty="0" smtClean="0">
                <a:latin typeface="Times New Roman" panose="02020603050405020304" pitchFamily="18" charset="0"/>
              </a:rPr>
              <a:t>启发式搜索</a:t>
            </a:r>
            <a:endParaRPr lang="en-US" altLang="zh-CN" b="1" dirty="0">
              <a:latin typeface="Times New Roman" panose="02020603050405020304" pitchFamily="18" charset="0"/>
            </a:endParaRPr>
          </a:p>
          <a:p>
            <a:pPr eaLnBrk="1" hangingPunct="1">
              <a:lnSpc>
                <a:spcPct val="160000"/>
              </a:lnSpc>
            </a:pPr>
            <a:r>
              <a:rPr lang="en-US" altLang="zh-CN" b="1" dirty="0" smtClean="0">
                <a:latin typeface="Times New Roman" panose="02020603050405020304" pitchFamily="18" charset="0"/>
              </a:rPr>
              <a:t>2.5  </a:t>
            </a:r>
            <a:r>
              <a:rPr lang="zh-CN" altLang="en-US" b="1" dirty="0" smtClean="0">
                <a:latin typeface="Times New Roman" panose="02020603050405020304" pitchFamily="18" charset="0"/>
              </a:rPr>
              <a:t>对抗搜索</a:t>
            </a:r>
            <a:endParaRPr lang="en-US" altLang="zh-CN" b="1" dirty="0" smtClean="0">
              <a:latin typeface="Times New Roman" panose="02020603050405020304" pitchFamily="18" charset="0"/>
            </a:endParaRPr>
          </a:p>
          <a:p>
            <a:pPr eaLnBrk="1" hangingPunct="1">
              <a:lnSpc>
                <a:spcPct val="160000"/>
              </a:lnSpc>
            </a:pPr>
            <a:r>
              <a:rPr lang="en-US" altLang="zh-CN" b="1" dirty="0" smtClean="0">
                <a:latin typeface="Times New Roman" panose="02020603050405020304" pitchFamily="18" charset="0"/>
              </a:rPr>
              <a:t>2.6 </a:t>
            </a:r>
            <a:r>
              <a:rPr lang="zh-CN" altLang="en-US" b="1" dirty="0" smtClean="0">
                <a:latin typeface="Times New Roman" panose="02020603050405020304" pitchFamily="18" charset="0"/>
              </a:rPr>
              <a:t>蒙特卡洛树搜索</a:t>
            </a:r>
            <a:endParaRPr lang="zh-CN" altLang="en-US" b="1" dirty="0">
              <a:latin typeface="Times New Roman" panose="02020603050405020304" pitchFamily="18" charset="0"/>
            </a:endParaRPr>
          </a:p>
        </p:txBody>
      </p:sp>
      <p:sp>
        <p:nvSpPr>
          <p:cNvPr id="19458"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a:t>
            </a:fld>
            <a:endParaRPr lang="ja-JP" altLang="en-US" dirty="0">
              <a:solidFill>
                <a:srgbClr val="A50021"/>
              </a:solidFill>
              <a:ea typeface="MS PGothic" panose="020B0600070205080204" pitchFamily="34" charset="-128"/>
            </a:endParaRPr>
          </a:p>
        </p:txBody>
      </p:sp>
      <p:sp>
        <p:nvSpPr>
          <p:cNvPr id="6" name="Rectangle 4"/>
          <p:cNvSpPr/>
          <p:nvPr/>
        </p:nvSpPr>
        <p:spPr>
          <a:xfrm>
            <a:off x="0" y="1"/>
            <a:ext cx="12072664" cy="765175"/>
          </a:xfrm>
          <a:prstGeom prst="rect">
            <a:avLst/>
          </a:prstGeom>
          <a:solidFill>
            <a:srgbClr val="A50021"/>
          </a:solidFill>
          <a:ln w="9525">
            <a:noFill/>
          </a:ln>
        </p:spPr>
        <p:txBody>
          <a:bodyPr anchor="b"/>
          <a:lstStyle/>
          <a:p>
            <a:pPr indent="176530"/>
            <a:r>
              <a:rPr lang="zh-CN" altLang="en-US" sz="3600" dirty="0" smtClean="0">
                <a:solidFill>
                  <a:schemeClr val="bg1"/>
                </a:solidFill>
                <a:latin typeface="Times New Roman" panose="02020603050405020304" pitchFamily="18" charset="0"/>
                <a:ea typeface="黑体" panose="02010609060101010101" pitchFamily="2" charset="-122"/>
              </a:rPr>
              <a:t>第</a:t>
            </a:r>
            <a:r>
              <a:rPr lang="en-US" altLang="zh-CN" sz="3600" dirty="0" smtClean="0">
                <a:solidFill>
                  <a:schemeClr val="bg1"/>
                </a:solidFill>
                <a:latin typeface="Times New Roman" panose="02020603050405020304" pitchFamily="18" charset="0"/>
                <a:ea typeface="黑体" panose="02010609060101010101" pitchFamily="2" charset="-122"/>
              </a:rPr>
              <a:t>2</a:t>
            </a:r>
            <a:r>
              <a:rPr lang="zh-CN" altLang="en-US" sz="3600" dirty="0" smtClean="0">
                <a:solidFill>
                  <a:schemeClr val="bg1"/>
                </a:solidFill>
                <a:latin typeface="Times New Roman" panose="02020603050405020304" pitchFamily="18" charset="0"/>
                <a:ea typeface="黑体" panose="02010609060101010101" pitchFamily="2" charset="-122"/>
              </a:rPr>
              <a:t>章  </a:t>
            </a:r>
            <a:r>
              <a:rPr lang="zh-CN" altLang="en-US" sz="3600" dirty="0">
                <a:solidFill>
                  <a:schemeClr val="bg1"/>
                </a:solidFill>
                <a:latin typeface="Times New Roman" panose="02020603050405020304" pitchFamily="18" charset="0"/>
                <a:ea typeface="黑体" panose="02010609060101010101" pitchFamily="2" charset="-122"/>
              </a:rPr>
              <a:t>搜索</a:t>
            </a:r>
            <a:r>
              <a:rPr lang="zh-CN" altLang="en-US" sz="3600" dirty="0" smtClean="0">
                <a:solidFill>
                  <a:schemeClr val="bg1"/>
                </a:solidFill>
                <a:latin typeface="Times New Roman" panose="02020603050405020304" pitchFamily="18" charset="0"/>
                <a:ea typeface="黑体" panose="02010609060101010101" pitchFamily="2" charset="-122"/>
              </a:rPr>
              <a:t>求解</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 calcmode="lin" valueType="num">
                                      <p:cBhvr additive="base">
                                        <p:cTn id="12"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1000"/>
                                  </p:stCondLst>
                                  <p:childTnLst>
                                    <p:set>
                                      <p:cBhvr>
                                        <p:cTn id="16" dur="1" fill="hold">
                                          <p:stCondLst>
                                            <p:cond delay="0"/>
                                          </p:stCondLst>
                                        </p:cTn>
                                        <p:tgtEl>
                                          <p:spTgt spid="46083">
                                            <p:txEl>
                                              <p:pRg st="2" end="2"/>
                                            </p:txEl>
                                          </p:spTgt>
                                        </p:tgtEl>
                                        <p:attrNameLst>
                                          <p:attrName>style.visibility</p:attrName>
                                        </p:attrNameLst>
                                      </p:cBhvr>
                                      <p:to>
                                        <p:strVal val="visible"/>
                                      </p:to>
                                    </p:set>
                                    <p:anim calcmode="lin" valueType="num">
                                      <p:cBhvr additive="base">
                                        <p:cTn id="17" dur="500" fill="hold"/>
                                        <p:tgtEl>
                                          <p:spTgt spid="4608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608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2500"/>
                            </p:stCondLst>
                            <p:childTnLst>
                              <p:par>
                                <p:cTn id="20" presetID="2" presetClass="entr" presetSubtype="8" fill="hold" grpId="0" nodeType="afterEffect">
                                  <p:stCondLst>
                                    <p:cond delay="0"/>
                                  </p:stCondLst>
                                  <p:childTnLst>
                                    <p:set>
                                      <p:cBhvr>
                                        <p:cTn id="21" dur="1" fill="hold">
                                          <p:stCondLst>
                                            <p:cond delay="0"/>
                                          </p:stCondLst>
                                        </p:cTn>
                                        <p:tgtEl>
                                          <p:spTgt spid="46083">
                                            <p:txEl>
                                              <p:pRg st="3" end="3"/>
                                            </p:txEl>
                                          </p:spTgt>
                                        </p:tgtEl>
                                        <p:attrNameLst>
                                          <p:attrName>style.visibility</p:attrName>
                                        </p:attrNameLst>
                                      </p:cBhvr>
                                      <p:to>
                                        <p:strVal val="visible"/>
                                      </p:to>
                                    </p:set>
                                    <p:anim calcmode="lin" valueType="num">
                                      <p:cBhvr additive="base">
                                        <p:cTn id="22"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608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2" presetClass="entr" presetSubtype="8" fill="hold" grpId="0" nodeType="afterEffect">
                                  <p:stCondLst>
                                    <p:cond delay="0"/>
                                  </p:stCondLst>
                                  <p:childTnLst>
                                    <p:set>
                                      <p:cBhvr>
                                        <p:cTn id="26" dur="1" fill="hold">
                                          <p:stCondLst>
                                            <p:cond delay="0"/>
                                          </p:stCondLst>
                                        </p:cTn>
                                        <p:tgtEl>
                                          <p:spTgt spid="46083">
                                            <p:txEl>
                                              <p:pRg st="4" end="4"/>
                                            </p:txEl>
                                          </p:spTgt>
                                        </p:tgtEl>
                                        <p:attrNameLst>
                                          <p:attrName>style.visibility</p:attrName>
                                        </p:attrNameLst>
                                      </p:cBhvr>
                                      <p:to>
                                        <p:strVal val="visible"/>
                                      </p:to>
                                    </p:set>
                                    <p:anim calcmode="lin" valueType="num">
                                      <p:cBhvr additive="base">
                                        <p:cTn id="27" dur="500" fill="hold"/>
                                        <p:tgtEl>
                                          <p:spTgt spid="4608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08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3500"/>
                            </p:stCondLst>
                            <p:childTnLst>
                              <p:par>
                                <p:cTn id="30" presetID="2" presetClass="entr" presetSubtype="8" fill="hold" grpId="0" nodeType="afterEffect">
                                  <p:stCondLst>
                                    <p:cond delay="1000"/>
                                  </p:stCondLst>
                                  <p:childTnLst>
                                    <p:set>
                                      <p:cBhvr>
                                        <p:cTn id="31" dur="1" fill="hold">
                                          <p:stCondLst>
                                            <p:cond delay="0"/>
                                          </p:stCondLst>
                                        </p:cTn>
                                        <p:tgtEl>
                                          <p:spTgt spid="46083">
                                            <p:txEl>
                                              <p:pRg st="5" end="5"/>
                                            </p:txEl>
                                          </p:spTgt>
                                        </p:tgtEl>
                                        <p:attrNameLst>
                                          <p:attrName>style.visibility</p:attrName>
                                        </p:attrNameLst>
                                      </p:cBhvr>
                                      <p:to>
                                        <p:strVal val="visible"/>
                                      </p:to>
                                    </p:set>
                                    <p:anim calcmode="lin" valueType="num">
                                      <p:cBhvr additive="base">
                                        <p:cTn id="32" dur="500" fill="hold"/>
                                        <p:tgtEl>
                                          <p:spTgt spid="46083">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608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dvAuto="100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p:cNvSpPr>
          <p:nvPr>
            <p:ph idx="1"/>
          </p:nvPr>
        </p:nvSpPr>
        <p:spPr>
          <a:xfrm>
            <a:off x="767408" y="1052515"/>
            <a:ext cx="10801200" cy="4392710"/>
          </a:xfrm>
          <a:ln/>
        </p:spPr>
        <p:txBody>
          <a:bodyPr vert="horz" wrap="square" lIns="91440" tIns="45720" rIns="91440" bIns="45720" anchor="t"/>
          <a:lstStyle/>
          <a:p>
            <a:pPr eaLnBrk="1" hangingPunct="1">
              <a:lnSpc>
                <a:spcPct val="150000"/>
              </a:lnSpc>
            </a:pPr>
            <a:r>
              <a:rPr lang="zh-CN" altLang="en-US" dirty="0">
                <a:latin typeface="宋体" panose="02010600030101010101" pitchFamily="2" charset="-122"/>
              </a:rPr>
              <a:t>在深度优先搜索中，当搜索到某一个状态时，它所有的子状态以及子状态的后裔状态都必须先于该状态的兄弟状态被搜索。</a:t>
            </a:r>
            <a:r>
              <a:rPr lang="zh-CN" altLang="en-US" dirty="0"/>
              <a:t> </a:t>
            </a:r>
          </a:p>
          <a:p>
            <a:pPr eaLnBrk="1" hangingPunct="1">
              <a:lnSpc>
                <a:spcPct val="150000"/>
              </a:lnSpc>
            </a:pPr>
            <a:r>
              <a:rPr lang="zh-CN" altLang="en-US" dirty="0">
                <a:latin typeface="宋体" panose="02010600030101010101" pitchFamily="2" charset="-122"/>
              </a:rPr>
              <a:t>为了保证找到解，应选择合适的深度限制值，或采取不断加大深度限制值的办法，反复搜索，直到找到解。</a:t>
            </a:r>
            <a:r>
              <a:rPr lang="zh-CN" altLang="en-US" dirty="0"/>
              <a:t> </a:t>
            </a:r>
          </a:p>
        </p:txBody>
      </p:sp>
      <p:sp>
        <p:nvSpPr>
          <p:cNvPr id="39938"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30</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2.3.3  </a:t>
            </a:r>
            <a:r>
              <a:rPr lang="zh-CN" altLang="en-US" sz="3600" dirty="0">
                <a:solidFill>
                  <a:schemeClr val="bg1"/>
                </a:solidFill>
                <a:latin typeface="Times New Roman" panose="02020603050405020304" pitchFamily="18" charset="0"/>
                <a:ea typeface="黑体" panose="02010609060101010101" pitchFamily="2" charset="-122"/>
              </a:rPr>
              <a:t>深度优先搜索策略</a:t>
            </a:r>
          </a:p>
        </p:txBody>
      </p:sp>
    </p:spTree>
    <p:extLst>
      <p:ext uri="{BB962C8B-B14F-4D97-AF65-F5344CB8AC3E}">
        <p14:creationId xmlns:p14="http://schemas.microsoft.com/office/powerpoint/2010/main" val="92864576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995">
                                            <p:txEl>
                                              <p:pRg st="1" end="1"/>
                                            </p:txEl>
                                          </p:spTgt>
                                        </p:tgtEl>
                                        <p:attrNameLst>
                                          <p:attrName>style.visibility</p:attrName>
                                        </p:attrNameLst>
                                      </p:cBhvr>
                                      <p:to>
                                        <p:strVal val="visible"/>
                                      </p:to>
                                    </p:set>
                                    <p:anim calcmode="lin" valueType="num">
                                      <p:cBhvr additive="base">
                                        <p:cTn id="13" dur="500" fill="hold"/>
                                        <p:tgtEl>
                                          <p:spTgt spid="84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99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idx="1"/>
          </p:nvPr>
        </p:nvSpPr>
        <p:spPr>
          <a:xfrm>
            <a:off x="551384" y="1052736"/>
            <a:ext cx="11089232" cy="4608735"/>
          </a:xfrm>
          <a:ln/>
        </p:spPr>
        <p:txBody>
          <a:bodyPr vert="horz" wrap="square" lIns="91440" tIns="45720" rIns="91440" bIns="45720" anchor="t"/>
          <a:lstStyle/>
          <a:p>
            <a:pPr eaLnBrk="1" hangingPunct="1">
              <a:lnSpc>
                <a:spcPct val="150000"/>
              </a:lnSpc>
            </a:pPr>
            <a:r>
              <a:rPr lang="zh-CN" altLang="en-US" dirty="0" smtClean="0">
                <a:latin typeface="宋体" panose="02010600030101010101" pitchFamily="2" charset="-122"/>
              </a:rPr>
              <a:t>深度优先搜索并不能保证第一次搜索到的某个状态时的路径是到这个状态的最短路径。</a:t>
            </a:r>
            <a:r>
              <a:rPr lang="zh-CN" altLang="en-US" dirty="0" smtClean="0"/>
              <a:t> </a:t>
            </a:r>
          </a:p>
          <a:p>
            <a:pPr eaLnBrk="1" hangingPunct="1">
              <a:lnSpc>
                <a:spcPct val="150000"/>
              </a:lnSpc>
            </a:pPr>
            <a:r>
              <a:rPr lang="zh-CN" altLang="en-US" dirty="0" smtClean="0">
                <a:latin typeface="宋体" panose="02010600030101010101" pitchFamily="2" charset="-122"/>
              </a:rPr>
              <a:t>对任何状态而言，以后的搜索有可能找到另一条通向它的路径。如果路径的长度对解题很关键的话，当算法多次搜索到同一个状态时，它应该保留最短路径。</a:t>
            </a:r>
            <a:r>
              <a:rPr lang="zh-CN" altLang="en-US" dirty="0" smtClean="0"/>
              <a:t> </a:t>
            </a:r>
            <a:endParaRPr lang="zh-CN" altLang="en-US" dirty="0"/>
          </a:p>
        </p:txBody>
      </p:sp>
      <p:sp>
        <p:nvSpPr>
          <p:cNvPr id="40962"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31</a:t>
            </a:fld>
            <a:endParaRPr lang="ja-JP" altLang="en-US" dirty="0">
              <a:solidFill>
                <a:srgbClr val="A50021"/>
              </a:solidFill>
              <a:ea typeface="MS PGothic" panose="020B0600070205080204" pitchFamily="34" charset="-128"/>
            </a:endParaRPr>
          </a:p>
        </p:txBody>
      </p:sp>
      <p:sp>
        <p:nvSpPr>
          <p:cNvPr id="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2.3.3  </a:t>
            </a:r>
            <a:r>
              <a:rPr lang="zh-CN" altLang="en-US" sz="3600" dirty="0">
                <a:solidFill>
                  <a:schemeClr val="bg1"/>
                </a:solidFill>
                <a:latin typeface="Times New Roman" panose="02020603050405020304" pitchFamily="18" charset="0"/>
                <a:ea typeface="黑体" panose="02010609060101010101" pitchFamily="2" charset="-122"/>
              </a:rPr>
              <a:t>深度优先搜索策略</a:t>
            </a:r>
          </a:p>
        </p:txBody>
      </p:sp>
    </p:spTree>
    <p:extLst>
      <p:ext uri="{BB962C8B-B14F-4D97-AF65-F5344CB8AC3E}">
        <p14:creationId xmlns:p14="http://schemas.microsoft.com/office/powerpoint/2010/main" val="324518651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7042">
                                            <p:txEl>
                                              <p:pRg st="0" end="0"/>
                                            </p:txEl>
                                          </p:spTgt>
                                        </p:tgtEl>
                                        <p:attrNameLst>
                                          <p:attrName>style.visibility</p:attrName>
                                        </p:attrNameLst>
                                      </p:cBhvr>
                                      <p:to>
                                        <p:strVal val="visible"/>
                                      </p:to>
                                    </p:set>
                                    <p:anim calcmode="lin" valueType="num">
                                      <p:cBhvr additive="base">
                                        <p:cTn id="7" dur="500" fill="hold"/>
                                        <p:tgtEl>
                                          <p:spTgt spid="8704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0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042">
                                            <p:txEl>
                                              <p:pRg st="1" end="1"/>
                                            </p:txEl>
                                          </p:spTgt>
                                        </p:tgtEl>
                                        <p:attrNameLst>
                                          <p:attrName>style.visibility</p:attrName>
                                        </p:attrNameLst>
                                      </p:cBhvr>
                                      <p:to>
                                        <p:strVal val="visible"/>
                                      </p:to>
                                    </p:set>
                                    <p:anim calcmode="lin" valueType="num">
                                      <p:cBhvr additive="base">
                                        <p:cTn id="13" dur="500" fill="hold"/>
                                        <p:tgtEl>
                                          <p:spTgt spid="8704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04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p:cNvSpPr>
          <p:nvPr>
            <p:ph idx="1"/>
          </p:nvPr>
        </p:nvSpPr>
        <p:spPr>
          <a:xfrm>
            <a:off x="623392" y="1340768"/>
            <a:ext cx="10515600" cy="4351338"/>
          </a:xfrm>
          <a:ln/>
        </p:spPr>
        <p:txBody>
          <a:bodyPr vert="horz" wrap="square" lIns="91440" tIns="45720" rIns="91440" bIns="45720" anchor="t"/>
          <a:lstStyle/>
          <a:p>
            <a:pPr eaLnBrk="1" hangingPunct="1"/>
            <a:r>
              <a:rPr lang="zh-CN" altLang="en-US" b="1" dirty="0" smtClean="0">
                <a:latin typeface="宋体" panose="02010600030101010101" pitchFamily="2" charset="-122"/>
              </a:rPr>
              <a:t>例</a:t>
            </a:r>
            <a:r>
              <a:rPr lang="en-US" altLang="zh-CN" dirty="0" smtClean="0">
                <a:latin typeface="Times New Roman" panose="02020603050405020304" pitchFamily="18" charset="0"/>
              </a:rPr>
              <a:t>   </a:t>
            </a:r>
            <a:r>
              <a:rPr lang="zh-CN" altLang="en-US" b="1" dirty="0">
                <a:latin typeface="宋体" panose="02010600030101010101" pitchFamily="2" charset="-122"/>
              </a:rPr>
              <a:t>卒子穿阵问题</a:t>
            </a:r>
            <a:r>
              <a:rPr lang="zh-CN" altLang="en-US" dirty="0">
                <a:latin typeface="宋体" panose="02010600030101010101" pitchFamily="2" charset="-122"/>
              </a:rPr>
              <a:t>，要求一卒子从顶部通过下图所示的阵列到达底部。卒子行进中不可进入到代表敌兵驻守的区域（标注</a:t>
            </a:r>
            <a:r>
              <a:rPr lang="en-US" altLang="zh-CN" dirty="0">
                <a:latin typeface="Times New Roman" panose="02020603050405020304" pitchFamily="18" charset="0"/>
                <a:cs typeface="Times New Roman" panose="02020603050405020304" pitchFamily="18" charset="0"/>
              </a:rPr>
              <a:t>1</a:t>
            </a:r>
            <a:r>
              <a:rPr lang="zh-CN" altLang="en-US" dirty="0">
                <a:latin typeface="宋体" panose="02010600030101010101" pitchFamily="2" charset="-122"/>
              </a:rPr>
              <a:t>），并不准后退。假定深度限制值为</a:t>
            </a:r>
            <a:r>
              <a:rPr lang="en-US" altLang="zh-CN" dirty="0">
                <a:latin typeface="Times New Roman" panose="02020603050405020304" pitchFamily="18" charset="0"/>
                <a:cs typeface="Times New Roman" panose="02020603050405020304" pitchFamily="18" charset="0"/>
              </a:rPr>
              <a:t>5</a:t>
            </a:r>
            <a:r>
              <a:rPr lang="zh-CN" altLang="en-US" dirty="0">
                <a:latin typeface="宋体" panose="02010600030101010101" pitchFamily="2" charset="-122"/>
              </a:rPr>
              <a:t>。</a:t>
            </a:r>
            <a:r>
              <a:rPr lang="zh-CN" altLang="en-US" dirty="0"/>
              <a:t> </a:t>
            </a:r>
          </a:p>
        </p:txBody>
      </p:sp>
      <p:sp>
        <p:nvSpPr>
          <p:cNvPr id="41986"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32</a:t>
            </a:fld>
            <a:endParaRPr lang="ja-JP" altLang="en-US" dirty="0">
              <a:solidFill>
                <a:srgbClr val="A50021"/>
              </a:solidFill>
              <a:ea typeface="MS PGothic" panose="020B0600070205080204" pitchFamily="34" charset="-128"/>
            </a:endParaRPr>
          </a:p>
        </p:txBody>
      </p:sp>
      <p:sp>
        <p:nvSpPr>
          <p:cNvPr id="41989" name="Rectangle 5"/>
          <p:cNvSpPr/>
          <p:nvPr/>
        </p:nvSpPr>
        <p:spPr>
          <a:xfrm>
            <a:off x="4486275" y="2743200"/>
            <a:ext cx="9144000" cy="369332"/>
          </a:xfrm>
          <a:prstGeom prst="rect">
            <a:avLst/>
          </a:prstGeom>
          <a:noFill/>
          <a:ln w="9525">
            <a:noFill/>
          </a:ln>
        </p:spPr>
        <p:txBody>
          <a:bodyPr>
            <a:spAutoFit/>
          </a:bodyPr>
          <a:lstStyle/>
          <a:p>
            <a:endParaRPr lang="zh-CN" altLang="en-US" dirty="0">
              <a:latin typeface="Arial" panose="020B0604020202020204" pitchFamily="34" charset="0"/>
            </a:endParaRPr>
          </a:p>
        </p:txBody>
      </p:sp>
      <p:pic>
        <p:nvPicPr>
          <p:cNvPr id="88068" name="Picture 4"/>
          <p:cNvPicPr>
            <a:picLocks noChangeAspect="1"/>
          </p:cNvPicPr>
          <p:nvPr/>
        </p:nvPicPr>
        <p:blipFill>
          <a:blip r:embed="rId2"/>
          <a:srcRect b="12799"/>
          <a:stretch>
            <a:fillRect/>
          </a:stretch>
        </p:blipFill>
        <p:spPr>
          <a:xfrm>
            <a:off x="2889250" y="2906988"/>
            <a:ext cx="5715000" cy="2636837"/>
          </a:xfrm>
          <a:prstGeom prst="rect">
            <a:avLst/>
          </a:prstGeom>
          <a:gradFill rotWithShape="0">
            <a:gsLst>
              <a:gs pos="0">
                <a:srgbClr val="FFFFFF"/>
              </a:gs>
              <a:gs pos="100000">
                <a:srgbClr val="CCFFFF"/>
              </a:gs>
            </a:gsLst>
            <a:path path="shape">
              <a:fillToRect l="50000" t="50000" r="50000" b="50000"/>
            </a:path>
            <a:tileRect/>
          </a:gradFill>
          <a:ln w="9525">
            <a:noFill/>
          </a:ln>
        </p:spPr>
      </p:pic>
      <p:sp>
        <p:nvSpPr>
          <p:cNvPr id="41991" name="Text Box 6"/>
          <p:cNvSpPr txBox="1"/>
          <p:nvPr/>
        </p:nvSpPr>
        <p:spPr>
          <a:xfrm>
            <a:off x="3575050" y="6056314"/>
            <a:ext cx="4343400" cy="396875"/>
          </a:xfrm>
          <a:prstGeom prst="rect">
            <a:avLst/>
          </a:prstGeom>
          <a:noFill/>
          <a:ln w="9525">
            <a:noFill/>
          </a:ln>
        </p:spPr>
        <p:txBody>
          <a:bodyPr>
            <a:spAutoFit/>
          </a:bodyPr>
          <a:lstStyle/>
          <a:p>
            <a:pPr algn="ctr">
              <a:spcBef>
                <a:spcPct val="50000"/>
              </a:spcBef>
            </a:pP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宋体" panose="02010600030101010101" pitchFamily="2" charset="-122"/>
              </a:rPr>
              <a:t>阵列图</a:t>
            </a:r>
            <a:r>
              <a:rPr lang="zh-CN" altLang="en-US" sz="2000" b="1" dirty="0"/>
              <a:t> </a:t>
            </a:r>
          </a:p>
        </p:txBody>
      </p:sp>
      <p:sp>
        <p:nvSpPr>
          <p:cNvPr id="9"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2.3.3  </a:t>
            </a:r>
            <a:r>
              <a:rPr lang="zh-CN" altLang="en-US" sz="3600" dirty="0">
                <a:solidFill>
                  <a:schemeClr val="bg1"/>
                </a:solidFill>
                <a:latin typeface="Times New Roman" panose="02020603050405020304" pitchFamily="18" charset="0"/>
                <a:ea typeface="黑体" panose="02010609060101010101" pitchFamily="2" charset="-122"/>
              </a:rPr>
              <a:t>深度优先搜索策略</a:t>
            </a:r>
          </a:p>
        </p:txBody>
      </p:sp>
    </p:spTree>
    <p:extLst>
      <p:ext uri="{BB962C8B-B14F-4D97-AF65-F5344CB8AC3E}">
        <p14:creationId xmlns:p14="http://schemas.microsoft.com/office/powerpoint/2010/main" val="276849995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068"/>
                                        </p:tgtEl>
                                        <p:attrNameLst>
                                          <p:attrName>style.visibility</p:attrName>
                                        </p:attrNameLst>
                                      </p:cBhvr>
                                      <p:to>
                                        <p:strVal val="visible"/>
                                      </p:to>
                                    </p:set>
                                    <p:animEffect transition="in" filter="dissolve">
                                      <p:cBhvr>
                                        <p:cTn id="7" dur="5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33</a:t>
            </a:fld>
            <a:endParaRPr lang="ja-JP" altLang="en-US" dirty="0">
              <a:solidFill>
                <a:srgbClr val="A50021"/>
              </a:solidFill>
              <a:ea typeface="MS PGothic" panose="020B0600070205080204" pitchFamily="34" charset="-128"/>
            </a:endParaRPr>
          </a:p>
        </p:txBody>
      </p:sp>
      <p:sp>
        <p:nvSpPr>
          <p:cNvPr id="43013" name="Rectangle 5"/>
          <p:cNvSpPr/>
          <p:nvPr/>
        </p:nvSpPr>
        <p:spPr>
          <a:xfrm>
            <a:off x="3505200" y="1057275"/>
            <a:ext cx="9144000" cy="369332"/>
          </a:xfrm>
          <a:prstGeom prst="rect">
            <a:avLst/>
          </a:prstGeom>
          <a:noFill/>
          <a:ln w="9525">
            <a:noFill/>
          </a:ln>
        </p:spPr>
        <p:txBody>
          <a:bodyPr>
            <a:spAutoFit/>
          </a:bodyPr>
          <a:lstStyle/>
          <a:p>
            <a:endParaRPr lang="zh-CN" altLang="en-US" dirty="0">
              <a:latin typeface="Arial" panose="020B0604020202020204" pitchFamily="34" charset="0"/>
            </a:endParaRPr>
          </a:p>
        </p:txBody>
      </p:sp>
      <p:grpSp>
        <p:nvGrpSpPr>
          <p:cNvPr id="43020" name="Group 21"/>
          <p:cNvGrpSpPr>
            <a:grpSpLocks noChangeAspect="1"/>
          </p:cNvGrpSpPr>
          <p:nvPr/>
        </p:nvGrpSpPr>
        <p:grpSpPr>
          <a:xfrm>
            <a:off x="425317" y="1424464"/>
            <a:ext cx="8172715" cy="5294641"/>
            <a:chOff x="144" y="576"/>
            <a:chExt cx="5472" cy="3545"/>
          </a:xfrm>
        </p:grpSpPr>
        <p:sp>
          <p:nvSpPr>
            <p:cNvPr id="43023" name="AutoShape 20"/>
            <p:cNvSpPr>
              <a:spLocks noChangeAspect="1" noTextEdit="1"/>
            </p:cNvSpPr>
            <p:nvPr/>
          </p:nvSpPr>
          <p:spPr>
            <a:xfrm>
              <a:off x="144" y="576"/>
              <a:ext cx="5472" cy="3504"/>
            </a:xfrm>
            <a:prstGeom prst="rect">
              <a:avLst/>
            </a:prstGeom>
            <a:solidFill>
              <a:srgbClr val="FFFFFF"/>
            </a:solidFill>
            <a:ln w="9525" cap="flat" cmpd="sng">
              <a:solidFill>
                <a:srgbClr val="808080"/>
              </a:solidFill>
              <a:prstDash val="solid"/>
              <a:miter/>
              <a:headEnd type="none" w="med" len="med"/>
              <a:tailEnd type="none" w="med" len="med"/>
            </a:ln>
          </p:spPr>
          <p:txBody>
            <a:bodyPr/>
            <a:lstStyle/>
            <a:p>
              <a:endParaRPr lang="zh-CN" altLang="en-US"/>
            </a:p>
          </p:txBody>
        </p:sp>
        <p:sp>
          <p:nvSpPr>
            <p:cNvPr id="43024" name="Oval 22"/>
            <p:cNvSpPr/>
            <p:nvPr/>
          </p:nvSpPr>
          <p:spPr>
            <a:xfrm>
              <a:off x="2817" y="579"/>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43025" name="Group 25"/>
            <p:cNvGrpSpPr/>
            <p:nvPr/>
          </p:nvGrpSpPr>
          <p:grpSpPr>
            <a:xfrm>
              <a:off x="3198" y="680"/>
              <a:ext cx="106" cy="124"/>
              <a:chOff x="3198" y="680"/>
              <a:chExt cx="106" cy="124"/>
            </a:xfrm>
          </p:grpSpPr>
          <p:sp>
            <p:nvSpPr>
              <p:cNvPr id="43530" name="Rectangle 23"/>
              <p:cNvSpPr/>
              <p:nvPr/>
            </p:nvSpPr>
            <p:spPr>
              <a:xfrm>
                <a:off x="3276" y="736"/>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0</a:t>
                </a:r>
                <a:endParaRPr lang="en-US" altLang="zh-CN" dirty="0">
                  <a:latin typeface="Arial" panose="020B0604020202020204" pitchFamily="34" charset="0"/>
                </a:endParaRPr>
              </a:p>
            </p:txBody>
          </p:sp>
          <p:sp>
            <p:nvSpPr>
              <p:cNvPr id="43531" name="Rectangle 24"/>
              <p:cNvSpPr/>
              <p:nvPr/>
            </p:nvSpPr>
            <p:spPr>
              <a:xfrm>
                <a:off x="3198" y="680"/>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sp>
          <p:nvSpPr>
            <p:cNvPr id="43026" name="Oval 26"/>
            <p:cNvSpPr/>
            <p:nvPr/>
          </p:nvSpPr>
          <p:spPr>
            <a:xfrm>
              <a:off x="3389" y="1071"/>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27" name="Oval 27"/>
            <p:cNvSpPr/>
            <p:nvPr/>
          </p:nvSpPr>
          <p:spPr>
            <a:xfrm>
              <a:off x="1718" y="1071"/>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28" name="Oval 28"/>
            <p:cNvSpPr/>
            <p:nvPr/>
          </p:nvSpPr>
          <p:spPr>
            <a:xfrm>
              <a:off x="149" y="1116"/>
              <a:ext cx="807" cy="313"/>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29" name="Oval 29"/>
            <p:cNvSpPr/>
            <p:nvPr/>
          </p:nvSpPr>
          <p:spPr>
            <a:xfrm>
              <a:off x="4793" y="1071"/>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43030" name="Group 32"/>
            <p:cNvGrpSpPr/>
            <p:nvPr/>
          </p:nvGrpSpPr>
          <p:grpSpPr>
            <a:xfrm>
              <a:off x="838" y="804"/>
              <a:ext cx="2011" cy="357"/>
              <a:chOff x="838" y="804"/>
              <a:chExt cx="2011" cy="357"/>
            </a:xfrm>
          </p:grpSpPr>
          <p:sp>
            <p:nvSpPr>
              <p:cNvPr id="43528" name="Line 30"/>
              <p:cNvSpPr/>
              <p:nvPr/>
            </p:nvSpPr>
            <p:spPr>
              <a:xfrm flipH="1">
                <a:off x="927" y="804"/>
                <a:ext cx="1922" cy="324"/>
              </a:xfrm>
              <a:prstGeom prst="line">
                <a:avLst/>
              </a:prstGeom>
              <a:ln w="14288" cap="flat" cmpd="sng">
                <a:solidFill>
                  <a:srgbClr val="000000"/>
                </a:solidFill>
                <a:prstDash val="solid"/>
                <a:headEnd type="none" w="med" len="med"/>
                <a:tailEnd type="none" w="med" len="med"/>
              </a:ln>
            </p:spPr>
          </p:sp>
          <p:sp>
            <p:nvSpPr>
              <p:cNvPr id="43529" name="Freeform 31"/>
              <p:cNvSpPr/>
              <p:nvPr/>
            </p:nvSpPr>
            <p:spPr>
              <a:xfrm>
                <a:off x="838" y="1096"/>
                <a:ext cx="106" cy="65"/>
              </a:xfrm>
              <a:custGeom>
                <a:avLst/>
                <a:gdLst>
                  <a:gd name="txL" fmla="*/ 0 w 106"/>
                  <a:gd name="txT" fmla="*/ 0 h 65"/>
                  <a:gd name="txR" fmla="*/ 106 w 106"/>
                  <a:gd name="txB" fmla="*/ 65 h 65"/>
                </a:gdLst>
                <a:ahLst/>
                <a:cxnLst>
                  <a:cxn ang="0">
                    <a:pos x="83" y="0"/>
                  </a:cxn>
                  <a:cxn ang="0">
                    <a:pos x="0" y="48"/>
                  </a:cxn>
                  <a:cxn ang="0">
                    <a:pos x="106" y="65"/>
                  </a:cxn>
                  <a:cxn ang="0">
                    <a:pos x="83" y="0"/>
                  </a:cxn>
                </a:cxnLst>
                <a:rect l="txL" t="txT" r="txR" b="txB"/>
                <a:pathLst>
                  <a:path w="106" h="65">
                    <a:moveTo>
                      <a:pt x="83" y="0"/>
                    </a:moveTo>
                    <a:lnTo>
                      <a:pt x="0" y="48"/>
                    </a:lnTo>
                    <a:lnTo>
                      <a:pt x="106" y="65"/>
                    </a:lnTo>
                    <a:lnTo>
                      <a:pt x="83"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31" name="Group 35"/>
            <p:cNvGrpSpPr/>
            <p:nvPr/>
          </p:nvGrpSpPr>
          <p:grpSpPr>
            <a:xfrm>
              <a:off x="2377" y="848"/>
              <a:ext cx="586" cy="268"/>
              <a:chOff x="2377" y="848"/>
              <a:chExt cx="586" cy="268"/>
            </a:xfrm>
          </p:grpSpPr>
          <p:sp>
            <p:nvSpPr>
              <p:cNvPr id="43526" name="Line 33"/>
              <p:cNvSpPr/>
              <p:nvPr/>
            </p:nvSpPr>
            <p:spPr>
              <a:xfrm flipH="1">
                <a:off x="2453" y="848"/>
                <a:ext cx="510" cy="234"/>
              </a:xfrm>
              <a:prstGeom prst="line">
                <a:avLst/>
              </a:prstGeom>
              <a:ln w="14288" cap="flat" cmpd="sng">
                <a:solidFill>
                  <a:srgbClr val="000000"/>
                </a:solidFill>
                <a:prstDash val="solid"/>
                <a:headEnd type="none" w="med" len="med"/>
                <a:tailEnd type="none" w="med" len="med"/>
              </a:ln>
            </p:spPr>
          </p:sp>
          <p:sp>
            <p:nvSpPr>
              <p:cNvPr id="43527" name="Freeform 34"/>
              <p:cNvSpPr/>
              <p:nvPr/>
            </p:nvSpPr>
            <p:spPr>
              <a:xfrm>
                <a:off x="2377" y="1052"/>
                <a:ext cx="107" cy="64"/>
              </a:xfrm>
              <a:custGeom>
                <a:avLst/>
                <a:gdLst>
                  <a:gd name="txL" fmla="*/ 0 w 107"/>
                  <a:gd name="txT" fmla="*/ 0 h 64"/>
                  <a:gd name="txR" fmla="*/ 107 w 107"/>
                  <a:gd name="txB" fmla="*/ 64 h 64"/>
                </a:gdLst>
                <a:ahLst/>
                <a:cxnLst>
                  <a:cxn ang="0">
                    <a:pos x="55" y="0"/>
                  </a:cxn>
                  <a:cxn ang="0">
                    <a:pos x="0" y="64"/>
                  </a:cxn>
                  <a:cxn ang="0">
                    <a:pos x="107" y="55"/>
                  </a:cxn>
                  <a:cxn ang="0">
                    <a:pos x="55" y="0"/>
                  </a:cxn>
                </a:cxnLst>
                <a:rect l="txL" t="txT" r="txR" b="txB"/>
                <a:pathLst>
                  <a:path w="107" h="64">
                    <a:moveTo>
                      <a:pt x="55" y="0"/>
                    </a:moveTo>
                    <a:lnTo>
                      <a:pt x="0" y="64"/>
                    </a:lnTo>
                    <a:lnTo>
                      <a:pt x="107" y="55"/>
                    </a:lnTo>
                    <a:lnTo>
                      <a:pt x="55"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32" name="Group 38"/>
            <p:cNvGrpSpPr/>
            <p:nvPr/>
          </p:nvGrpSpPr>
          <p:grpSpPr>
            <a:xfrm>
              <a:off x="3330" y="887"/>
              <a:ext cx="253" cy="220"/>
              <a:chOff x="3330" y="887"/>
              <a:chExt cx="253" cy="220"/>
            </a:xfrm>
          </p:grpSpPr>
          <p:sp>
            <p:nvSpPr>
              <p:cNvPr id="43524" name="Line 36"/>
              <p:cNvSpPr/>
              <p:nvPr/>
            </p:nvSpPr>
            <p:spPr>
              <a:xfrm>
                <a:off x="3330" y="887"/>
                <a:ext cx="195" cy="171"/>
              </a:xfrm>
              <a:prstGeom prst="line">
                <a:avLst/>
              </a:prstGeom>
              <a:ln w="14288" cap="flat" cmpd="sng">
                <a:solidFill>
                  <a:srgbClr val="000000"/>
                </a:solidFill>
                <a:prstDash val="solid"/>
                <a:headEnd type="none" w="med" len="med"/>
                <a:tailEnd type="none" w="med" len="med"/>
              </a:ln>
            </p:spPr>
          </p:sp>
          <p:sp>
            <p:nvSpPr>
              <p:cNvPr id="43525" name="Freeform 37"/>
              <p:cNvSpPr/>
              <p:nvPr/>
            </p:nvSpPr>
            <p:spPr>
              <a:xfrm>
                <a:off x="3484" y="1035"/>
                <a:ext cx="99" cy="72"/>
              </a:xfrm>
              <a:custGeom>
                <a:avLst/>
                <a:gdLst>
                  <a:gd name="txL" fmla="*/ 0 w 99"/>
                  <a:gd name="txT" fmla="*/ 0 h 72"/>
                  <a:gd name="txR" fmla="*/ 99 w 99"/>
                  <a:gd name="txB" fmla="*/ 72 h 72"/>
                </a:gdLst>
                <a:ahLst/>
                <a:cxnLst>
                  <a:cxn ang="0">
                    <a:pos x="0" y="41"/>
                  </a:cxn>
                  <a:cxn ang="0">
                    <a:pos x="99" y="72"/>
                  </a:cxn>
                  <a:cxn ang="0">
                    <a:pos x="74" y="0"/>
                  </a:cxn>
                  <a:cxn ang="0">
                    <a:pos x="0" y="41"/>
                  </a:cxn>
                </a:cxnLst>
                <a:rect l="txL" t="txT" r="txR" b="txB"/>
                <a:pathLst>
                  <a:path w="99" h="72">
                    <a:moveTo>
                      <a:pt x="0" y="41"/>
                    </a:moveTo>
                    <a:lnTo>
                      <a:pt x="99" y="72"/>
                    </a:lnTo>
                    <a:lnTo>
                      <a:pt x="74" y="0"/>
                    </a:lnTo>
                    <a:lnTo>
                      <a:pt x="0" y="41"/>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33" name="Group 41"/>
            <p:cNvGrpSpPr/>
            <p:nvPr/>
          </p:nvGrpSpPr>
          <p:grpSpPr>
            <a:xfrm>
              <a:off x="3633" y="765"/>
              <a:ext cx="1235" cy="383"/>
              <a:chOff x="3633" y="765"/>
              <a:chExt cx="1235" cy="383"/>
            </a:xfrm>
          </p:grpSpPr>
          <p:sp>
            <p:nvSpPr>
              <p:cNvPr id="43522" name="Line 39"/>
              <p:cNvSpPr/>
              <p:nvPr/>
            </p:nvSpPr>
            <p:spPr>
              <a:xfrm>
                <a:off x="3633" y="765"/>
                <a:ext cx="1151" cy="352"/>
              </a:xfrm>
              <a:prstGeom prst="line">
                <a:avLst/>
              </a:prstGeom>
              <a:ln w="14288" cap="flat" cmpd="sng">
                <a:solidFill>
                  <a:srgbClr val="000000"/>
                </a:solidFill>
                <a:prstDash val="solid"/>
                <a:headEnd type="none" w="med" len="med"/>
                <a:tailEnd type="none" w="med" len="med"/>
              </a:ln>
            </p:spPr>
          </p:sp>
          <p:sp>
            <p:nvSpPr>
              <p:cNvPr id="43523" name="Freeform 40"/>
              <p:cNvSpPr/>
              <p:nvPr/>
            </p:nvSpPr>
            <p:spPr>
              <a:xfrm>
                <a:off x="4761" y="1086"/>
                <a:ext cx="107" cy="62"/>
              </a:xfrm>
              <a:custGeom>
                <a:avLst/>
                <a:gdLst>
                  <a:gd name="txL" fmla="*/ 0 w 107"/>
                  <a:gd name="txT" fmla="*/ 0 h 62"/>
                  <a:gd name="txR" fmla="*/ 107 w 107"/>
                  <a:gd name="txB" fmla="*/ 62 h 62"/>
                </a:gdLst>
                <a:ahLst/>
                <a:cxnLst>
                  <a:cxn ang="0">
                    <a:pos x="0" y="62"/>
                  </a:cxn>
                  <a:cxn ang="0">
                    <a:pos x="107" y="58"/>
                  </a:cxn>
                  <a:cxn ang="0">
                    <a:pos x="38" y="0"/>
                  </a:cxn>
                  <a:cxn ang="0">
                    <a:pos x="0" y="62"/>
                  </a:cxn>
                </a:cxnLst>
                <a:rect l="txL" t="txT" r="txR" b="txB"/>
                <a:pathLst>
                  <a:path w="107" h="62">
                    <a:moveTo>
                      <a:pt x="0" y="62"/>
                    </a:moveTo>
                    <a:lnTo>
                      <a:pt x="107" y="58"/>
                    </a:lnTo>
                    <a:lnTo>
                      <a:pt x="38" y="0"/>
                    </a:lnTo>
                    <a:lnTo>
                      <a:pt x="0" y="62"/>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34" name="Group 44"/>
            <p:cNvGrpSpPr/>
            <p:nvPr/>
          </p:nvGrpSpPr>
          <p:grpSpPr>
            <a:xfrm>
              <a:off x="508" y="1207"/>
              <a:ext cx="99" cy="123"/>
              <a:chOff x="508" y="1207"/>
              <a:chExt cx="99" cy="123"/>
            </a:xfrm>
          </p:grpSpPr>
          <p:sp>
            <p:nvSpPr>
              <p:cNvPr id="43520" name="Rectangle 42"/>
              <p:cNvSpPr/>
              <p:nvPr/>
            </p:nvSpPr>
            <p:spPr>
              <a:xfrm>
                <a:off x="579" y="1262"/>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521" name="Rectangle 43"/>
              <p:cNvSpPr/>
              <p:nvPr/>
            </p:nvSpPr>
            <p:spPr>
              <a:xfrm>
                <a:off x="508" y="1207"/>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35" name="Group 50"/>
            <p:cNvGrpSpPr/>
            <p:nvPr/>
          </p:nvGrpSpPr>
          <p:grpSpPr>
            <a:xfrm>
              <a:off x="451" y="1299"/>
              <a:ext cx="210" cy="107"/>
              <a:chOff x="451" y="1299"/>
              <a:chExt cx="210" cy="107"/>
            </a:xfrm>
          </p:grpSpPr>
          <p:sp>
            <p:nvSpPr>
              <p:cNvPr id="43515" name="Rectangle 45"/>
              <p:cNvSpPr/>
              <p:nvPr/>
            </p:nvSpPr>
            <p:spPr>
              <a:xfrm>
                <a:off x="632" y="129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516" name="Rectangle 46"/>
              <p:cNvSpPr/>
              <p:nvPr/>
            </p:nvSpPr>
            <p:spPr>
              <a:xfrm>
                <a:off x="570" y="129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517" name="Rectangle 47"/>
              <p:cNvSpPr/>
              <p:nvPr/>
            </p:nvSpPr>
            <p:spPr>
              <a:xfrm>
                <a:off x="548" y="1299"/>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518" name="Rectangle 48"/>
              <p:cNvSpPr/>
              <p:nvPr/>
            </p:nvSpPr>
            <p:spPr>
              <a:xfrm>
                <a:off x="488" y="129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519" name="Rectangle 49"/>
              <p:cNvSpPr/>
              <p:nvPr/>
            </p:nvSpPr>
            <p:spPr>
              <a:xfrm>
                <a:off x="451" y="129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sp>
          <p:nvSpPr>
            <p:cNvPr id="43036" name="Oval 51"/>
            <p:cNvSpPr/>
            <p:nvPr/>
          </p:nvSpPr>
          <p:spPr>
            <a:xfrm>
              <a:off x="179" y="3216"/>
              <a:ext cx="808" cy="313"/>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37" name="Oval 52"/>
            <p:cNvSpPr/>
            <p:nvPr/>
          </p:nvSpPr>
          <p:spPr>
            <a:xfrm>
              <a:off x="179" y="2635"/>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38" name="Oval 53"/>
            <p:cNvSpPr/>
            <p:nvPr/>
          </p:nvSpPr>
          <p:spPr>
            <a:xfrm>
              <a:off x="1498" y="2054"/>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39" name="Oval 54"/>
            <p:cNvSpPr/>
            <p:nvPr/>
          </p:nvSpPr>
          <p:spPr>
            <a:xfrm>
              <a:off x="179" y="2054"/>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40" name="Oval 55"/>
            <p:cNvSpPr/>
            <p:nvPr/>
          </p:nvSpPr>
          <p:spPr>
            <a:xfrm>
              <a:off x="912" y="1563"/>
              <a:ext cx="807" cy="313"/>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43041" name="Group 58"/>
            <p:cNvGrpSpPr/>
            <p:nvPr/>
          </p:nvGrpSpPr>
          <p:grpSpPr>
            <a:xfrm>
              <a:off x="1385" y="1333"/>
              <a:ext cx="438" cy="242"/>
              <a:chOff x="1385" y="1333"/>
              <a:chExt cx="438" cy="242"/>
            </a:xfrm>
          </p:grpSpPr>
          <p:sp>
            <p:nvSpPr>
              <p:cNvPr id="43513" name="Line 56"/>
              <p:cNvSpPr/>
              <p:nvPr/>
            </p:nvSpPr>
            <p:spPr>
              <a:xfrm flipH="1">
                <a:off x="1455" y="1333"/>
                <a:ext cx="368" cy="203"/>
              </a:xfrm>
              <a:prstGeom prst="line">
                <a:avLst/>
              </a:prstGeom>
              <a:ln w="14288" cap="flat" cmpd="sng">
                <a:solidFill>
                  <a:srgbClr val="000000"/>
                </a:solidFill>
                <a:prstDash val="solid"/>
                <a:headEnd type="none" w="med" len="med"/>
                <a:tailEnd type="none" w="med" len="med"/>
              </a:ln>
            </p:spPr>
          </p:sp>
          <p:sp>
            <p:nvSpPr>
              <p:cNvPr id="43514" name="Freeform 57"/>
              <p:cNvSpPr/>
              <p:nvPr/>
            </p:nvSpPr>
            <p:spPr>
              <a:xfrm>
                <a:off x="1385" y="1507"/>
                <a:ext cx="105" cy="68"/>
              </a:xfrm>
              <a:custGeom>
                <a:avLst/>
                <a:gdLst>
                  <a:gd name="txL" fmla="*/ 0 w 105"/>
                  <a:gd name="txT" fmla="*/ 0 h 68"/>
                  <a:gd name="txR" fmla="*/ 105 w 105"/>
                  <a:gd name="txB" fmla="*/ 68 h 68"/>
                </a:gdLst>
                <a:ahLst/>
                <a:cxnLst>
                  <a:cxn ang="0">
                    <a:pos x="46" y="0"/>
                  </a:cxn>
                  <a:cxn ang="0">
                    <a:pos x="0" y="68"/>
                  </a:cxn>
                  <a:cxn ang="0">
                    <a:pos x="105" y="53"/>
                  </a:cxn>
                  <a:cxn ang="0">
                    <a:pos x="46" y="0"/>
                  </a:cxn>
                </a:cxnLst>
                <a:rect l="txL" t="txT" r="txR" b="txB"/>
                <a:pathLst>
                  <a:path w="105" h="68">
                    <a:moveTo>
                      <a:pt x="46" y="0"/>
                    </a:moveTo>
                    <a:lnTo>
                      <a:pt x="0" y="68"/>
                    </a:lnTo>
                    <a:lnTo>
                      <a:pt x="105" y="53"/>
                    </a:lnTo>
                    <a:lnTo>
                      <a:pt x="46"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42" name="Group 61"/>
            <p:cNvGrpSpPr/>
            <p:nvPr/>
          </p:nvGrpSpPr>
          <p:grpSpPr>
            <a:xfrm>
              <a:off x="610" y="1799"/>
              <a:ext cx="364" cy="268"/>
              <a:chOff x="610" y="1799"/>
              <a:chExt cx="364" cy="268"/>
            </a:xfrm>
          </p:grpSpPr>
          <p:sp>
            <p:nvSpPr>
              <p:cNvPr id="43511" name="Line 59"/>
              <p:cNvSpPr/>
              <p:nvPr/>
            </p:nvSpPr>
            <p:spPr>
              <a:xfrm flipH="1">
                <a:off x="671" y="1799"/>
                <a:ext cx="303" cy="222"/>
              </a:xfrm>
              <a:prstGeom prst="line">
                <a:avLst/>
              </a:prstGeom>
              <a:ln w="14288" cap="flat" cmpd="sng">
                <a:solidFill>
                  <a:srgbClr val="000000"/>
                </a:solidFill>
                <a:prstDash val="solid"/>
                <a:headEnd type="none" w="med" len="med"/>
                <a:tailEnd type="none" w="med" len="med"/>
              </a:ln>
            </p:spPr>
          </p:sp>
          <p:sp>
            <p:nvSpPr>
              <p:cNvPr id="43512" name="Freeform 60"/>
              <p:cNvSpPr/>
              <p:nvPr/>
            </p:nvSpPr>
            <p:spPr>
              <a:xfrm>
                <a:off x="610" y="1996"/>
                <a:ext cx="100" cy="71"/>
              </a:xfrm>
              <a:custGeom>
                <a:avLst/>
                <a:gdLst>
                  <a:gd name="txL" fmla="*/ 0 w 100"/>
                  <a:gd name="txT" fmla="*/ 0 h 71"/>
                  <a:gd name="txR" fmla="*/ 100 w 100"/>
                  <a:gd name="txB" fmla="*/ 71 h 71"/>
                </a:gdLst>
                <a:ahLst/>
                <a:cxnLst>
                  <a:cxn ang="0">
                    <a:pos x="30" y="0"/>
                  </a:cxn>
                  <a:cxn ang="0">
                    <a:pos x="0" y="71"/>
                  </a:cxn>
                  <a:cxn ang="0">
                    <a:pos x="100" y="47"/>
                  </a:cxn>
                  <a:cxn ang="0">
                    <a:pos x="30" y="0"/>
                  </a:cxn>
                </a:cxnLst>
                <a:rect l="txL" t="txT" r="txR" b="txB"/>
                <a:pathLst>
                  <a:path w="100" h="71">
                    <a:moveTo>
                      <a:pt x="30" y="0"/>
                    </a:moveTo>
                    <a:lnTo>
                      <a:pt x="0" y="71"/>
                    </a:lnTo>
                    <a:lnTo>
                      <a:pt x="100" y="47"/>
                    </a:lnTo>
                    <a:lnTo>
                      <a:pt x="3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43" name="Group 64"/>
            <p:cNvGrpSpPr/>
            <p:nvPr/>
          </p:nvGrpSpPr>
          <p:grpSpPr>
            <a:xfrm>
              <a:off x="1560" y="1837"/>
              <a:ext cx="295" cy="224"/>
              <a:chOff x="1560" y="1837"/>
              <a:chExt cx="295" cy="224"/>
            </a:xfrm>
          </p:grpSpPr>
          <p:sp>
            <p:nvSpPr>
              <p:cNvPr id="43509" name="Line 62"/>
              <p:cNvSpPr/>
              <p:nvPr/>
            </p:nvSpPr>
            <p:spPr>
              <a:xfrm>
                <a:off x="1560" y="1837"/>
                <a:ext cx="232" cy="177"/>
              </a:xfrm>
              <a:prstGeom prst="line">
                <a:avLst/>
              </a:prstGeom>
              <a:ln w="14288" cap="flat" cmpd="sng">
                <a:solidFill>
                  <a:srgbClr val="000000"/>
                </a:solidFill>
                <a:prstDash val="solid"/>
                <a:headEnd type="none" w="med" len="med"/>
                <a:tailEnd type="none" w="med" len="med"/>
              </a:ln>
            </p:spPr>
          </p:sp>
          <p:sp>
            <p:nvSpPr>
              <p:cNvPr id="43510" name="Freeform 63"/>
              <p:cNvSpPr/>
              <p:nvPr/>
            </p:nvSpPr>
            <p:spPr>
              <a:xfrm>
                <a:off x="1754" y="1989"/>
                <a:ext cx="101" cy="72"/>
              </a:xfrm>
              <a:custGeom>
                <a:avLst/>
                <a:gdLst>
                  <a:gd name="txL" fmla="*/ 0 w 101"/>
                  <a:gd name="txT" fmla="*/ 0 h 72"/>
                  <a:gd name="txR" fmla="*/ 101 w 101"/>
                  <a:gd name="txB" fmla="*/ 72 h 72"/>
                </a:gdLst>
                <a:ahLst/>
                <a:cxnLst>
                  <a:cxn ang="0">
                    <a:pos x="0" y="45"/>
                  </a:cxn>
                  <a:cxn ang="0">
                    <a:pos x="101" y="72"/>
                  </a:cxn>
                  <a:cxn ang="0">
                    <a:pos x="71" y="0"/>
                  </a:cxn>
                  <a:cxn ang="0">
                    <a:pos x="0" y="45"/>
                  </a:cxn>
                </a:cxnLst>
                <a:rect l="txL" t="txT" r="txR" b="txB"/>
                <a:pathLst>
                  <a:path w="101" h="72">
                    <a:moveTo>
                      <a:pt x="0" y="45"/>
                    </a:moveTo>
                    <a:lnTo>
                      <a:pt x="101" y="72"/>
                    </a:lnTo>
                    <a:lnTo>
                      <a:pt x="71" y="0"/>
                    </a:lnTo>
                    <a:lnTo>
                      <a:pt x="0" y="45"/>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44" name="Group 67"/>
            <p:cNvGrpSpPr/>
            <p:nvPr/>
          </p:nvGrpSpPr>
          <p:grpSpPr>
            <a:xfrm>
              <a:off x="498" y="2366"/>
              <a:ext cx="96" cy="270"/>
              <a:chOff x="498" y="2366"/>
              <a:chExt cx="96" cy="270"/>
            </a:xfrm>
          </p:grpSpPr>
          <p:sp>
            <p:nvSpPr>
              <p:cNvPr id="43507" name="Line 65"/>
              <p:cNvSpPr/>
              <p:nvPr/>
            </p:nvSpPr>
            <p:spPr>
              <a:xfrm>
                <a:off x="545" y="2366"/>
                <a:ext cx="1" cy="205"/>
              </a:xfrm>
              <a:prstGeom prst="line">
                <a:avLst/>
              </a:prstGeom>
              <a:ln w="14288" cap="flat" cmpd="sng">
                <a:solidFill>
                  <a:srgbClr val="000000"/>
                </a:solidFill>
                <a:prstDash val="solid"/>
                <a:headEnd type="none" w="med" len="med"/>
                <a:tailEnd type="none" w="med" len="med"/>
              </a:ln>
            </p:spPr>
          </p:sp>
          <p:sp>
            <p:nvSpPr>
              <p:cNvPr id="43508" name="Freeform 66"/>
              <p:cNvSpPr/>
              <p:nvPr/>
            </p:nvSpPr>
            <p:spPr>
              <a:xfrm>
                <a:off x="498" y="2569"/>
                <a:ext cx="96" cy="67"/>
              </a:xfrm>
              <a:custGeom>
                <a:avLst/>
                <a:gdLst>
                  <a:gd name="txL" fmla="*/ 0 w 96"/>
                  <a:gd name="txT" fmla="*/ 0 h 67"/>
                  <a:gd name="txR" fmla="*/ 96 w 96"/>
                  <a:gd name="txB" fmla="*/ 67 h 67"/>
                </a:gdLst>
                <a:ahLst/>
                <a:cxnLst>
                  <a:cxn ang="0">
                    <a:pos x="0" y="0"/>
                  </a:cxn>
                  <a:cxn ang="0">
                    <a:pos x="47" y="67"/>
                  </a:cxn>
                  <a:cxn ang="0">
                    <a:pos x="96" y="0"/>
                  </a:cxn>
                  <a:cxn ang="0">
                    <a:pos x="0" y="0"/>
                  </a:cxn>
                </a:cxnLst>
                <a:rect l="txL" t="txT" r="txR" b="txB"/>
                <a:pathLst>
                  <a:path w="96" h="67">
                    <a:moveTo>
                      <a:pt x="0" y="0"/>
                    </a:moveTo>
                    <a:lnTo>
                      <a:pt x="47" y="67"/>
                    </a:lnTo>
                    <a:lnTo>
                      <a:pt x="96"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45" name="Group 70"/>
            <p:cNvGrpSpPr/>
            <p:nvPr/>
          </p:nvGrpSpPr>
          <p:grpSpPr>
            <a:xfrm>
              <a:off x="498" y="2948"/>
              <a:ext cx="96" cy="269"/>
              <a:chOff x="498" y="2948"/>
              <a:chExt cx="96" cy="269"/>
            </a:xfrm>
          </p:grpSpPr>
          <p:sp>
            <p:nvSpPr>
              <p:cNvPr id="43505" name="Line 68"/>
              <p:cNvSpPr/>
              <p:nvPr/>
            </p:nvSpPr>
            <p:spPr>
              <a:xfrm>
                <a:off x="545" y="2948"/>
                <a:ext cx="1" cy="204"/>
              </a:xfrm>
              <a:prstGeom prst="line">
                <a:avLst/>
              </a:prstGeom>
              <a:ln w="14288" cap="flat" cmpd="sng">
                <a:solidFill>
                  <a:srgbClr val="000000"/>
                </a:solidFill>
                <a:prstDash val="solid"/>
                <a:headEnd type="none" w="med" len="med"/>
                <a:tailEnd type="none" w="med" len="med"/>
              </a:ln>
            </p:spPr>
          </p:sp>
          <p:sp>
            <p:nvSpPr>
              <p:cNvPr id="43506" name="Freeform 69"/>
              <p:cNvSpPr/>
              <p:nvPr/>
            </p:nvSpPr>
            <p:spPr>
              <a:xfrm>
                <a:off x="498" y="3150"/>
                <a:ext cx="96" cy="67"/>
              </a:xfrm>
              <a:custGeom>
                <a:avLst/>
                <a:gdLst>
                  <a:gd name="txL" fmla="*/ 0 w 96"/>
                  <a:gd name="txT" fmla="*/ 0 h 67"/>
                  <a:gd name="txR" fmla="*/ 96 w 96"/>
                  <a:gd name="txB" fmla="*/ 67 h 67"/>
                </a:gdLst>
                <a:ahLst/>
                <a:cxnLst>
                  <a:cxn ang="0">
                    <a:pos x="0" y="0"/>
                  </a:cxn>
                  <a:cxn ang="0">
                    <a:pos x="47" y="67"/>
                  </a:cxn>
                  <a:cxn ang="0">
                    <a:pos x="96" y="0"/>
                  </a:cxn>
                  <a:cxn ang="0">
                    <a:pos x="0" y="0"/>
                  </a:cxn>
                </a:cxnLst>
                <a:rect l="txL" t="txT" r="txR" b="txB"/>
                <a:pathLst>
                  <a:path w="96" h="67">
                    <a:moveTo>
                      <a:pt x="0" y="0"/>
                    </a:moveTo>
                    <a:lnTo>
                      <a:pt x="47" y="67"/>
                    </a:lnTo>
                    <a:lnTo>
                      <a:pt x="96"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43046" name="Oval 71"/>
            <p:cNvSpPr/>
            <p:nvPr/>
          </p:nvSpPr>
          <p:spPr>
            <a:xfrm>
              <a:off x="3989" y="1518"/>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47" name="Oval 72"/>
            <p:cNvSpPr/>
            <p:nvPr/>
          </p:nvSpPr>
          <p:spPr>
            <a:xfrm>
              <a:off x="4767" y="2635"/>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48" name="Oval 73"/>
            <p:cNvSpPr/>
            <p:nvPr/>
          </p:nvSpPr>
          <p:spPr>
            <a:xfrm>
              <a:off x="4767" y="2054"/>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49" name="Oval 74"/>
            <p:cNvSpPr/>
            <p:nvPr/>
          </p:nvSpPr>
          <p:spPr>
            <a:xfrm>
              <a:off x="1571" y="3216"/>
              <a:ext cx="808" cy="313"/>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50" name="Oval 75"/>
            <p:cNvSpPr/>
            <p:nvPr/>
          </p:nvSpPr>
          <p:spPr>
            <a:xfrm>
              <a:off x="3110" y="2635"/>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51" name="Oval 76"/>
            <p:cNvSpPr/>
            <p:nvPr/>
          </p:nvSpPr>
          <p:spPr>
            <a:xfrm>
              <a:off x="1571" y="2590"/>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52" name="Oval 77"/>
            <p:cNvSpPr/>
            <p:nvPr/>
          </p:nvSpPr>
          <p:spPr>
            <a:xfrm>
              <a:off x="3036" y="2054"/>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53" name="Oval 78"/>
            <p:cNvSpPr/>
            <p:nvPr/>
          </p:nvSpPr>
          <p:spPr>
            <a:xfrm>
              <a:off x="2670" y="1518"/>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054" name="Oval 79"/>
            <p:cNvSpPr/>
            <p:nvPr/>
          </p:nvSpPr>
          <p:spPr>
            <a:xfrm>
              <a:off x="4767" y="3216"/>
              <a:ext cx="808" cy="313"/>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43055" name="Group 82"/>
            <p:cNvGrpSpPr/>
            <p:nvPr/>
          </p:nvGrpSpPr>
          <p:grpSpPr>
            <a:xfrm>
              <a:off x="3162" y="1341"/>
              <a:ext cx="335" cy="177"/>
              <a:chOff x="3162" y="1341"/>
              <a:chExt cx="335" cy="177"/>
            </a:xfrm>
          </p:grpSpPr>
          <p:sp>
            <p:nvSpPr>
              <p:cNvPr id="43503" name="Line 80"/>
              <p:cNvSpPr/>
              <p:nvPr/>
            </p:nvSpPr>
            <p:spPr>
              <a:xfrm flipH="1">
                <a:off x="3233" y="1341"/>
                <a:ext cx="264" cy="139"/>
              </a:xfrm>
              <a:prstGeom prst="line">
                <a:avLst/>
              </a:prstGeom>
              <a:ln w="14288" cap="flat" cmpd="sng">
                <a:solidFill>
                  <a:srgbClr val="000000"/>
                </a:solidFill>
                <a:prstDash val="solid"/>
                <a:headEnd type="none" w="med" len="med"/>
                <a:tailEnd type="none" w="med" len="med"/>
              </a:ln>
            </p:spPr>
          </p:sp>
          <p:sp>
            <p:nvSpPr>
              <p:cNvPr id="43504" name="Freeform 81"/>
              <p:cNvSpPr/>
              <p:nvPr/>
            </p:nvSpPr>
            <p:spPr>
              <a:xfrm>
                <a:off x="3162" y="1451"/>
                <a:ext cx="105" cy="67"/>
              </a:xfrm>
              <a:custGeom>
                <a:avLst/>
                <a:gdLst>
                  <a:gd name="txL" fmla="*/ 0 w 105"/>
                  <a:gd name="txT" fmla="*/ 0 h 67"/>
                  <a:gd name="txR" fmla="*/ 105 w 105"/>
                  <a:gd name="txB" fmla="*/ 67 h 67"/>
                </a:gdLst>
                <a:ahLst/>
                <a:cxnLst>
                  <a:cxn ang="0">
                    <a:pos x="47" y="0"/>
                  </a:cxn>
                  <a:cxn ang="0">
                    <a:pos x="0" y="67"/>
                  </a:cxn>
                  <a:cxn ang="0">
                    <a:pos x="105" y="54"/>
                  </a:cxn>
                  <a:cxn ang="0">
                    <a:pos x="47" y="0"/>
                  </a:cxn>
                </a:cxnLst>
                <a:rect l="txL" t="txT" r="txR" b="txB"/>
                <a:pathLst>
                  <a:path w="105" h="67">
                    <a:moveTo>
                      <a:pt x="47" y="0"/>
                    </a:moveTo>
                    <a:lnTo>
                      <a:pt x="0" y="67"/>
                    </a:lnTo>
                    <a:lnTo>
                      <a:pt x="105" y="54"/>
                    </a:lnTo>
                    <a:lnTo>
                      <a:pt x="47"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56" name="Group 85"/>
            <p:cNvGrpSpPr/>
            <p:nvPr/>
          </p:nvGrpSpPr>
          <p:grpSpPr>
            <a:xfrm>
              <a:off x="3003" y="1823"/>
              <a:ext cx="220" cy="270"/>
              <a:chOff x="3003" y="1823"/>
              <a:chExt cx="220" cy="270"/>
            </a:xfrm>
          </p:grpSpPr>
          <p:sp>
            <p:nvSpPr>
              <p:cNvPr id="43501" name="Line 83"/>
              <p:cNvSpPr/>
              <p:nvPr/>
            </p:nvSpPr>
            <p:spPr>
              <a:xfrm>
                <a:off x="3003" y="1823"/>
                <a:ext cx="175" cy="213"/>
              </a:xfrm>
              <a:prstGeom prst="line">
                <a:avLst/>
              </a:prstGeom>
              <a:ln w="14288" cap="flat" cmpd="sng">
                <a:solidFill>
                  <a:srgbClr val="000000"/>
                </a:solidFill>
                <a:prstDash val="solid"/>
                <a:headEnd type="none" w="med" len="med"/>
                <a:tailEnd type="none" w="med" len="med"/>
              </a:ln>
            </p:spPr>
          </p:sp>
          <p:sp>
            <p:nvSpPr>
              <p:cNvPr id="43502" name="Freeform 84"/>
              <p:cNvSpPr/>
              <p:nvPr/>
            </p:nvSpPr>
            <p:spPr>
              <a:xfrm>
                <a:off x="3134" y="2017"/>
                <a:ext cx="89" cy="76"/>
              </a:xfrm>
              <a:custGeom>
                <a:avLst/>
                <a:gdLst>
                  <a:gd name="txL" fmla="*/ 0 w 89"/>
                  <a:gd name="txT" fmla="*/ 0 h 76"/>
                  <a:gd name="txR" fmla="*/ 89 w 89"/>
                  <a:gd name="txB" fmla="*/ 76 h 76"/>
                </a:gdLst>
                <a:ahLst/>
                <a:cxnLst>
                  <a:cxn ang="0">
                    <a:pos x="0" y="34"/>
                  </a:cxn>
                  <a:cxn ang="0">
                    <a:pos x="89" y="76"/>
                  </a:cxn>
                  <a:cxn ang="0">
                    <a:pos x="83" y="0"/>
                  </a:cxn>
                  <a:cxn ang="0">
                    <a:pos x="0" y="34"/>
                  </a:cxn>
                </a:cxnLst>
                <a:rect l="txL" t="txT" r="txR" b="txB"/>
                <a:pathLst>
                  <a:path w="89" h="76">
                    <a:moveTo>
                      <a:pt x="0" y="34"/>
                    </a:moveTo>
                    <a:lnTo>
                      <a:pt x="89" y="76"/>
                    </a:lnTo>
                    <a:lnTo>
                      <a:pt x="83" y="0"/>
                    </a:lnTo>
                    <a:lnTo>
                      <a:pt x="0" y="34"/>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57" name="Group 88"/>
            <p:cNvGrpSpPr/>
            <p:nvPr/>
          </p:nvGrpSpPr>
          <p:grpSpPr>
            <a:xfrm>
              <a:off x="2231" y="2322"/>
              <a:ext cx="952" cy="316"/>
              <a:chOff x="2231" y="2322"/>
              <a:chExt cx="952" cy="316"/>
            </a:xfrm>
          </p:grpSpPr>
          <p:sp>
            <p:nvSpPr>
              <p:cNvPr id="43499" name="Line 86"/>
              <p:cNvSpPr/>
              <p:nvPr/>
            </p:nvSpPr>
            <p:spPr>
              <a:xfrm flipH="1">
                <a:off x="2313" y="2322"/>
                <a:ext cx="870" cy="285"/>
              </a:xfrm>
              <a:prstGeom prst="line">
                <a:avLst/>
              </a:prstGeom>
              <a:ln w="14288" cap="flat" cmpd="sng">
                <a:solidFill>
                  <a:srgbClr val="000000"/>
                </a:solidFill>
                <a:prstDash val="solid"/>
                <a:headEnd type="none" w="med" len="med"/>
                <a:tailEnd type="none" w="med" len="med"/>
              </a:ln>
            </p:spPr>
          </p:sp>
          <p:sp>
            <p:nvSpPr>
              <p:cNvPr id="43500" name="Freeform 87"/>
              <p:cNvSpPr/>
              <p:nvPr/>
            </p:nvSpPr>
            <p:spPr>
              <a:xfrm>
                <a:off x="2231" y="2576"/>
                <a:ext cx="108" cy="62"/>
              </a:xfrm>
              <a:custGeom>
                <a:avLst/>
                <a:gdLst>
                  <a:gd name="txL" fmla="*/ 0 w 108"/>
                  <a:gd name="txT" fmla="*/ 0 h 62"/>
                  <a:gd name="txR" fmla="*/ 108 w 108"/>
                  <a:gd name="txB" fmla="*/ 62 h 62"/>
                </a:gdLst>
                <a:ahLst/>
                <a:cxnLst>
                  <a:cxn ang="0">
                    <a:pos x="67" y="0"/>
                  </a:cxn>
                  <a:cxn ang="0">
                    <a:pos x="0" y="60"/>
                  </a:cxn>
                  <a:cxn ang="0">
                    <a:pos x="108" y="62"/>
                  </a:cxn>
                  <a:cxn ang="0">
                    <a:pos x="67" y="0"/>
                  </a:cxn>
                </a:cxnLst>
                <a:rect l="txL" t="txT" r="txR" b="txB"/>
                <a:pathLst>
                  <a:path w="108" h="62">
                    <a:moveTo>
                      <a:pt x="67" y="0"/>
                    </a:moveTo>
                    <a:lnTo>
                      <a:pt x="0" y="60"/>
                    </a:lnTo>
                    <a:lnTo>
                      <a:pt x="108" y="62"/>
                    </a:lnTo>
                    <a:lnTo>
                      <a:pt x="67"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58" name="Group 91"/>
            <p:cNvGrpSpPr/>
            <p:nvPr/>
          </p:nvGrpSpPr>
          <p:grpSpPr>
            <a:xfrm>
              <a:off x="3429" y="2366"/>
              <a:ext cx="96" cy="270"/>
              <a:chOff x="3429" y="2366"/>
              <a:chExt cx="96" cy="270"/>
            </a:xfrm>
          </p:grpSpPr>
          <p:sp>
            <p:nvSpPr>
              <p:cNvPr id="43497" name="Line 89"/>
              <p:cNvSpPr/>
              <p:nvPr/>
            </p:nvSpPr>
            <p:spPr>
              <a:xfrm>
                <a:off x="3476" y="2366"/>
                <a:ext cx="1" cy="205"/>
              </a:xfrm>
              <a:prstGeom prst="line">
                <a:avLst/>
              </a:prstGeom>
              <a:ln w="14288" cap="flat" cmpd="sng">
                <a:solidFill>
                  <a:srgbClr val="000000"/>
                </a:solidFill>
                <a:prstDash val="solid"/>
                <a:headEnd type="none" w="med" len="med"/>
                <a:tailEnd type="none" w="med" len="med"/>
              </a:ln>
            </p:spPr>
          </p:sp>
          <p:sp>
            <p:nvSpPr>
              <p:cNvPr id="43498" name="Freeform 90"/>
              <p:cNvSpPr/>
              <p:nvPr/>
            </p:nvSpPr>
            <p:spPr>
              <a:xfrm>
                <a:off x="3429" y="2569"/>
                <a:ext cx="96" cy="67"/>
              </a:xfrm>
              <a:custGeom>
                <a:avLst/>
                <a:gdLst>
                  <a:gd name="txL" fmla="*/ 0 w 96"/>
                  <a:gd name="txT" fmla="*/ 0 h 67"/>
                  <a:gd name="txR" fmla="*/ 96 w 96"/>
                  <a:gd name="txB" fmla="*/ 67 h 67"/>
                </a:gdLst>
                <a:ahLst/>
                <a:cxnLst>
                  <a:cxn ang="0">
                    <a:pos x="0" y="0"/>
                  </a:cxn>
                  <a:cxn ang="0">
                    <a:pos x="47" y="67"/>
                  </a:cxn>
                  <a:cxn ang="0">
                    <a:pos x="96" y="0"/>
                  </a:cxn>
                  <a:cxn ang="0">
                    <a:pos x="0" y="0"/>
                  </a:cxn>
                </a:cxnLst>
                <a:rect l="txL" t="txT" r="txR" b="txB"/>
                <a:pathLst>
                  <a:path w="96" h="67">
                    <a:moveTo>
                      <a:pt x="0" y="0"/>
                    </a:moveTo>
                    <a:lnTo>
                      <a:pt x="47" y="67"/>
                    </a:lnTo>
                    <a:lnTo>
                      <a:pt x="96"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59" name="Group 94"/>
            <p:cNvGrpSpPr/>
            <p:nvPr/>
          </p:nvGrpSpPr>
          <p:grpSpPr>
            <a:xfrm>
              <a:off x="1890" y="2903"/>
              <a:ext cx="96" cy="314"/>
              <a:chOff x="1890" y="2903"/>
              <a:chExt cx="96" cy="314"/>
            </a:xfrm>
          </p:grpSpPr>
          <p:sp>
            <p:nvSpPr>
              <p:cNvPr id="43495" name="Line 92"/>
              <p:cNvSpPr/>
              <p:nvPr/>
            </p:nvSpPr>
            <p:spPr>
              <a:xfrm>
                <a:off x="1937" y="2903"/>
                <a:ext cx="1" cy="249"/>
              </a:xfrm>
              <a:prstGeom prst="line">
                <a:avLst/>
              </a:prstGeom>
              <a:ln w="14288" cap="flat" cmpd="sng">
                <a:solidFill>
                  <a:srgbClr val="000000"/>
                </a:solidFill>
                <a:prstDash val="solid"/>
                <a:headEnd type="none" w="med" len="med"/>
                <a:tailEnd type="none" w="med" len="med"/>
              </a:ln>
            </p:spPr>
          </p:sp>
          <p:sp>
            <p:nvSpPr>
              <p:cNvPr id="43496" name="Freeform 93"/>
              <p:cNvSpPr/>
              <p:nvPr/>
            </p:nvSpPr>
            <p:spPr>
              <a:xfrm>
                <a:off x="1890" y="3150"/>
                <a:ext cx="96" cy="67"/>
              </a:xfrm>
              <a:custGeom>
                <a:avLst/>
                <a:gdLst>
                  <a:gd name="txL" fmla="*/ 0 w 96"/>
                  <a:gd name="txT" fmla="*/ 0 h 67"/>
                  <a:gd name="txR" fmla="*/ 96 w 96"/>
                  <a:gd name="txB" fmla="*/ 67 h 67"/>
                </a:gdLst>
                <a:ahLst/>
                <a:cxnLst>
                  <a:cxn ang="0">
                    <a:pos x="0" y="0"/>
                  </a:cxn>
                  <a:cxn ang="0">
                    <a:pos x="47" y="67"/>
                  </a:cxn>
                  <a:cxn ang="0">
                    <a:pos x="96" y="0"/>
                  </a:cxn>
                  <a:cxn ang="0">
                    <a:pos x="0" y="0"/>
                  </a:cxn>
                </a:cxnLst>
                <a:rect l="txL" t="txT" r="txR" b="txB"/>
                <a:pathLst>
                  <a:path w="96" h="67">
                    <a:moveTo>
                      <a:pt x="0" y="0"/>
                    </a:moveTo>
                    <a:lnTo>
                      <a:pt x="47" y="67"/>
                    </a:lnTo>
                    <a:lnTo>
                      <a:pt x="96"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60" name="Group 97"/>
            <p:cNvGrpSpPr/>
            <p:nvPr/>
          </p:nvGrpSpPr>
          <p:grpSpPr>
            <a:xfrm>
              <a:off x="4062" y="1349"/>
              <a:ext cx="168" cy="182"/>
              <a:chOff x="4062" y="1349"/>
              <a:chExt cx="168" cy="182"/>
            </a:xfrm>
          </p:grpSpPr>
          <p:sp>
            <p:nvSpPr>
              <p:cNvPr id="43493" name="Line 95"/>
              <p:cNvSpPr/>
              <p:nvPr/>
            </p:nvSpPr>
            <p:spPr>
              <a:xfrm>
                <a:off x="4062" y="1349"/>
                <a:ext cx="119" cy="128"/>
              </a:xfrm>
              <a:prstGeom prst="line">
                <a:avLst/>
              </a:prstGeom>
              <a:ln w="14288" cap="flat" cmpd="sng">
                <a:solidFill>
                  <a:srgbClr val="000000"/>
                </a:solidFill>
                <a:prstDash val="solid"/>
                <a:headEnd type="none" w="med" len="med"/>
                <a:tailEnd type="none" w="med" len="med"/>
              </a:ln>
            </p:spPr>
          </p:sp>
          <p:sp>
            <p:nvSpPr>
              <p:cNvPr id="43494" name="Freeform 96"/>
              <p:cNvSpPr/>
              <p:nvPr/>
            </p:nvSpPr>
            <p:spPr>
              <a:xfrm>
                <a:off x="4138" y="1457"/>
                <a:ext cx="92" cy="74"/>
              </a:xfrm>
              <a:custGeom>
                <a:avLst/>
                <a:gdLst>
                  <a:gd name="txL" fmla="*/ 0 w 92"/>
                  <a:gd name="txT" fmla="*/ 0 h 74"/>
                  <a:gd name="txR" fmla="*/ 92 w 92"/>
                  <a:gd name="txB" fmla="*/ 74 h 74"/>
                </a:gdLst>
                <a:ahLst/>
                <a:cxnLst>
                  <a:cxn ang="0">
                    <a:pos x="0" y="36"/>
                  </a:cxn>
                  <a:cxn ang="0">
                    <a:pos x="92" y="74"/>
                  </a:cxn>
                  <a:cxn ang="0">
                    <a:pos x="80" y="0"/>
                  </a:cxn>
                  <a:cxn ang="0">
                    <a:pos x="0" y="36"/>
                  </a:cxn>
                </a:cxnLst>
                <a:rect l="txL" t="txT" r="txR" b="txB"/>
                <a:pathLst>
                  <a:path w="92" h="74">
                    <a:moveTo>
                      <a:pt x="0" y="36"/>
                    </a:moveTo>
                    <a:lnTo>
                      <a:pt x="92" y="74"/>
                    </a:lnTo>
                    <a:lnTo>
                      <a:pt x="80" y="0"/>
                    </a:lnTo>
                    <a:lnTo>
                      <a:pt x="0" y="36"/>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61" name="Group 100"/>
            <p:cNvGrpSpPr/>
            <p:nvPr/>
          </p:nvGrpSpPr>
          <p:grpSpPr>
            <a:xfrm>
              <a:off x="4726" y="1764"/>
              <a:ext cx="386" cy="295"/>
              <a:chOff x="4726" y="1764"/>
              <a:chExt cx="386" cy="295"/>
            </a:xfrm>
          </p:grpSpPr>
          <p:sp>
            <p:nvSpPr>
              <p:cNvPr id="43491" name="Line 98"/>
              <p:cNvSpPr/>
              <p:nvPr/>
            </p:nvSpPr>
            <p:spPr>
              <a:xfrm>
                <a:off x="4726" y="1764"/>
                <a:ext cx="325" cy="248"/>
              </a:xfrm>
              <a:prstGeom prst="line">
                <a:avLst/>
              </a:prstGeom>
              <a:ln w="14288" cap="flat" cmpd="sng">
                <a:solidFill>
                  <a:srgbClr val="000000"/>
                </a:solidFill>
                <a:prstDash val="solid"/>
                <a:headEnd type="none" w="med" len="med"/>
                <a:tailEnd type="none" w="med" len="med"/>
              </a:ln>
            </p:spPr>
          </p:sp>
          <p:sp>
            <p:nvSpPr>
              <p:cNvPr id="43492" name="Freeform 99"/>
              <p:cNvSpPr/>
              <p:nvPr/>
            </p:nvSpPr>
            <p:spPr>
              <a:xfrm>
                <a:off x="5013" y="1987"/>
                <a:ext cx="99" cy="72"/>
              </a:xfrm>
              <a:custGeom>
                <a:avLst/>
                <a:gdLst>
                  <a:gd name="txL" fmla="*/ 0 w 99"/>
                  <a:gd name="txT" fmla="*/ 0 h 72"/>
                  <a:gd name="txR" fmla="*/ 99 w 99"/>
                  <a:gd name="txB" fmla="*/ 72 h 72"/>
                </a:gdLst>
                <a:ahLst/>
                <a:cxnLst>
                  <a:cxn ang="0">
                    <a:pos x="0" y="45"/>
                  </a:cxn>
                  <a:cxn ang="0">
                    <a:pos x="99" y="72"/>
                  </a:cxn>
                  <a:cxn ang="0">
                    <a:pos x="70" y="0"/>
                  </a:cxn>
                  <a:cxn ang="0">
                    <a:pos x="0" y="45"/>
                  </a:cxn>
                </a:cxnLst>
                <a:rect l="txL" t="txT" r="txR" b="txB"/>
                <a:pathLst>
                  <a:path w="99" h="72">
                    <a:moveTo>
                      <a:pt x="0" y="45"/>
                    </a:moveTo>
                    <a:lnTo>
                      <a:pt x="99" y="72"/>
                    </a:lnTo>
                    <a:lnTo>
                      <a:pt x="70" y="0"/>
                    </a:lnTo>
                    <a:lnTo>
                      <a:pt x="0" y="45"/>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62" name="Group 103"/>
            <p:cNvGrpSpPr/>
            <p:nvPr/>
          </p:nvGrpSpPr>
          <p:grpSpPr>
            <a:xfrm>
              <a:off x="5086" y="2366"/>
              <a:ext cx="97" cy="270"/>
              <a:chOff x="5086" y="2366"/>
              <a:chExt cx="97" cy="270"/>
            </a:xfrm>
          </p:grpSpPr>
          <p:sp>
            <p:nvSpPr>
              <p:cNvPr id="43489" name="Line 101"/>
              <p:cNvSpPr/>
              <p:nvPr/>
            </p:nvSpPr>
            <p:spPr>
              <a:xfrm>
                <a:off x="5134" y="2366"/>
                <a:ext cx="1" cy="205"/>
              </a:xfrm>
              <a:prstGeom prst="line">
                <a:avLst/>
              </a:prstGeom>
              <a:ln w="14288" cap="flat" cmpd="sng">
                <a:solidFill>
                  <a:srgbClr val="000000"/>
                </a:solidFill>
                <a:prstDash val="solid"/>
                <a:headEnd type="none" w="med" len="med"/>
                <a:tailEnd type="none" w="med" len="med"/>
              </a:ln>
            </p:spPr>
          </p:sp>
          <p:sp>
            <p:nvSpPr>
              <p:cNvPr id="43490" name="Freeform 102"/>
              <p:cNvSpPr/>
              <p:nvPr/>
            </p:nvSpPr>
            <p:spPr>
              <a:xfrm>
                <a:off x="5086" y="2569"/>
                <a:ext cx="97" cy="67"/>
              </a:xfrm>
              <a:custGeom>
                <a:avLst/>
                <a:gdLst>
                  <a:gd name="txL" fmla="*/ 0 w 97"/>
                  <a:gd name="txT" fmla="*/ 0 h 67"/>
                  <a:gd name="txR" fmla="*/ 97 w 97"/>
                  <a:gd name="txB" fmla="*/ 67 h 67"/>
                </a:gdLst>
                <a:ahLst/>
                <a:cxnLst>
                  <a:cxn ang="0">
                    <a:pos x="0" y="0"/>
                  </a:cxn>
                  <a:cxn ang="0">
                    <a:pos x="48" y="67"/>
                  </a:cxn>
                  <a:cxn ang="0">
                    <a:pos x="97" y="0"/>
                  </a:cxn>
                  <a:cxn ang="0">
                    <a:pos x="0" y="0"/>
                  </a:cxn>
                </a:cxnLst>
                <a:rect l="txL" t="txT" r="txR" b="txB"/>
                <a:pathLst>
                  <a:path w="97" h="67">
                    <a:moveTo>
                      <a:pt x="0" y="0"/>
                    </a:moveTo>
                    <a:lnTo>
                      <a:pt x="48" y="67"/>
                    </a:lnTo>
                    <a:lnTo>
                      <a:pt x="97"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63" name="Group 106"/>
            <p:cNvGrpSpPr/>
            <p:nvPr/>
          </p:nvGrpSpPr>
          <p:grpSpPr>
            <a:xfrm>
              <a:off x="5160" y="2948"/>
              <a:ext cx="96" cy="269"/>
              <a:chOff x="5160" y="2948"/>
              <a:chExt cx="96" cy="269"/>
            </a:xfrm>
          </p:grpSpPr>
          <p:sp>
            <p:nvSpPr>
              <p:cNvPr id="43487" name="Line 104"/>
              <p:cNvSpPr/>
              <p:nvPr/>
            </p:nvSpPr>
            <p:spPr>
              <a:xfrm>
                <a:off x="5207" y="2948"/>
                <a:ext cx="1" cy="204"/>
              </a:xfrm>
              <a:prstGeom prst="line">
                <a:avLst/>
              </a:prstGeom>
              <a:ln w="14288" cap="flat" cmpd="sng">
                <a:solidFill>
                  <a:srgbClr val="000000"/>
                </a:solidFill>
                <a:prstDash val="solid"/>
                <a:headEnd type="none" w="med" len="med"/>
                <a:tailEnd type="none" w="med" len="med"/>
              </a:ln>
            </p:spPr>
          </p:sp>
          <p:sp>
            <p:nvSpPr>
              <p:cNvPr id="43488" name="Freeform 105"/>
              <p:cNvSpPr/>
              <p:nvPr/>
            </p:nvSpPr>
            <p:spPr>
              <a:xfrm>
                <a:off x="5160" y="3150"/>
                <a:ext cx="96" cy="67"/>
              </a:xfrm>
              <a:custGeom>
                <a:avLst/>
                <a:gdLst>
                  <a:gd name="txL" fmla="*/ 0 w 96"/>
                  <a:gd name="txT" fmla="*/ 0 h 67"/>
                  <a:gd name="txR" fmla="*/ 96 w 96"/>
                  <a:gd name="txB" fmla="*/ 67 h 67"/>
                </a:gdLst>
                <a:ahLst/>
                <a:cxnLst>
                  <a:cxn ang="0">
                    <a:pos x="0" y="0"/>
                  </a:cxn>
                  <a:cxn ang="0">
                    <a:pos x="47" y="67"/>
                  </a:cxn>
                  <a:cxn ang="0">
                    <a:pos x="96" y="0"/>
                  </a:cxn>
                  <a:cxn ang="0">
                    <a:pos x="0" y="0"/>
                  </a:cxn>
                </a:cxnLst>
                <a:rect l="txL" t="txT" r="txR" b="txB"/>
                <a:pathLst>
                  <a:path w="96" h="67">
                    <a:moveTo>
                      <a:pt x="0" y="0"/>
                    </a:moveTo>
                    <a:lnTo>
                      <a:pt x="47" y="67"/>
                    </a:lnTo>
                    <a:lnTo>
                      <a:pt x="96"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064" name="Group 109"/>
            <p:cNvGrpSpPr/>
            <p:nvPr/>
          </p:nvGrpSpPr>
          <p:grpSpPr>
            <a:xfrm>
              <a:off x="2045" y="1162"/>
              <a:ext cx="108" cy="123"/>
              <a:chOff x="2045" y="1162"/>
              <a:chExt cx="108" cy="123"/>
            </a:xfrm>
          </p:grpSpPr>
          <p:sp>
            <p:nvSpPr>
              <p:cNvPr id="43485" name="Rectangle 107"/>
              <p:cNvSpPr/>
              <p:nvPr/>
            </p:nvSpPr>
            <p:spPr>
              <a:xfrm>
                <a:off x="2125" y="1217"/>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86" name="Rectangle 108"/>
              <p:cNvSpPr/>
              <p:nvPr/>
            </p:nvSpPr>
            <p:spPr>
              <a:xfrm>
                <a:off x="2045" y="1162"/>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65" name="Group 115"/>
            <p:cNvGrpSpPr/>
            <p:nvPr/>
          </p:nvGrpSpPr>
          <p:grpSpPr>
            <a:xfrm>
              <a:off x="1998" y="1276"/>
              <a:ext cx="238" cy="107"/>
              <a:chOff x="1998" y="1276"/>
              <a:chExt cx="238" cy="107"/>
            </a:xfrm>
          </p:grpSpPr>
          <p:sp>
            <p:nvSpPr>
              <p:cNvPr id="43480" name="Rectangle 110"/>
              <p:cNvSpPr/>
              <p:nvPr/>
            </p:nvSpPr>
            <p:spPr>
              <a:xfrm>
                <a:off x="2207" y="127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81" name="Rectangle 111"/>
              <p:cNvSpPr/>
              <p:nvPr/>
            </p:nvSpPr>
            <p:spPr>
              <a:xfrm>
                <a:off x="2133" y="127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82" name="Rectangle 112"/>
              <p:cNvSpPr/>
              <p:nvPr/>
            </p:nvSpPr>
            <p:spPr>
              <a:xfrm>
                <a:off x="2094" y="1276"/>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83" name="Rectangle 113"/>
              <p:cNvSpPr/>
              <p:nvPr/>
            </p:nvSpPr>
            <p:spPr>
              <a:xfrm>
                <a:off x="2035" y="127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484" name="Rectangle 114"/>
              <p:cNvSpPr/>
              <p:nvPr/>
            </p:nvSpPr>
            <p:spPr>
              <a:xfrm>
                <a:off x="1998" y="127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66" name="Group 118"/>
            <p:cNvGrpSpPr/>
            <p:nvPr/>
          </p:nvGrpSpPr>
          <p:grpSpPr>
            <a:xfrm>
              <a:off x="1239" y="1650"/>
              <a:ext cx="105" cy="123"/>
              <a:chOff x="1239" y="1650"/>
              <a:chExt cx="105" cy="123"/>
            </a:xfrm>
          </p:grpSpPr>
          <p:sp>
            <p:nvSpPr>
              <p:cNvPr id="43478" name="Rectangle 116"/>
              <p:cNvSpPr/>
              <p:nvPr/>
            </p:nvSpPr>
            <p:spPr>
              <a:xfrm>
                <a:off x="1316" y="1705"/>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479" name="Rectangle 117"/>
              <p:cNvSpPr/>
              <p:nvPr/>
            </p:nvSpPr>
            <p:spPr>
              <a:xfrm>
                <a:off x="1239" y="1650"/>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67" name="Group 124"/>
            <p:cNvGrpSpPr/>
            <p:nvPr/>
          </p:nvGrpSpPr>
          <p:grpSpPr>
            <a:xfrm>
              <a:off x="1163" y="1769"/>
              <a:ext cx="265" cy="107"/>
              <a:chOff x="1163" y="1769"/>
              <a:chExt cx="265" cy="107"/>
            </a:xfrm>
          </p:grpSpPr>
          <p:sp>
            <p:nvSpPr>
              <p:cNvPr id="43473" name="Rectangle 119"/>
              <p:cNvSpPr/>
              <p:nvPr/>
            </p:nvSpPr>
            <p:spPr>
              <a:xfrm>
                <a:off x="1399" y="176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74" name="Rectangle 120"/>
              <p:cNvSpPr/>
              <p:nvPr/>
            </p:nvSpPr>
            <p:spPr>
              <a:xfrm>
                <a:off x="1326" y="176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75" name="Rectangle 121"/>
              <p:cNvSpPr/>
              <p:nvPr/>
            </p:nvSpPr>
            <p:spPr>
              <a:xfrm>
                <a:off x="1287" y="1769"/>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76" name="Rectangle 122"/>
              <p:cNvSpPr/>
              <p:nvPr/>
            </p:nvSpPr>
            <p:spPr>
              <a:xfrm>
                <a:off x="1216" y="176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77" name="Rectangle 123"/>
              <p:cNvSpPr/>
              <p:nvPr/>
            </p:nvSpPr>
            <p:spPr>
              <a:xfrm>
                <a:off x="1163" y="176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68" name="Group 127"/>
            <p:cNvGrpSpPr/>
            <p:nvPr/>
          </p:nvGrpSpPr>
          <p:grpSpPr>
            <a:xfrm>
              <a:off x="506" y="2145"/>
              <a:ext cx="108" cy="122"/>
              <a:chOff x="506" y="2145"/>
              <a:chExt cx="108" cy="122"/>
            </a:xfrm>
          </p:grpSpPr>
          <p:sp>
            <p:nvSpPr>
              <p:cNvPr id="43471" name="Rectangle 125"/>
              <p:cNvSpPr/>
              <p:nvPr/>
            </p:nvSpPr>
            <p:spPr>
              <a:xfrm>
                <a:off x="586" y="2199"/>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472" name="Rectangle 126"/>
              <p:cNvSpPr/>
              <p:nvPr/>
            </p:nvSpPr>
            <p:spPr>
              <a:xfrm>
                <a:off x="506" y="2145"/>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69" name="Group 133"/>
            <p:cNvGrpSpPr/>
            <p:nvPr/>
          </p:nvGrpSpPr>
          <p:grpSpPr>
            <a:xfrm>
              <a:off x="449" y="2263"/>
              <a:ext cx="237" cy="107"/>
              <a:chOff x="449" y="2263"/>
              <a:chExt cx="237" cy="107"/>
            </a:xfrm>
          </p:grpSpPr>
          <p:sp>
            <p:nvSpPr>
              <p:cNvPr id="43466" name="Rectangle 128"/>
              <p:cNvSpPr/>
              <p:nvPr/>
            </p:nvSpPr>
            <p:spPr>
              <a:xfrm>
                <a:off x="657"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67" name="Rectangle 129"/>
              <p:cNvSpPr/>
              <p:nvPr/>
            </p:nvSpPr>
            <p:spPr>
              <a:xfrm>
                <a:off x="595"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468" name="Rectangle 130"/>
              <p:cNvSpPr/>
              <p:nvPr/>
            </p:nvSpPr>
            <p:spPr>
              <a:xfrm>
                <a:off x="573" y="2263"/>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69" name="Rectangle 131"/>
              <p:cNvSpPr/>
              <p:nvPr/>
            </p:nvSpPr>
            <p:spPr>
              <a:xfrm>
                <a:off x="502"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70" name="Rectangle 132"/>
              <p:cNvSpPr/>
              <p:nvPr/>
            </p:nvSpPr>
            <p:spPr>
              <a:xfrm>
                <a:off x="449"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70" name="Group 136"/>
            <p:cNvGrpSpPr/>
            <p:nvPr/>
          </p:nvGrpSpPr>
          <p:grpSpPr>
            <a:xfrm>
              <a:off x="497" y="2725"/>
              <a:ext cx="105" cy="123"/>
              <a:chOff x="497" y="2725"/>
              <a:chExt cx="105" cy="123"/>
            </a:xfrm>
          </p:grpSpPr>
          <p:sp>
            <p:nvSpPr>
              <p:cNvPr id="43464" name="Rectangle 134"/>
              <p:cNvSpPr/>
              <p:nvPr/>
            </p:nvSpPr>
            <p:spPr>
              <a:xfrm>
                <a:off x="574" y="2780"/>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5</a:t>
                </a:r>
                <a:endParaRPr lang="en-US" altLang="zh-CN" dirty="0">
                  <a:latin typeface="Arial" panose="020B0604020202020204" pitchFamily="34" charset="0"/>
                </a:endParaRPr>
              </a:p>
            </p:txBody>
          </p:sp>
          <p:sp>
            <p:nvSpPr>
              <p:cNvPr id="43465" name="Rectangle 135"/>
              <p:cNvSpPr/>
              <p:nvPr/>
            </p:nvSpPr>
            <p:spPr>
              <a:xfrm>
                <a:off x="497" y="2725"/>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71" name="Group 142"/>
            <p:cNvGrpSpPr/>
            <p:nvPr/>
          </p:nvGrpSpPr>
          <p:grpSpPr>
            <a:xfrm>
              <a:off x="440" y="2844"/>
              <a:ext cx="228" cy="107"/>
              <a:chOff x="440" y="2844"/>
              <a:chExt cx="228" cy="107"/>
            </a:xfrm>
          </p:grpSpPr>
          <p:sp>
            <p:nvSpPr>
              <p:cNvPr id="43459" name="Rectangle 137"/>
              <p:cNvSpPr/>
              <p:nvPr/>
            </p:nvSpPr>
            <p:spPr>
              <a:xfrm>
                <a:off x="639" y="284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60" name="Rectangle 138"/>
              <p:cNvSpPr/>
              <p:nvPr/>
            </p:nvSpPr>
            <p:spPr>
              <a:xfrm>
                <a:off x="577" y="284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461" name="Rectangle 139"/>
              <p:cNvSpPr/>
              <p:nvPr/>
            </p:nvSpPr>
            <p:spPr>
              <a:xfrm>
                <a:off x="555" y="2844"/>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62" name="Rectangle 140"/>
              <p:cNvSpPr/>
              <p:nvPr/>
            </p:nvSpPr>
            <p:spPr>
              <a:xfrm>
                <a:off x="488" y="284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463" name="Rectangle 141"/>
              <p:cNvSpPr/>
              <p:nvPr/>
            </p:nvSpPr>
            <p:spPr>
              <a:xfrm>
                <a:off x="440" y="284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72" name="Group 145"/>
            <p:cNvGrpSpPr/>
            <p:nvPr/>
          </p:nvGrpSpPr>
          <p:grpSpPr>
            <a:xfrm>
              <a:off x="497" y="3316"/>
              <a:ext cx="106" cy="123"/>
              <a:chOff x="497" y="3316"/>
              <a:chExt cx="106" cy="123"/>
            </a:xfrm>
          </p:grpSpPr>
          <p:sp>
            <p:nvSpPr>
              <p:cNvPr id="43457" name="Rectangle 143"/>
              <p:cNvSpPr/>
              <p:nvPr/>
            </p:nvSpPr>
            <p:spPr>
              <a:xfrm>
                <a:off x="575" y="3371"/>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6</a:t>
                </a:r>
                <a:endParaRPr lang="en-US" altLang="zh-CN" dirty="0">
                  <a:latin typeface="Arial" panose="020B0604020202020204" pitchFamily="34" charset="0"/>
                </a:endParaRPr>
              </a:p>
            </p:txBody>
          </p:sp>
          <p:sp>
            <p:nvSpPr>
              <p:cNvPr id="43458" name="Rectangle 144"/>
              <p:cNvSpPr/>
              <p:nvPr/>
            </p:nvSpPr>
            <p:spPr>
              <a:xfrm>
                <a:off x="497" y="3316"/>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73" name="Group 151"/>
            <p:cNvGrpSpPr/>
            <p:nvPr/>
          </p:nvGrpSpPr>
          <p:grpSpPr>
            <a:xfrm>
              <a:off x="418" y="3413"/>
              <a:ext cx="256" cy="107"/>
              <a:chOff x="418" y="3413"/>
              <a:chExt cx="256" cy="107"/>
            </a:xfrm>
          </p:grpSpPr>
          <p:sp>
            <p:nvSpPr>
              <p:cNvPr id="43452" name="Rectangle 146"/>
              <p:cNvSpPr/>
              <p:nvPr/>
            </p:nvSpPr>
            <p:spPr>
              <a:xfrm>
                <a:off x="645" y="341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53" name="Rectangle 147"/>
              <p:cNvSpPr/>
              <p:nvPr/>
            </p:nvSpPr>
            <p:spPr>
              <a:xfrm>
                <a:off x="571" y="341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54" name="Rectangle 148"/>
              <p:cNvSpPr/>
              <p:nvPr/>
            </p:nvSpPr>
            <p:spPr>
              <a:xfrm>
                <a:off x="533" y="3413"/>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55" name="Rectangle 149"/>
              <p:cNvSpPr/>
              <p:nvPr/>
            </p:nvSpPr>
            <p:spPr>
              <a:xfrm>
                <a:off x="466" y="341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456" name="Rectangle 150"/>
              <p:cNvSpPr/>
              <p:nvPr/>
            </p:nvSpPr>
            <p:spPr>
              <a:xfrm>
                <a:off x="418" y="341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74" name="Group 154"/>
            <p:cNvGrpSpPr/>
            <p:nvPr/>
          </p:nvGrpSpPr>
          <p:grpSpPr>
            <a:xfrm>
              <a:off x="1825" y="2143"/>
              <a:ext cx="107" cy="123"/>
              <a:chOff x="1825" y="2143"/>
              <a:chExt cx="107" cy="123"/>
            </a:xfrm>
          </p:grpSpPr>
          <p:sp>
            <p:nvSpPr>
              <p:cNvPr id="43450" name="Rectangle 152"/>
              <p:cNvSpPr/>
              <p:nvPr/>
            </p:nvSpPr>
            <p:spPr>
              <a:xfrm>
                <a:off x="1904" y="2198"/>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7</a:t>
                </a:r>
                <a:endParaRPr lang="en-US" altLang="zh-CN" dirty="0">
                  <a:latin typeface="Arial" panose="020B0604020202020204" pitchFamily="34" charset="0"/>
                </a:endParaRPr>
              </a:p>
            </p:txBody>
          </p:sp>
          <p:sp>
            <p:nvSpPr>
              <p:cNvPr id="43451" name="Rectangle 153"/>
              <p:cNvSpPr/>
              <p:nvPr/>
            </p:nvSpPr>
            <p:spPr>
              <a:xfrm>
                <a:off x="1825" y="2143"/>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75" name="Group 160"/>
            <p:cNvGrpSpPr/>
            <p:nvPr/>
          </p:nvGrpSpPr>
          <p:grpSpPr>
            <a:xfrm>
              <a:off x="1735" y="2248"/>
              <a:ext cx="255" cy="107"/>
              <a:chOff x="1735" y="2248"/>
              <a:chExt cx="255" cy="107"/>
            </a:xfrm>
          </p:grpSpPr>
          <p:sp>
            <p:nvSpPr>
              <p:cNvPr id="43445" name="Rectangle 155"/>
              <p:cNvSpPr/>
              <p:nvPr/>
            </p:nvSpPr>
            <p:spPr>
              <a:xfrm>
                <a:off x="1961" y="2248"/>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46" name="Rectangle 156"/>
              <p:cNvSpPr/>
              <p:nvPr/>
            </p:nvSpPr>
            <p:spPr>
              <a:xfrm>
                <a:off x="1893" y="2248"/>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447" name="Rectangle 157"/>
              <p:cNvSpPr/>
              <p:nvPr/>
            </p:nvSpPr>
            <p:spPr>
              <a:xfrm>
                <a:off x="1859" y="2248"/>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48" name="Rectangle 158"/>
              <p:cNvSpPr/>
              <p:nvPr/>
            </p:nvSpPr>
            <p:spPr>
              <a:xfrm>
                <a:off x="1788" y="2248"/>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49" name="Rectangle 159"/>
              <p:cNvSpPr/>
              <p:nvPr/>
            </p:nvSpPr>
            <p:spPr>
              <a:xfrm>
                <a:off x="1735" y="2248"/>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76" name="Group 163"/>
            <p:cNvGrpSpPr/>
            <p:nvPr/>
          </p:nvGrpSpPr>
          <p:grpSpPr>
            <a:xfrm>
              <a:off x="3759" y="1142"/>
              <a:ext cx="104" cy="123"/>
              <a:chOff x="3759" y="1142"/>
              <a:chExt cx="104" cy="123"/>
            </a:xfrm>
          </p:grpSpPr>
          <p:sp>
            <p:nvSpPr>
              <p:cNvPr id="43443" name="Rectangle 161"/>
              <p:cNvSpPr/>
              <p:nvPr/>
            </p:nvSpPr>
            <p:spPr>
              <a:xfrm>
                <a:off x="3835" y="1197"/>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8</a:t>
                </a:r>
                <a:endParaRPr lang="en-US" altLang="zh-CN" dirty="0">
                  <a:latin typeface="Arial" panose="020B0604020202020204" pitchFamily="34" charset="0"/>
                </a:endParaRPr>
              </a:p>
            </p:txBody>
          </p:sp>
          <p:sp>
            <p:nvSpPr>
              <p:cNvPr id="43444" name="Rectangle 162"/>
              <p:cNvSpPr/>
              <p:nvPr/>
            </p:nvSpPr>
            <p:spPr>
              <a:xfrm>
                <a:off x="3759" y="1142"/>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77" name="Group 169"/>
            <p:cNvGrpSpPr/>
            <p:nvPr/>
          </p:nvGrpSpPr>
          <p:grpSpPr>
            <a:xfrm>
              <a:off x="3681" y="1269"/>
              <a:ext cx="229" cy="107"/>
              <a:chOff x="3681" y="1269"/>
              <a:chExt cx="229" cy="107"/>
            </a:xfrm>
          </p:grpSpPr>
          <p:sp>
            <p:nvSpPr>
              <p:cNvPr id="43438" name="Rectangle 164"/>
              <p:cNvSpPr/>
              <p:nvPr/>
            </p:nvSpPr>
            <p:spPr>
              <a:xfrm>
                <a:off x="3881" y="126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39" name="Rectangle 165"/>
              <p:cNvSpPr/>
              <p:nvPr/>
            </p:nvSpPr>
            <p:spPr>
              <a:xfrm>
                <a:off x="3812" y="126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440" name="Rectangle 166"/>
              <p:cNvSpPr/>
              <p:nvPr/>
            </p:nvSpPr>
            <p:spPr>
              <a:xfrm>
                <a:off x="3778" y="1269"/>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41" name="Rectangle 167"/>
              <p:cNvSpPr/>
              <p:nvPr/>
            </p:nvSpPr>
            <p:spPr>
              <a:xfrm>
                <a:off x="3718" y="126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442" name="Rectangle 168"/>
              <p:cNvSpPr/>
              <p:nvPr/>
            </p:nvSpPr>
            <p:spPr>
              <a:xfrm>
                <a:off x="3681" y="126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78" name="Group 172"/>
            <p:cNvGrpSpPr/>
            <p:nvPr/>
          </p:nvGrpSpPr>
          <p:grpSpPr>
            <a:xfrm>
              <a:off x="2987" y="1620"/>
              <a:ext cx="105" cy="123"/>
              <a:chOff x="2987" y="1620"/>
              <a:chExt cx="105" cy="123"/>
            </a:xfrm>
          </p:grpSpPr>
          <p:sp>
            <p:nvSpPr>
              <p:cNvPr id="43436" name="Rectangle 170"/>
              <p:cNvSpPr/>
              <p:nvPr/>
            </p:nvSpPr>
            <p:spPr>
              <a:xfrm>
                <a:off x="3064" y="1675"/>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9</a:t>
                </a:r>
                <a:endParaRPr lang="en-US" altLang="zh-CN" dirty="0">
                  <a:latin typeface="Arial" panose="020B0604020202020204" pitchFamily="34" charset="0"/>
                </a:endParaRPr>
              </a:p>
            </p:txBody>
          </p:sp>
          <p:sp>
            <p:nvSpPr>
              <p:cNvPr id="43437" name="Rectangle 171"/>
              <p:cNvSpPr/>
              <p:nvPr/>
            </p:nvSpPr>
            <p:spPr>
              <a:xfrm>
                <a:off x="2987" y="1620"/>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79" name="Group 178"/>
            <p:cNvGrpSpPr/>
            <p:nvPr/>
          </p:nvGrpSpPr>
          <p:grpSpPr>
            <a:xfrm>
              <a:off x="2916" y="1724"/>
              <a:ext cx="238" cy="107"/>
              <a:chOff x="2916" y="1724"/>
              <a:chExt cx="238" cy="107"/>
            </a:xfrm>
          </p:grpSpPr>
          <p:sp>
            <p:nvSpPr>
              <p:cNvPr id="43431" name="Rectangle 173"/>
              <p:cNvSpPr/>
              <p:nvPr/>
            </p:nvSpPr>
            <p:spPr>
              <a:xfrm>
                <a:off x="3125" y="172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32" name="Rectangle 174"/>
              <p:cNvSpPr/>
              <p:nvPr/>
            </p:nvSpPr>
            <p:spPr>
              <a:xfrm>
                <a:off x="3051" y="172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33" name="Rectangle 175"/>
              <p:cNvSpPr/>
              <p:nvPr/>
            </p:nvSpPr>
            <p:spPr>
              <a:xfrm>
                <a:off x="3013" y="1724"/>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34" name="Rectangle 176"/>
              <p:cNvSpPr/>
              <p:nvPr/>
            </p:nvSpPr>
            <p:spPr>
              <a:xfrm>
                <a:off x="2953" y="172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435" name="Rectangle 177"/>
              <p:cNvSpPr/>
              <p:nvPr/>
            </p:nvSpPr>
            <p:spPr>
              <a:xfrm>
                <a:off x="2916" y="172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80" name="Group 181"/>
            <p:cNvGrpSpPr/>
            <p:nvPr/>
          </p:nvGrpSpPr>
          <p:grpSpPr>
            <a:xfrm>
              <a:off x="4358" y="1587"/>
              <a:ext cx="127" cy="122"/>
              <a:chOff x="4358" y="1587"/>
              <a:chExt cx="127" cy="122"/>
            </a:xfrm>
          </p:grpSpPr>
          <p:sp>
            <p:nvSpPr>
              <p:cNvPr id="43429" name="Rectangle 179"/>
              <p:cNvSpPr/>
              <p:nvPr/>
            </p:nvSpPr>
            <p:spPr>
              <a:xfrm>
                <a:off x="4428" y="1641"/>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14</a:t>
                </a:r>
                <a:endParaRPr lang="en-US" altLang="zh-CN" dirty="0">
                  <a:latin typeface="Arial" panose="020B0604020202020204" pitchFamily="34" charset="0"/>
                </a:endParaRPr>
              </a:p>
            </p:txBody>
          </p:sp>
          <p:sp>
            <p:nvSpPr>
              <p:cNvPr id="43430" name="Rectangle 180"/>
              <p:cNvSpPr/>
              <p:nvPr/>
            </p:nvSpPr>
            <p:spPr>
              <a:xfrm>
                <a:off x="4358" y="1587"/>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81" name="Group 187"/>
            <p:cNvGrpSpPr/>
            <p:nvPr/>
          </p:nvGrpSpPr>
          <p:grpSpPr>
            <a:xfrm>
              <a:off x="4298" y="1709"/>
              <a:ext cx="237" cy="107"/>
              <a:chOff x="4298" y="1709"/>
              <a:chExt cx="237" cy="107"/>
            </a:xfrm>
          </p:grpSpPr>
          <p:sp>
            <p:nvSpPr>
              <p:cNvPr id="43424" name="Rectangle 182"/>
              <p:cNvSpPr/>
              <p:nvPr/>
            </p:nvSpPr>
            <p:spPr>
              <a:xfrm>
                <a:off x="4506" y="170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25" name="Rectangle 183"/>
              <p:cNvSpPr/>
              <p:nvPr/>
            </p:nvSpPr>
            <p:spPr>
              <a:xfrm>
                <a:off x="4433" y="170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426" name="Rectangle 184"/>
              <p:cNvSpPr/>
              <p:nvPr/>
            </p:nvSpPr>
            <p:spPr>
              <a:xfrm>
                <a:off x="4394" y="1709"/>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27" name="Rectangle 185"/>
              <p:cNvSpPr/>
              <p:nvPr/>
            </p:nvSpPr>
            <p:spPr>
              <a:xfrm>
                <a:off x="4335" y="170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428" name="Rectangle 186"/>
              <p:cNvSpPr/>
              <p:nvPr/>
            </p:nvSpPr>
            <p:spPr>
              <a:xfrm>
                <a:off x="4298" y="170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82" name="Group 190"/>
            <p:cNvGrpSpPr/>
            <p:nvPr/>
          </p:nvGrpSpPr>
          <p:grpSpPr>
            <a:xfrm>
              <a:off x="3339" y="2165"/>
              <a:ext cx="128" cy="124"/>
              <a:chOff x="3339" y="2165"/>
              <a:chExt cx="128" cy="124"/>
            </a:xfrm>
          </p:grpSpPr>
          <p:sp>
            <p:nvSpPr>
              <p:cNvPr id="43422" name="Rectangle 188"/>
              <p:cNvSpPr/>
              <p:nvPr/>
            </p:nvSpPr>
            <p:spPr>
              <a:xfrm>
                <a:off x="3410" y="2221"/>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10</a:t>
                </a:r>
                <a:endParaRPr lang="en-US" altLang="zh-CN" dirty="0">
                  <a:latin typeface="Arial" panose="020B0604020202020204" pitchFamily="34" charset="0"/>
                </a:endParaRPr>
              </a:p>
            </p:txBody>
          </p:sp>
          <p:sp>
            <p:nvSpPr>
              <p:cNvPr id="43423" name="Rectangle 189"/>
              <p:cNvSpPr/>
              <p:nvPr/>
            </p:nvSpPr>
            <p:spPr>
              <a:xfrm>
                <a:off x="3339" y="2165"/>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83" name="Group 196"/>
            <p:cNvGrpSpPr/>
            <p:nvPr/>
          </p:nvGrpSpPr>
          <p:grpSpPr>
            <a:xfrm>
              <a:off x="3279" y="2263"/>
              <a:ext cx="265" cy="107"/>
              <a:chOff x="3279" y="2263"/>
              <a:chExt cx="265" cy="107"/>
            </a:xfrm>
          </p:grpSpPr>
          <p:sp>
            <p:nvSpPr>
              <p:cNvPr id="43417" name="Rectangle 191"/>
              <p:cNvSpPr/>
              <p:nvPr/>
            </p:nvSpPr>
            <p:spPr>
              <a:xfrm>
                <a:off x="3515"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18" name="Rectangle 192"/>
              <p:cNvSpPr/>
              <p:nvPr/>
            </p:nvSpPr>
            <p:spPr>
              <a:xfrm>
                <a:off x="3442"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19" name="Rectangle 193"/>
              <p:cNvSpPr/>
              <p:nvPr/>
            </p:nvSpPr>
            <p:spPr>
              <a:xfrm>
                <a:off x="3403" y="2263"/>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20" name="Rectangle 194"/>
              <p:cNvSpPr/>
              <p:nvPr/>
            </p:nvSpPr>
            <p:spPr>
              <a:xfrm>
                <a:off x="3332"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21" name="Rectangle 195"/>
              <p:cNvSpPr/>
              <p:nvPr/>
            </p:nvSpPr>
            <p:spPr>
              <a:xfrm>
                <a:off x="3279"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84" name="Group 199"/>
            <p:cNvGrpSpPr/>
            <p:nvPr/>
          </p:nvGrpSpPr>
          <p:grpSpPr>
            <a:xfrm>
              <a:off x="1864" y="2679"/>
              <a:ext cx="127" cy="123"/>
              <a:chOff x="1864" y="2679"/>
              <a:chExt cx="127" cy="123"/>
            </a:xfrm>
          </p:grpSpPr>
          <p:sp>
            <p:nvSpPr>
              <p:cNvPr id="43415" name="Rectangle 197"/>
              <p:cNvSpPr/>
              <p:nvPr/>
            </p:nvSpPr>
            <p:spPr>
              <a:xfrm>
                <a:off x="1934" y="2734"/>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11</a:t>
                </a:r>
                <a:endParaRPr lang="en-US" altLang="zh-CN" dirty="0">
                  <a:latin typeface="Arial" panose="020B0604020202020204" pitchFamily="34" charset="0"/>
                </a:endParaRPr>
              </a:p>
            </p:txBody>
          </p:sp>
          <p:sp>
            <p:nvSpPr>
              <p:cNvPr id="43416" name="Rectangle 198"/>
              <p:cNvSpPr/>
              <p:nvPr/>
            </p:nvSpPr>
            <p:spPr>
              <a:xfrm>
                <a:off x="1864" y="2679"/>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85" name="Group 205"/>
            <p:cNvGrpSpPr/>
            <p:nvPr/>
          </p:nvGrpSpPr>
          <p:grpSpPr>
            <a:xfrm>
              <a:off x="1820" y="2794"/>
              <a:ext cx="237" cy="107"/>
              <a:chOff x="1820" y="2794"/>
              <a:chExt cx="237" cy="107"/>
            </a:xfrm>
          </p:grpSpPr>
          <p:sp>
            <p:nvSpPr>
              <p:cNvPr id="43410" name="Rectangle 200"/>
              <p:cNvSpPr/>
              <p:nvPr/>
            </p:nvSpPr>
            <p:spPr>
              <a:xfrm>
                <a:off x="2028" y="279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11" name="Rectangle 201"/>
              <p:cNvSpPr/>
              <p:nvPr/>
            </p:nvSpPr>
            <p:spPr>
              <a:xfrm>
                <a:off x="1966" y="279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412" name="Rectangle 202"/>
              <p:cNvSpPr/>
              <p:nvPr/>
            </p:nvSpPr>
            <p:spPr>
              <a:xfrm>
                <a:off x="1944" y="2794"/>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13" name="Rectangle 203"/>
              <p:cNvSpPr/>
              <p:nvPr/>
            </p:nvSpPr>
            <p:spPr>
              <a:xfrm>
                <a:off x="1873" y="279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14" name="Rectangle 204"/>
              <p:cNvSpPr/>
              <p:nvPr/>
            </p:nvSpPr>
            <p:spPr>
              <a:xfrm>
                <a:off x="1820" y="279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86" name="Group 208"/>
            <p:cNvGrpSpPr/>
            <p:nvPr/>
          </p:nvGrpSpPr>
          <p:grpSpPr>
            <a:xfrm>
              <a:off x="1903" y="3321"/>
              <a:ext cx="128" cy="122"/>
              <a:chOff x="1903" y="3321"/>
              <a:chExt cx="128" cy="122"/>
            </a:xfrm>
          </p:grpSpPr>
          <p:sp>
            <p:nvSpPr>
              <p:cNvPr id="43408" name="Rectangle 206"/>
              <p:cNvSpPr/>
              <p:nvPr/>
            </p:nvSpPr>
            <p:spPr>
              <a:xfrm>
                <a:off x="1974" y="3375"/>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12</a:t>
                </a:r>
                <a:endParaRPr lang="en-US" altLang="zh-CN" dirty="0">
                  <a:latin typeface="Arial" panose="020B0604020202020204" pitchFamily="34" charset="0"/>
                </a:endParaRPr>
              </a:p>
            </p:txBody>
          </p:sp>
          <p:sp>
            <p:nvSpPr>
              <p:cNvPr id="43409" name="Rectangle 207"/>
              <p:cNvSpPr/>
              <p:nvPr/>
            </p:nvSpPr>
            <p:spPr>
              <a:xfrm>
                <a:off x="1903" y="3321"/>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87" name="Group 214"/>
            <p:cNvGrpSpPr/>
            <p:nvPr/>
          </p:nvGrpSpPr>
          <p:grpSpPr>
            <a:xfrm>
              <a:off x="1864" y="3436"/>
              <a:ext cx="228" cy="107"/>
              <a:chOff x="1864" y="3436"/>
              <a:chExt cx="228" cy="107"/>
            </a:xfrm>
          </p:grpSpPr>
          <p:sp>
            <p:nvSpPr>
              <p:cNvPr id="43403" name="Rectangle 209"/>
              <p:cNvSpPr/>
              <p:nvPr/>
            </p:nvSpPr>
            <p:spPr>
              <a:xfrm>
                <a:off x="2063" y="343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04" name="Rectangle 210"/>
              <p:cNvSpPr/>
              <p:nvPr/>
            </p:nvSpPr>
            <p:spPr>
              <a:xfrm>
                <a:off x="2001" y="343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405" name="Rectangle 211"/>
              <p:cNvSpPr/>
              <p:nvPr/>
            </p:nvSpPr>
            <p:spPr>
              <a:xfrm>
                <a:off x="1978" y="3436"/>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406" name="Rectangle 212"/>
              <p:cNvSpPr/>
              <p:nvPr/>
            </p:nvSpPr>
            <p:spPr>
              <a:xfrm>
                <a:off x="1912" y="343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407" name="Rectangle 213"/>
              <p:cNvSpPr/>
              <p:nvPr/>
            </p:nvSpPr>
            <p:spPr>
              <a:xfrm>
                <a:off x="1864" y="343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88" name="Group 217"/>
            <p:cNvGrpSpPr/>
            <p:nvPr/>
          </p:nvGrpSpPr>
          <p:grpSpPr>
            <a:xfrm>
              <a:off x="3423" y="2720"/>
              <a:ext cx="128" cy="123"/>
              <a:chOff x="3423" y="2720"/>
              <a:chExt cx="128" cy="123"/>
            </a:xfrm>
          </p:grpSpPr>
          <p:sp>
            <p:nvSpPr>
              <p:cNvPr id="43401" name="Rectangle 215"/>
              <p:cNvSpPr/>
              <p:nvPr/>
            </p:nvSpPr>
            <p:spPr>
              <a:xfrm>
                <a:off x="3494" y="2775"/>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13</a:t>
                </a:r>
                <a:endParaRPr lang="en-US" altLang="zh-CN" dirty="0">
                  <a:latin typeface="Arial" panose="020B0604020202020204" pitchFamily="34" charset="0"/>
                </a:endParaRPr>
              </a:p>
            </p:txBody>
          </p:sp>
          <p:sp>
            <p:nvSpPr>
              <p:cNvPr id="43402" name="Rectangle 216"/>
              <p:cNvSpPr/>
              <p:nvPr/>
            </p:nvSpPr>
            <p:spPr>
              <a:xfrm>
                <a:off x="3423" y="2720"/>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89" name="Group 223"/>
            <p:cNvGrpSpPr/>
            <p:nvPr/>
          </p:nvGrpSpPr>
          <p:grpSpPr>
            <a:xfrm>
              <a:off x="3344" y="2845"/>
              <a:ext cx="256" cy="107"/>
              <a:chOff x="3344" y="2845"/>
              <a:chExt cx="256" cy="107"/>
            </a:xfrm>
          </p:grpSpPr>
          <p:sp>
            <p:nvSpPr>
              <p:cNvPr id="43396" name="Rectangle 218"/>
              <p:cNvSpPr/>
              <p:nvPr/>
            </p:nvSpPr>
            <p:spPr>
              <a:xfrm>
                <a:off x="3571" y="2845"/>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97" name="Rectangle 219"/>
              <p:cNvSpPr/>
              <p:nvPr/>
            </p:nvSpPr>
            <p:spPr>
              <a:xfrm>
                <a:off x="3502" y="2845"/>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398" name="Rectangle 220"/>
              <p:cNvSpPr/>
              <p:nvPr/>
            </p:nvSpPr>
            <p:spPr>
              <a:xfrm>
                <a:off x="3468" y="2845"/>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99" name="Rectangle 221"/>
              <p:cNvSpPr/>
              <p:nvPr/>
            </p:nvSpPr>
            <p:spPr>
              <a:xfrm>
                <a:off x="3397" y="2845"/>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400" name="Rectangle 222"/>
              <p:cNvSpPr/>
              <p:nvPr/>
            </p:nvSpPr>
            <p:spPr>
              <a:xfrm>
                <a:off x="3344" y="2845"/>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90" name="Group 226"/>
            <p:cNvGrpSpPr/>
            <p:nvPr/>
          </p:nvGrpSpPr>
          <p:grpSpPr>
            <a:xfrm>
              <a:off x="5212" y="2151"/>
              <a:ext cx="128" cy="123"/>
              <a:chOff x="5212" y="2151"/>
              <a:chExt cx="128" cy="123"/>
            </a:xfrm>
          </p:grpSpPr>
          <p:sp>
            <p:nvSpPr>
              <p:cNvPr id="43394" name="Rectangle 224"/>
              <p:cNvSpPr/>
              <p:nvPr/>
            </p:nvSpPr>
            <p:spPr>
              <a:xfrm>
                <a:off x="5283" y="2206"/>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15</a:t>
                </a:r>
                <a:endParaRPr lang="en-US" altLang="zh-CN" dirty="0">
                  <a:latin typeface="Arial" panose="020B0604020202020204" pitchFamily="34" charset="0"/>
                </a:endParaRPr>
              </a:p>
            </p:txBody>
          </p:sp>
          <p:sp>
            <p:nvSpPr>
              <p:cNvPr id="43395" name="Rectangle 225"/>
              <p:cNvSpPr/>
              <p:nvPr/>
            </p:nvSpPr>
            <p:spPr>
              <a:xfrm>
                <a:off x="5212" y="2151"/>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91" name="Group 232"/>
            <p:cNvGrpSpPr/>
            <p:nvPr/>
          </p:nvGrpSpPr>
          <p:grpSpPr>
            <a:xfrm>
              <a:off x="5140" y="2263"/>
              <a:ext cx="265" cy="107"/>
              <a:chOff x="5140" y="2263"/>
              <a:chExt cx="265" cy="107"/>
            </a:xfrm>
          </p:grpSpPr>
          <p:sp>
            <p:nvSpPr>
              <p:cNvPr id="43389" name="Rectangle 227"/>
              <p:cNvSpPr/>
              <p:nvPr/>
            </p:nvSpPr>
            <p:spPr>
              <a:xfrm>
                <a:off x="5376"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90" name="Rectangle 228"/>
              <p:cNvSpPr/>
              <p:nvPr/>
            </p:nvSpPr>
            <p:spPr>
              <a:xfrm>
                <a:off x="5303"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391" name="Rectangle 229"/>
              <p:cNvSpPr/>
              <p:nvPr/>
            </p:nvSpPr>
            <p:spPr>
              <a:xfrm>
                <a:off x="5264" y="2263"/>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92" name="Rectangle 230"/>
              <p:cNvSpPr/>
              <p:nvPr/>
            </p:nvSpPr>
            <p:spPr>
              <a:xfrm>
                <a:off x="5193"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393" name="Rectangle 231"/>
              <p:cNvSpPr/>
              <p:nvPr/>
            </p:nvSpPr>
            <p:spPr>
              <a:xfrm>
                <a:off x="5140"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92" name="Group 235"/>
            <p:cNvGrpSpPr/>
            <p:nvPr/>
          </p:nvGrpSpPr>
          <p:grpSpPr>
            <a:xfrm>
              <a:off x="5191" y="2740"/>
              <a:ext cx="128" cy="123"/>
              <a:chOff x="5191" y="2740"/>
              <a:chExt cx="128" cy="123"/>
            </a:xfrm>
          </p:grpSpPr>
          <p:sp>
            <p:nvSpPr>
              <p:cNvPr id="43387" name="Rectangle 233"/>
              <p:cNvSpPr/>
              <p:nvPr/>
            </p:nvSpPr>
            <p:spPr>
              <a:xfrm>
                <a:off x="5262" y="2795"/>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16</a:t>
                </a:r>
                <a:endParaRPr lang="en-US" altLang="zh-CN" dirty="0">
                  <a:latin typeface="Arial" panose="020B0604020202020204" pitchFamily="34" charset="0"/>
                </a:endParaRPr>
              </a:p>
            </p:txBody>
          </p:sp>
          <p:sp>
            <p:nvSpPr>
              <p:cNvPr id="43388" name="Rectangle 234"/>
              <p:cNvSpPr/>
              <p:nvPr/>
            </p:nvSpPr>
            <p:spPr>
              <a:xfrm>
                <a:off x="5191" y="2740"/>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93" name="Group 241"/>
            <p:cNvGrpSpPr/>
            <p:nvPr/>
          </p:nvGrpSpPr>
          <p:grpSpPr>
            <a:xfrm>
              <a:off x="5128" y="2859"/>
              <a:ext cx="255" cy="107"/>
              <a:chOff x="5128" y="2859"/>
              <a:chExt cx="255" cy="107"/>
            </a:xfrm>
          </p:grpSpPr>
          <p:sp>
            <p:nvSpPr>
              <p:cNvPr id="43382" name="Rectangle 236"/>
              <p:cNvSpPr/>
              <p:nvPr/>
            </p:nvSpPr>
            <p:spPr>
              <a:xfrm>
                <a:off x="5354" y="285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83" name="Rectangle 237"/>
              <p:cNvSpPr/>
              <p:nvPr/>
            </p:nvSpPr>
            <p:spPr>
              <a:xfrm>
                <a:off x="5281" y="285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384" name="Rectangle 238"/>
              <p:cNvSpPr/>
              <p:nvPr/>
            </p:nvSpPr>
            <p:spPr>
              <a:xfrm>
                <a:off x="5242" y="2859"/>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85" name="Rectangle 239"/>
              <p:cNvSpPr/>
              <p:nvPr/>
            </p:nvSpPr>
            <p:spPr>
              <a:xfrm>
                <a:off x="5176" y="285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386" name="Rectangle 240"/>
              <p:cNvSpPr/>
              <p:nvPr/>
            </p:nvSpPr>
            <p:spPr>
              <a:xfrm>
                <a:off x="5128" y="285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94" name="Group 244"/>
            <p:cNvGrpSpPr/>
            <p:nvPr/>
          </p:nvGrpSpPr>
          <p:grpSpPr>
            <a:xfrm>
              <a:off x="5116" y="3316"/>
              <a:ext cx="128" cy="123"/>
              <a:chOff x="5116" y="3316"/>
              <a:chExt cx="128" cy="123"/>
            </a:xfrm>
          </p:grpSpPr>
          <p:sp>
            <p:nvSpPr>
              <p:cNvPr id="43380" name="Rectangle 242"/>
              <p:cNvSpPr/>
              <p:nvPr/>
            </p:nvSpPr>
            <p:spPr>
              <a:xfrm>
                <a:off x="5187" y="3371"/>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17</a:t>
                </a:r>
                <a:endParaRPr lang="en-US" altLang="zh-CN" dirty="0">
                  <a:latin typeface="Arial" panose="020B0604020202020204" pitchFamily="34" charset="0"/>
                </a:endParaRPr>
              </a:p>
            </p:txBody>
          </p:sp>
          <p:sp>
            <p:nvSpPr>
              <p:cNvPr id="43381" name="Rectangle 243"/>
              <p:cNvSpPr/>
              <p:nvPr/>
            </p:nvSpPr>
            <p:spPr>
              <a:xfrm>
                <a:off x="5116" y="3316"/>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95" name="Group 250"/>
            <p:cNvGrpSpPr/>
            <p:nvPr/>
          </p:nvGrpSpPr>
          <p:grpSpPr>
            <a:xfrm>
              <a:off x="5076" y="3436"/>
              <a:ext cx="265" cy="107"/>
              <a:chOff x="5076" y="3436"/>
              <a:chExt cx="265" cy="107"/>
            </a:xfrm>
          </p:grpSpPr>
          <p:sp>
            <p:nvSpPr>
              <p:cNvPr id="43375" name="Rectangle 245"/>
              <p:cNvSpPr/>
              <p:nvPr/>
            </p:nvSpPr>
            <p:spPr>
              <a:xfrm>
                <a:off x="5312" y="343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76" name="Rectangle 246"/>
              <p:cNvSpPr/>
              <p:nvPr/>
            </p:nvSpPr>
            <p:spPr>
              <a:xfrm>
                <a:off x="5238" y="343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377" name="Rectangle 247"/>
              <p:cNvSpPr/>
              <p:nvPr/>
            </p:nvSpPr>
            <p:spPr>
              <a:xfrm>
                <a:off x="5199" y="3436"/>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78" name="Rectangle 248"/>
              <p:cNvSpPr/>
              <p:nvPr/>
            </p:nvSpPr>
            <p:spPr>
              <a:xfrm>
                <a:off x="5128" y="343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379" name="Rectangle 249"/>
              <p:cNvSpPr/>
              <p:nvPr/>
            </p:nvSpPr>
            <p:spPr>
              <a:xfrm>
                <a:off x="5076" y="343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096" name="Group 253"/>
            <p:cNvGrpSpPr/>
            <p:nvPr/>
          </p:nvGrpSpPr>
          <p:grpSpPr>
            <a:xfrm>
              <a:off x="5131" y="1142"/>
              <a:ext cx="128" cy="123"/>
              <a:chOff x="5131" y="1142"/>
              <a:chExt cx="128" cy="123"/>
            </a:xfrm>
          </p:grpSpPr>
          <p:sp>
            <p:nvSpPr>
              <p:cNvPr id="43373" name="Rectangle 251"/>
              <p:cNvSpPr/>
              <p:nvPr/>
            </p:nvSpPr>
            <p:spPr>
              <a:xfrm>
                <a:off x="5202" y="1197"/>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18</a:t>
                </a:r>
                <a:endParaRPr lang="en-US" altLang="zh-CN" dirty="0">
                  <a:latin typeface="Arial" panose="020B0604020202020204" pitchFamily="34" charset="0"/>
                </a:endParaRPr>
              </a:p>
            </p:txBody>
          </p:sp>
          <p:sp>
            <p:nvSpPr>
              <p:cNvPr id="43374" name="Rectangle 252"/>
              <p:cNvSpPr/>
              <p:nvPr/>
            </p:nvSpPr>
            <p:spPr>
              <a:xfrm>
                <a:off x="5131" y="1142"/>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097" name="Group 259"/>
            <p:cNvGrpSpPr/>
            <p:nvPr/>
          </p:nvGrpSpPr>
          <p:grpSpPr>
            <a:xfrm>
              <a:off x="5091" y="1261"/>
              <a:ext cx="237" cy="107"/>
              <a:chOff x="5091" y="1261"/>
              <a:chExt cx="237" cy="107"/>
            </a:xfrm>
          </p:grpSpPr>
          <p:sp>
            <p:nvSpPr>
              <p:cNvPr id="43368" name="Rectangle 254"/>
              <p:cNvSpPr/>
              <p:nvPr/>
            </p:nvSpPr>
            <p:spPr>
              <a:xfrm>
                <a:off x="5299" y="1261"/>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69" name="Rectangle 255"/>
              <p:cNvSpPr/>
              <p:nvPr/>
            </p:nvSpPr>
            <p:spPr>
              <a:xfrm>
                <a:off x="5226" y="1261"/>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370" name="Rectangle 256"/>
              <p:cNvSpPr/>
              <p:nvPr/>
            </p:nvSpPr>
            <p:spPr>
              <a:xfrm>
                <a:off x="5187" y="1261"/>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71" name="Rectangle 257"/>
              <p:cNvSpPr/>
              <p:nvPr/>
            </p:nvSpPr>
            <p:spPr>
              <a:xfrm>
                <a:off x="5128" y="1261"/>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372" name="Rectangle 258"/>
              <p:cNvSpPr/>
              <p:nvPr/>
            </p:nvSpPr>
            <p:spPr>
              <a:xfrm>
                <a:off x="5091" y="1261"/>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sp>
          <p:nvSpPr>
            <p:cNvPr id="43098" name="Rectangle 260"/>
            <p:cNvSpPr/>
            <p:nvPr/>
          </p:nvSpPr>
          <p:spPr>
            <a:xfrm>
              <a:off x="5225" y="1413"/>
              <a:ext cx="368" cy="186"/>
            </a:xfrm>
            <a:prstGeom prst="rect">
              <a:avLst/>
            </a:prstGeom>
            <a:noFill/>
            <a:ln w="9525">
              <a:noFill/>
            </a:ln>
          </p:spPr>
          <p:txBody>
            <a:bodyPr/>
            <a:lstStyle/>
            <a:p>
              <a:endParaRPr lang="zh-CN" altLang="en-US" dirty="0">
                <a:latin typeface="Arial" panose="020B0604020202020204" pitchFamily="34" charset="0"/>
              </a:endParaRPr>
            </a:p>
          </p:txBody>
        </p:sp>
        <p:sp>
          <p:nvSpPr>
            <p:cNvPr id="43099" name="Rectangle 261"/>
            <p:cNvSpPr/>
            <p:nvPr/>
          </p:nvSpPr>
          <p:spPr>
            <a:xfrm>
              <a:off x="5314" y="1460"/>
              <a:ext cx="105"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死</a:t>
              </a:r>
              <a:endParaRPr lang="zh-CN" altLang="en-US" dirty="0">
                <a:latin typeface="Arial" panose="020B0604020202020204" pitchFamily="34" charset="0"/>
              </a:endParaRPr>
            </a:p>
          </p:txBody>
        </p:sp>
        <p:sp>
          <p:nvSpPr>
            <p:cNvPr id="43100" name="Rectangle 262"/>
            <p:cNvSpPr/>
            <p:nvPr/>
          </p:nvSpPr>
          <p:spPr>
            <a:xfrm>
              <a:off x="399" y="3573"/>
              <a:ext cx="368" cy="186"/>
            </a:xfrm>
            <a:prstGeom prst="rect">
              <a:avLst/>
            </a:prstGeom>
            <a:noFill/>
            <a:ln w="9525">
              <a:noFill/>
            </a:ln>
          </p:spPr>
          <p:txBody>
            <a:bodyPr/>
            <a:lstStyle/>
            <a:p>
              <a:endParaRPr lang="zh-CN" altLang="en-US" dirty="0">
                <a:latin typeface="Arial" panose="020B0604020202020204" pitchFamily="34" charset="0"/>
              </a:endParaRPr>
            </a:p>
          </p:txBody>
        </p:sp>
        <p:sp>
          <p:nvSpPr>
            <p:cNvPr id="43101" name="Rectangle 263"/>
            <p:cNvSpPr/>
            <p:nvPr/>
          </p:nvSpPr>
          <p:spPr>
            <a:xfrm>
              <a:off x="487" y="3620"/>
              <a:ext cx="105"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死</a:t>
              </a:r>
              <a:endParaRPr lang="zh-CN" altLang="en-US" dirty="0">
                <a:latin typeface="Arial" panose="020B0604020202020204" pitchFamily="34" charset="0"/>
              </a:endParaRPr>
            </a:p>
          </p:txBody>
        </p:sp>
        <p:sp>
          <p:nvSpPr>
            <p:cNvPr id="43102" name="Rectangle 264"/>
            <p:cNvSpPr/>
            <p:nvPr/>
          </p:nvSpPr>
          <p:spPr>
            <a:xfrm>
              <a:off x="3256" y="2993"/>
              <a:ext cx="368" cy="186"/>
            </a:xfrm>
            <a:prstGeom prst="rect">
              <a:avLst/>
            </a:prstGeom>
            <a:noFill/>
            <a:ln w="9525">
              <a:noFill/>
            </a:ln>
          </p:spPr>
          <p:txBody>
            <a:bodyPr/>
            <a:lstStyle/>
            <a:p>
              <a:endParaRPr lang="zh-CN" altLang="en-US" dirty="0">
                <a:latin typeface="Arial" panose="020B0604020202020204" pitchFamily="34" charset="0"/>
              </a:endParaRPr>
            </a:p>
          </p:txBody>
        </p:sp>
        <p:sp>
          <p:nvSpPr>
            <p:cNvPr id="43103" name="Rectangle 265"/>
            <p:cNvSpPr/>
            <p:nvPr/>
          </p:nvSpPr>
          <p:spPr>
            <a:xfrm>
              <a:off x="3345" y="3040"/>
              <a:ext cx="105"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死</a:t>
              </a:r>
              <a:endParaRPr lang="zh-CN" altLang="en-US" dirty="0">
                <a:latin typeface="Arial" panose="020B0604020202020204" pitchFamily="34" charset="0"/>
              </a:endParaRPr>
            </a:p>
          </p:txBody>
        </p:sp>
        <p:sp>
          <p:nvSpPr>
            <p:cNvPr id="43104" name="Rectangle 266"/>
            <p:cNvSpPr/>
            <p:nvPr/>
          </p:nvSpPr>
          <p:spPr>
            <a:xfrm>
              <a:off x="252" y="1473"/>
              <a:ext cx="368" cy="186"/>
            </a:xfrm>
            <a:prstGeom prst="rect">
              <a:avLst/>
            </a:prstGeom>
            <a:noFill/>
            <a:ln w="9525">
              <a:noFill/>
            </a:ln>
          </p:spPr>
          <p:txBody>
            <a:bodyPr/>
            <a:lstStyle/>
            <a:p>
              <a:endParaRPr lang="zh-CN" altLang="en-US" dirty="0">
                <a:latin typeface="Arial" panose="020B0604020202020204" pitchFamily="34" charset="0"/>
              </a:endParaRPr>
            </a:p>
          </p:txBody>
        </p:sp>
        <p:sp>
          <p:nvSpPr>
            <p:cNvPr id="43105" name="Rectangle 267"/>
            <p:cNvSpPr/>
            <p:nvPr/>
          </p:nvSpPr>
          <p:spPr>
            <a:xfrm>
              <a:off x="341" y="1520"/>
              <a:ext cx="105"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死</a:t>
              </a:r>
              <a:endParaRPr lang="zh-CN" altLang="en-US" dirty="0">
                <a:latin typeface="Arial" panose="020B0604020202020204" pitchFamily="34" charset="0"/>
              </a:endParaRPr>
            </a:p>
          </p:txBody>
        </p:sp>
        <p:sp>
          <p:nvSpPr>
            <p:cNvPr id="43106" name="Rectangle 268"/>
            <p:cNvSpPr/>
            <p:nvPr/>
          </p:nvSpPr>
          <p:spPr>
            <a:xfrm>
              <a:off x="1557" y="3586"/>
              <a:ext cx="954" cy="186"/>
            </a:xfrm>
            <a:prstGeom prst="rect">
              <a:avLst/>
            </a:prstGeom>
            <a:noFill/>
            <a:ln w="9525">
              <a:noFill/>
            </a:ln>
          </p:spPr>
          <p:txBody>
            <a:bodyPr/>
            <a:lstStyle/>
            <a:p>
              <a:endParaRPr lang="zh-CN" altLang="en-US" dirty="0">
                <a:latin typeface="Arial" panose="020B0604020202020204" pitchFamily="34" charset="0"/>
              </a:endParaRPr>
            </a:p>
          </p:txBody>
        </p:sp>
        <p:sp>
          <p:nvSpPr>
            <p:cNvPr id="43107" name="Rectangle 269"/>
            <p:cNvSpPr/>
            <p:nvPr/>
          </p:nvSpPr>
          <p:spPr>
            <a:xfrm>
              <a:off x="1646" y="3633"/>
              <a:ext cx="420"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深度限制</a:t>
              </a:r>
              <a:endParaRPr lang="zh-CN" altLang="en-US" dirty="0">
                <a:latin typeface="Arial" panose="020B0604020202020204" pitchFamily="34" charset="0"/>
              </a:endParaRPr>
            </a:p>
          </p:txBody>
        </p:sp>
        <p:sp>
          <p:nvSpPr>
            <p:cNvPr id="43108" name="Rectangle 270"/>
            <p:cNvSpPr/>
            <p:nvPr/>
          </p:nvSpPr>
          <p:spPr>
            <a:xfrm>
              <a:off x="5030" y="3588"/>
              <a:ext cx="325" cy="186"/>
            </a:xfrm>
            <a:prstGeom prst="rect">
              <a:avLst/>
            </a:prstGeom>
            <a:noFill/>
            <a:ln w="9525">
              <a:noFill/>
            </a:ln>
          </p:spPr>
          <p:txBody>
            <a:bodyPr/>
            <a:lstStyle/>
            <a:p>
              <a:endParaRPr lang="zh-CN" altLang="en-US" dirty="0">
                <a:latin typeface="Arial" panose="020B0604020202020204" pitchFamily="34" charset="0"/>
              </a:endParaRPr>
            </a:p>
          </p:txBody>
        </p:sp>
        <p:sp>
          <p:nvSpPr>
            <p:cNvPr id="43109" name="Rectangle 271"/>
            <p:cNvSpPr/>
            <p:nvPr/>
          </p:nvSpPr>
          <p:spPr>
            <a:xfrm>
              <a:off x="5118" y="3635"/>
              <a:ext cx="105"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解</a:t>
              </a:r>
              <a:endParaRPr lang="zh-CN" altLang="en-US" dirty="0">
                <a:latin typeface="Arial" panose="020B0604020202020204" pitchFamily="34" charset="0"/>
              </a:endParaRPr>
            </a:p>
          </p:txBody>
        </p:sp>
        <p:sp>
          <p:nvSpPr>
            <p:cNvPr id="43110" name="Rectangle 272"/>
            <p:cNvSpPr/>
            <p:nvPr/>
          </p:nvSpPr>
          <p:spPr>
            <a:xfrm>
              <a:off x="1950" y="3908"/>
              <a:ext cx="2126" cy="165"/>
            </a:xfrm>
            <a:prstGeom prst="rect">
              <a:avLst/>
            </a:prstGeom>
            <a:noFill/>
            <a:ln w="9525">
              <a:noFill/>
            </a:ln>
          </p:spPr>
          <p:txBody>
            <a:bodyPr/>
            <a:lstStyle/>
            <a:p>
              <a:endParaRPr lang="zh-CN" altLang="en-US" dirty="0">
                <a:latin typeface="Arial" panose="020B0604020202020204" pitchFamily="34" charset="0"/>
              </a:endParaRPr>
            </a:p>
          </p:txBody>
        </p:sp>
        <p:sp>
          <p:nvSpPr>
            <p:cNvPr id="43111" name="Rectangle 273"/>
            <p:cNvSpPr/>
            <p:nvPr/>
          </p:nvSpPr>
          <p:spPr>
            <a:xfrm>
              <a:off x="2038" y="3947"/>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43112" name="Rectangle 274"/>
            <p:cNvSpPr/>
            <p:nvPr/>
          </p:nvSpPr>
          <p:spPr>
            <a:xfrm>
              <a:off x="2160" y="3945"/>
              <a:ext cx="22" cy="106"/>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 </a:t>
              </a:r>
              <a:endParaRPr lang="en-US" altLang="zh-CN" dirty="0">
                <a:latin typeface="Arial" panose="020B0604020202020204" pitchFamily="34" charset="0"/>
              </a:endParaRPr>
            </a:p>
          </p:txBody>
        </p:sp>
        <p:sp>
          <p:nvSpPr>
            <p:cNvPr id="43113" name="Rectangle 275"/>
            <p:cNvSpPr/>
            <p:nvPr/>
          </p:nvSpPr>
          <p:spPr>
            <a:xfrm>
              <a:off x="2405" y="3947"/>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43114" name="Oval 276"/>
            <p:cNvSpPr/>
            <p:nvPr/>
          </p:nvSpPr>
          <p:spPr>
            <a:xfrm>
              <a:off x="2817" y="579"/>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43115" name="Group 279"/>
            <p:cNvGrpSpPr/>
            <p:nvPr/>
          </p:nvGrpSpPr>
          <p:grpSpPr>
            <a:xfrm>
              <a:off x="3198" y="680"/>
              <a:ext cx="106" cy="124"/>
              <a:chOff x="3198" y="680"/>
              <a:chExt cx="106" cy="124"/>
            </a:xfrm>
          </p:grpSpPr>
          <p:sp>
            <p:nvSpPr>
              <p:cNvPr id="43366" name="Rectangle 277"/>
              <p:cNvSpPr/>
              <p:nvPr/>
            </p:nvSpPr>
            <p:spPr>
              <a:xfrm>
                <a:off x="3276" y="736"/>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0</a:t>
                </a:r>
                <a:endParaRPr lang="en-US" altLang="zh-CN" dirty="0">
                  <a:latin typeface="Arial" panose="020B0604020202020204" pitchFamily="34" charset="0"/>
                </a:endParaRPr>
              </a:p>
            </p:txBody>
          </p:sp>
          <p:sp>
            <p:nvSpPr>
              <p:cNvPr id="43367" name="Rectangle 278"/>
              <p:cNvSpPr/>
              <p:nvPr/>
            </p:nvSpPr>
            <p:spPr>
              <a:xfrm>
                <a:off x="3198" y="680"/>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sp>
          <p:nvSpPr>
            <p:cNvPr id="43116" name="Oval 280"/>
            <p:cNvSpPr/>
            <p:nvPr/>
          </p:nvSpPr>
          <p:spPr>
            <a:xfrm>
              <a:off x="3389" y="1071"/>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17" name="Oval 281"/>
            <p:cNvSpPr/>
            <p:nvPr/>
          </p:nvSpPr>
          <p:spPr>
            <a:xfrm>
              <a:off x="1718" y="1071"/>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18" name="Oval 282"/>
            <p:cNvSpPr/>
            <p:nvPr/>
          </p:nvSpPr>
          <p:spPr>
            <a:xfrm>
              <a:off x="149" y="1116"/>
              <a:ext cx="807" cy="313"/>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19" name="Oval 283"/>
            <p:cNvSpPr/>
            <p:nvPr/>
          </p:nvSpPr>
          <p:spPr>
            <a:xfrm>
              <a:off x="4793" y="1071"/>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43120" name="Group 286"/>
            <p:cNvGrpSpPr/>
            <p:nvPr/>
          </p:nvGrpSpPr>
          <p:grpSpPr>
            <a:xfrm>
              <a:off x="838" y="804"/>
              <a:ext cx="2011" cy="357"/>
              <a:chOff x="838" y="804"/>
              <a:chExt cx="2011" cy="357"/>
            </a:xfrm>
          </p:grpSpPr>
          <p:sp>
            <p:nvSpPr>
              <p:cNvPr id="43364" name="Line 284"/>
              <p:cNvSpPr/>
              <p:nvPr/>
            </p:nvSpPr>
            <p:spPr>
              <a:xfrm flipH="1">
                <a:off x="927" y="804"/>
                <a:ext cx="1922" cy="324"/>
              </a:xfrm>
              <a:prstGeom prst="line">
                <a:avLst/>
              </a:prstGeom>
              <a:ln w="14288" cap="flat" cmpd="sng">
                <a:solidFill>
                  <a:srgbClr val="000000"/>
                </a:solidFill>
                <a:prstDash val="solid"/>
                <a:headEnd type="none" w="med" len="med"/>
                <a:tailEnd type="none" w="med" len="med"/>
              </a:ln>
            </p:spPr>
          </p:sp>
          <p:sp>
            <p:nvSpPr>
              <p:cNvPr id="43365" name="Freeform 285"/>
              <p:cNvSpPr/>
              <p:nvPr/>
            </p:nvSpPr>
            <p:spPr>
              <a:xfrm>
                <a:off x="838" y="1096"/>
                <a:ext cx="106" cy="65"/>
              </a:xfrm>
              <a:custGeom>
                <a:avLst/>
                <a:gdLst>
                  <a:gd name="txL" fmla="*/ 0 w 106"/>
                  <a:gd name="txT" fmla="*/ 0 h 65"/>
                  <a:gd name="txR" fmla="*/ 106 w 106"/>
                  <a:gd name="txB" fmla="*/ 65 h 65"/>
                </a:gdLst>
                <a:ahLst/>
                <a:cxnLst>
                  <a:cxn ang="0">
                    <a:pos x="83" y="0"/>
                  </a:cxn>
                  <a:cxn ang="0">
                    <a:pos x="0" y="48"/>
                  </a:cxn>
                  <a:cxn ang="0">
                    <a:pos x="106" y="65"/>
                  </a:cxn>
                  <a:cxn ang="0">
                    <a:pos x="83" y="0"/>
                  </a:cxn>
                </a:cxnLst>
                <a:rect l="txL" t="txT" r="txR" b="txB"/>
                <a:pathLst>
                  <a:path w="106" h="65">
                    <a:moveTo>
                      <a:pt x="83" y="0"/>
                    </a:moveTo>
                    <a:lnTo>
                      <a:pt x="0" y="48"/>
                    </a:lnTo>
                    <a:lnTo>
                      <a:pt x="106" y="65"/>
                    </a:lnTo>
                    <a:lnTo>
                      <a:pt x="83"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21" name="Group 289"/>
            <p:cNvGrpSpPr/>
            <p:nvPr/>
          </p:nvGrpSpPr>
          <p:grpSpPr>
            <a:xfrm>
              <a:off x="2377" y="848"/>
              <a:ext cx="586" cy="268"/>
              <a:chOff x="2377" y="848"/>
              <a:chExt cx="586" cy="268"/>
            </a:xfrm>
          </p:grpSpPr>
          <p:sp>
            <p:nvSpPr>
              <p:cNvPr id="43362" name="Line 287"/>
              <p:cNvSpPr/>
              <p:nvPr/>
            </p:nvSpPr>
            <p:spPr>
              <a:xfrm flipH="1">
                <a:off x="2453" y="848"/>
                <a:ext cx="510" cy="234"/>
              </a:xfrm>
              <a:prstGeom prst="line">
                <a:avLst/>
              </a:prstGeom>
              <a:ln w="14288" cap="flat" cmpd="sng">
                <a:solidFill>
                  <a:srgbClr val="000000"/>
                </a:solidFill>
                <a:prstDash val="solid"/>
                <a:headEnd type="none" w="med" len="med"/>
                <a:tailEnd type="none" w="med" len="med"/>
              </a:ln>
            </p:spPr>
          </p:sp>
          <p:sp>
            <p:nvSpPr>
              <p:cNvPr id="43363" name="Freeform 288"/>
              <p:cNvSpPr/>
              <p:nvPr/>
            </p:nvSpPr>
            <p:spPr>
              <a:xfrm>
                <a:off x="2377" y="1052"/>
                <a:ext cx="107" cy="64"/>
              </a:xfrm>
              <a:custGeom>
                <a:avLst/>
                <a:gdLst>
                  <a:gd name="txL" fmla="*/ 0 w 107"/>
                  <a:gd name="txT" fmla="*/ 0 h 64"/>
                  <a:gd name="txR" fmla="*/ 107 w 107"/>
                  <a:gd name="txB" fmla="*/ 64 h 64"/>
                </a:gdLst>
                <a:ahLst/>
                <a:cxnLst>
                  <a:cxn ang="0">
                    <a:pos x="55" y="0"/>
                  </a:cxn>
                  <a:cxn ang="0">
                    <a:pos x="0" y="64"/>
                  </a:cxn>
                  <a:cxn ang="0">
                    <a:pos x="107" y="55"/>
                  </a:cxn>
                  <a:cxn ang="0">
                    <a:pos x="55" y="0"/>
                  </a:cxn>
                </a:cxnLst>
                <a:rect l="txL" t="txT" r="txR" b="txB"/>
                <a:pathLst>
                  <a:path w="107" h="64">
                    <a:moveTo>
                      <a:pt x="55" y="0"/>
                    </a:moveTo>
                    <a:lnTo>
                      <a:pt x="0" y="64"/>
                    </a:lnTo>
                    <a:lnTo>
                      <a:pt x="107" y="55"/>
                    </a:lnTo>
                    <a:lnTo>
                      <a:pt x="55"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22" name="Group 292"/>
            <p:cNvGrpSpPr/>
            <p:nvPr/>
          </p:nvGrpSpPr>
          <p:grpSpPr>
            <a:xfrm>
              <a:off x="3330" y="887"/>
              <a:ext cx="253" cy="220"/>
              <a:chOff x="3330" y="887"/>
              <a:chExt cx="253" cy="220"/>
            </a:xfrm>
          </p:grpSpPr>
          <p:sp>
            <p:nvSpPr>
              <p:cNvPr id="43360" name="Line 290"/>
              <p:cNvSpPr/>
              <p:nvPr/>
            </p:nvSpPr>
            <p:spPr>
              <a:xfrm>
                <a:off x="3330" y="887"/>
                <a:ext cx="195" cy="171"/>
              </a:xfrm>
              <a:prstGeom prst="line">
                <a:avLst/>
              </a:prstGeom>
              <a:ln w="14288" cap="flat" cmpd="sng">
                <a:solidFill>
                  <a:srgbClr val="000000"/>
                </a:solidFill>
                <a:prstDash val="solid"/>
                <a:headEnd type="none" w="med" len="med"/>
                <a:tailEnd type="none" w="med" len="med"/>
              </a:ln>
            </p:spPr>
          </p:sp>
          <p:sp>
            <p:nvSpPr>
              <p:cNvPr id="43361" name="Freeform 291"/>
              <p:cNvSpPr/>
              <p:nvPr/>
            </p:nvSpPr>
            <p:spPr>
              <a:xfrm>
                <a:off x="3484" y="1035"/>
                <a:ext cx="99" cy="72"/>
              </a:xfrm>
              <a:custGeom>
                <a:avLst/>
                <a:gdLst>
                  <a:gd name="txL" fmla="*/ 0 w 99"/>
                  <a:gd name="txT" fmla="*/ 0 h 72"/>
                  <a:gd name="txR" fmla="*/ 99 w 99"/>
                  <a:gd name="txB" fmla="*/ 72 h 72"/>
                </a:gdLst>
                <a:ahLst/>
                <a:cxnLst>
                  <a:cxn ang="0">
                    <a:pos x="0" y="41"/>
                  </a:cxn>
                  <a:cxn ang="0">
                    <a:pos x="99" y="72"/>
                  </a:cxn>
                  <a:cxn ang="0">
                    <a:pos x="74" y="0"/>
                  </a:cxn>
                  <a:cxn ang="0">
                    <a:pos x="0" y="41"/>
                  </a:cxn>
                </a:cxnLst>
                <a:rect l="txL" t="txT" r="txR" b="txB"/>
                <a:pathLst>
                  <a:path w="99" h="72">
                    <a:moveTo>
                      <a:pt x="0" y="41"/>
                    </a:moveTo>
                    <a:lnTo>
                      <a:pt x="99" y="72"/>
                    </a:lnTo>
                    <a:lnTo>
                      <a:pt x="74" y="0"/>
                    </a:lnTo>
                    <a:lnTo>
                      <a:pt x="0" y="41"/>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23" name="Group 295"/>
            <p:cNvGrpSpPr/>
            <p:nvPr/>
          </p:nvGrpSpPr>
          <p:grpSpPr>
            <a:xfrm>
              <a:off x="3633" y="765"/>
              <a:ext cx="1235" cy="383"/>
              <a:chOff x="3633" y="765"/>
              <a:chExt cx="1235" cy="383"/>
            </a:xfrm>
          </p:grpSpPr>
          <p:sp>
            <p:nvSpPr>
              <p:cNvPr id="43358" name="Line 293"/>
              <p:cNvSpPr/>
              <p:nvPr/>
            </p:nvSpPr>
            <p:spPr>
              <a:xfrm>
                <a:off x="3633" y="765"/>
                <a:ext cx="1151" cy="352"/>
              </a:xfrm>
              <a:prstGeom prst="line">
                <a:avLst/>
              </a:prstGeom>
              <a:ln w="14288" cap="flat" cmpd="sng">
                <a:solidFill>
                  <a:srgbClr val="000000"/>
                </a:solidFill>
                <a:prstDash val="solid"/>
                <a:headEnd type="none" w="med" len="med"/>
                <a:tailEnd type="none" w="med" len="med"/>
              </a:ln>
            </p:spPr>
          </p:sp>
          <p:sp>
            <p:nvSpPr>
              <p:cNvPr id="43359" name="Freeform 294"/>
              <p:cNvSpPr/>
              <p:nvPr/>
            </p:nvSpPr>
            <p:spPr>
              <a:xfrm>
                <a:off x="4761" y="1086"/>
                <a:ext cx="107" cy="62"/>
              </a:xfrm>
              <a:custGeom>
                <a:avLst/>
                <a:gdLst>
                  <a:gd name="txL" fmla="*/ 0 w 107"/>
                  <a:gd name="txT" fmla="*/ 0 h 62"/>
                  <a:gd name="txR" fmla="*/ 107 w 107"/>
                  <a:gd name="txB" fmla="*/ 62 h 62"/>
                </a:gdLst>
                <a:ahLst/>
                <a:cxnLst>
                  <a:cxn ang="0">
                    <a:pos x="0" y="62"/>
                  </a:cxn>
                  <a:cxn ang="0">
                    <a:pos x="107" y="58"/>
                  </a:cxn>
                  <a:cxn ang="0">
                    <a:pos x="38" y="0"/>
                  </a:cxn>
                  <a:cxn ang="0">
                    <a:pos x="0" y="62"/>
                  </a:cxn>
                </a:cxnLst>
                <a:rect l="txL" t="txT" r="txR" b="txB"/>
                <a:pathLst>
                  <a:path w="107" h="62">
                    <a:moveTo>
                      <a:pt x="0" y="62"/>
                    </a:moveTo>
                    <a:lnTo>
                      <a:pt x="107" y="58"/>
                    </a:lnTo>
                    <a:lnTo>
                      <a:pt x="38" y="0"/>
                    </a:lnTo>
                    <a:lnTo>
                      <a:pt x="0" y="62"/>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24" name="Group 298"/>
            <p:cNvGrpSpPr/>
            <p:nvPr/>
          </p:nvGrpSpPr>
          <p:grpSpPr>
            <a:xfrm>
              <a:off x="508" y="1207"/>
              <a:ext cx="99" cy="123"/>
              <a:chOff x="508" y="1207"/>
              <a:chExt cx="99" cy="123"/>
            </a:xfrm>
          </p:grpSpPr>
          <p:sp>
            <p:nvSpPr>
              <p:cNvPr id="43356" name="Rectangle 296"/>
              <p:cNvSpPr/>
              <p:nvPr/>
            </p:nvSpPr>
            <p:spPr>
              <a:xfrm>
                <a:off x="579" y="1262"/>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357" name="Rectangle 297"/>
              <p:cNvSpPr/>
              <p:nvPr/>
            </p:nvSpPr>
            <p:spPr>
              <a:xfrm>
                <a:off x="508" y="1207"/>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25" name="Group 304"/>
            <p:cNvGrpSpPr/>
            <p:nvPr/>
          </p:nvGrpSpPr>
          <p:grpSpPr>
            <a:xfrm>
              <a:off x="451" y="1299"/>
              <a:ext cx="210" cy="107"/>
              <a:chOff x="451" y="1299"/>
              <a:chExt cx="210" cy="107"/>
            </a:xfrm>
          </p:grpSpPr>
          <p:sp>
            <p:nvSpPr>
              <p:cNvPr id="43351" name="Rectangle 299"/>
              <p:cNvSpPr/>
              <p:nvPr/>
            </p:nvSpPr>
            <p:spPr>
              <a:xfrm>
                <a:off x="632" y="129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52" name="Rectangle 300"/>
              <p:cNvSpPr/>
              <p:nvPr/>
            </p:nvSpPr>
            <p:spPr>
              <a:xfrm>
                <a:off x="570" y="129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353" name="Rectangle 301"/>
              <p:cNvSpPr/>
              <p:nvPr/>
            </p:nvSpPr>
            <p:spPr>
              <a:xfrm>
                <a:off x="548" y="1299"/>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54" name="Rectangle 302"/>
              <p:cNvSpPr/>
              <p:nvPr/>
            </p:nvSpPr>
            <p:spPr>
              <a:xfrm>
                <a:off x="488" y="129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355" name="Rectangle 303"/>
              <p:cNvSpPr/>
              <p:nvPr/>
            </p:nvSpPr>
            <p:spPr>
              <a:xfrm>
                <a:off x="451" y="129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sp>
          <p:nvSpPr>
            <p:cNvPr id="43126" name="Oval 305"/>
            <p:cNvSpPr/>
            <p:nvPr/>
          </p:nvSpPr>
          <p:spPr>
            <a:xfrm>
              <a:off x="179" y="3216"/>
              <a:ext cx="808" cy="313"/>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27" name="Oval 306"/>
            <p:cNvSpPr/>
            <p:nvPr/>
          </p:nvSpPr>
          <p:spPr>
            <a:xfrm>
              <a:off x="179" y="2635"/>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28" name="Oval 307"/>
            <p:cNvSpPr/>
            <p:nvPr/>
          </p:nvSpPr>
          <p:spPr>
            <a:xfrm>
              <a:off x="1498" y="2054"/>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29" name="Oval 308"/>
            <p:cNvSpPr/>
            <p:nvPr/>
          </p:nvSpPr>
          <p:spPr>
            <a:xfrm>
              <a:off x="179" y="2054"/>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30" name="Oval 309"/>
            <p:cNvSpPr/>
            <p:nvPr/>
          </p:nvSpPr>
          <p:spPr>
            <a:xfrm>
              <a:off x="912" y="1563"/>
              <a:ext cx="807" cy="313"/>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43131" name="Group 312"/>
            <p:cNvGrpSpPr/>
            <p:nvPr/>
          </p:nvGrpSpPr>
          <p:grpSpPr>
            <a:xfrm>
              <a:off x="1385" y="1333"/>
              <a:ext cx="438" cy="242"/>
              <a:chOff x="1385" y="1333"/>
              <a:chExt cx="438" cy="242"/>
            </a:xfrm>
          </p:grpSpPr>
          <p:sp>
            <p:nvSpPr>
              <p:cNvPr id="43349" name="Line 310"/>
              <p:cNvSpPr/>
              <p:nvPr/>
            </p:nvSpPr>
            <p:spPr>
              <a:xfrm flipH="1">
                <a:off x="1455" y="1333"/>
                <a:ext cx="368" cy="203"/>
              </a:xfrm>
              <a:prstGeom prst="line">
                <a:avLst/>
              </a:prstGeom>
              <a:ln w="14288" cap="flat" cmpd="sng">
                <a:solidFill>
                  <a:srgbClr val="000000"/>
                </a:solidFill>
                <a:prstDash val="solid"/>
                <a:headEnd type="none" w="med" len="med"/>
                <a:tailEnd type="none" w="med" len="med"/>
              </a:ln>
            </p:spPr>
          </p:sp>
          <p:sp>
            <p:nvSpPr>
              <p:cNvPr id="43350" name="Freeform 311"/>
              <p:cNvSpPr/>
              <p:nvPr/>
            </p:nvSpPr>
            <p:spPr>
              <a:xfrm>
                <a:off x="1385" y="1507"/>
                <a:ext cx="105" cy="68"/>
              </a:xfrm>
              <a:custGeom>
                <a:avLst/>
                <a:gdLst>
                  <a:gd name="txL" fmla="*/ 0 w 105"/>
                  <a:gd name="txT" fmla="*/ 0 h 68"/>
                  <a:gd name="txR" fmla="*/ 105 w 105"/>
                  <a:gd name="txB" fmla="*/ 68 h 68"/>
                </a:gdLst>
                <a:ahLst/>
                <a:cxnLst>
                  <a:cxn ang="0">
                    <a:pos x="46" y="0"/>
                  </a:cxn>
                  <a:cxn ang="0">
                    <a:pos x="0" y="68"/>
                  </a:cxn>
                  <a:cxn ang="0">
                    <a:pos x="105" y="53"/>
                  </a:cxn>
                  <a:cxn ang="0">
                    <a:pos x="46" y="0"/>
                  </a:cxn>
                </a:cxnLst>
                <a:rect l="txL" t="txT" r="txR" b="txB"/>
                <a:pathLst>
                  <a:path w="105" h="68">
                    <a:moveTo>
                      <a:pt x="46" y="0"/>
                    </a:moveTo>
                    <a:lnTo>
                      <a:pt x="0" y="68"/>
                    </a:lnTo>
                    <a:lnTo>
                      <a:pt x="105" y="53"/>
                    </a:lnTo>
                    <a:lnTo>
                      <a:pt x="46"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32" name="Group 315"/>
            <p:cNvGrpSpPr/>
            <p:nvPr/>
          </p:nvGrpSpPr>
          <p:grpSpPr>
            <a:xfrm>
              <a:off x="610" y="1799"/>
              <a:ext cx="364" cy="268"/>
              <a:chOff x="610" y="1799"/>
              <a:chExt cx="364" cy="268"/>
            </a:xfrm>
          </p:grpSpPr>
          <p:sp>
            <p:nvSpPr>
              <p:cNvPr id="43347" name="Line 313"/>
              <p:cNvSpPr/>
              <p:nvPr/>
            </p:nvSpPr>
            <p:spPr>
              <a:xfrm flipH="1">
                <a:off x="671" y="1799"/>
                <a:ext cx="303" cy="222"/>
              </a:xfrm>
              <a:prstGeom prst="line">
                <a:avLst/>
              </a:prstGeom>
              <a:ln w="14288" cap="flat" cmpd="sng">
                <a:solidFill>
                  <a:srgbClr val="000000"/>
                </a:solidFill>
                <a:prstDash val="solid"/>
                <a:headEnd type="none" w="med" len="med"/>
                <a:tailEnd type="none" w="med" len="med"/>
              </a:ln>
            </p:spPr>
          </p:sp>
          <p:sp>
            <p:nvSpPr>
              <p:cNvPr id="43348" name="Freeform 314"/>
              <p:cNvSpPr/>
              <p:nvPr/>
            </p:nvSpPr>
            <p:spPr>
              <a:xfrm>
                <a:off x="610" y="1996"/>
                <a:ext cx="100" cy="71"/>
              </a:xfrm>
              <a:custGeom>
                <a:avLst/>
                <a:gdLst>
                  <a:gd name="txL" fmla="*/ 0 w 100"/>
                  <a:gd name="txT" fmla="*/ 0 h 71"/>
                  <a:gd name="txR" fmla="*/ 100 w 100"/>
                  <a:gd name="txB" fmla="*/ 71 h 71"/>
                </a:gdLst>
                <a:ahLst/>
                <a:cxnLst>
                  <a:cxn ang="0">
                    <a:pos x="30" y="0"/>
                  </a:cxn>
                  <a:cxn ang="0">
                    <a:pos x="0" y="71"/>
                  </a:cxn>
                  <a:cxn ang="0">
                    <a:pos x="100" y="47"/>
                  </a:cxn>
                  <a:cxn ang="0">
                    <a:pos x="30" y="0"/>
                  </a:cxn>
                </a:cxnLst>
                <a:rect l="txL" t="txT" r="txR" b="txB"/>
                <a:pathLst>
                  <a:path w="100" h="71">
                    <a:moveTo>
                      <a:pt x="30" y="0"/>
                    </a:moveTo>
                    <a:lnTo>
                      <a:pt x="0" y="71"/>
                    </a:lnTo>
                    <a:lnTo>
                      <a:pt x="100" y="47"/>
                    </a:lnTo>
                    <a:lnTo>
                      <a:pt x="3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33" name="Group 318"/>
            <p:cNvGrpSpPr/>
            <p:nvPr/>
          </p:nvGrpSpPr>
          <p:grpSpPr>
            <a:xfrm>
              <a:off x="1560" y="1837"/>
              <a:ext cx="295" cy="224"/>
              <a:chOff x="1560" y="1837"/>
              <a:chExt cx="295" cy="224"/>
            </a:xfrm>
          </p:grpSpPr>
          <p:sp>
            <p:nvSpPr>
              <p:cNvPr id="43345" name="Line 316"/>
              <p:cNvSpPr/>
              <p:nvPr/>
            </p:nvSpPr>
            <p:spPr>
              <a:xfrm>
                <a:off x="1560" y="1837"/>
                <a:ext cx="232" cy="177"/>
              </a:xfrm>
              <a:prstGeom prst="line">
                <a:avLst/>
              </a:prstGeom>
              <a:ln w="14288" cap="flat" cmpd="sng">
                <a:solidFill>
                  <a:srgbClr val="000000"/>
                </a:solidFill>
                <a:prstDash val="solid"/>
                <a:headEnd type="none" w="med" len="med"/>
                <a:tailEnd type="none" w="med" len="med"/>
              </a:ln>
            </p:spPr>
          </p:sp>
          <p:sp>
            <p:nvSpPr>
              <p:cNvPr id="43346" name="Freeform 317"/>
              <p:cNvSpPr/>
              <p:nvPr/>
            </p:nvSpPr>
            <p:spPr>
              <a:xfrm>
                <a:off x="1754" y="1989"/>
                <a:ext cx="101" cy="72"/>
              </a:xfrm>
              <a:custGeom>
                <a:avLst/>
                <a:gdLst>
                  <a:gd name="txL" fmla="*/ 0 w 101"/>
                  <a:gd name="txT" fmla="*/ 0 h 72"/>
                  <a:gd name="txR" fmla="*/ 101 w 101"/>
                  <a:gd name="txB" fmla="*/ 72 h 72"/>
                </a:gdLst>
                <a:ahLst/>
                <a:cxnLst>
                  <a:cxn ang="0">
                    <a:pos x="0" y="45"/>
                  </a:cxn>
                  <a:cxn ang="0">
                    <a:pos x="101" y="72"/>
                  </a:cxn>
                  <a:cxn ang="0">
                    <a:pos x="71" y="0"/>
                  </a:cxn>
                  <a:cxn ang="0">
                    <a:pos x="0" y="45"/>
                  </a:cxn>
                </a:cxnLst>
                <a:rect l="txL" t="txT" r="txR" b="txB"/>
                <a:pathLst>
                  <a:path w="101" h="72">
                    <a:moveTo>
                      <a:pt x="0" y="45"/>
                    </a:moveTo>
                    <a:lnTo>
                      <a:pt x="101" y="72"/>
                    </a:lnTo>
                    <a:lnTo>
                      <a:pt x="71" y="0"/>
                    </a:lnTo>
                    <a:lnTo>
                      <a:pt x="0" y="45"/>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34" name="Group 321"/>
            <p:cNvGrpSpPr/>
            <p:nvPr/>
          </p:nvGrpSpPr>
          <p:grpSpPr>
            <a:xfrm>
              <a:off x="498" y="2366"/>
              <a:ext cx="96" cy="270"/>
              <a:chOff x="498" y="2366"/>
              <a:chExt cx="96" cy="270"/>
            </a:xfrm>
          </p:grpSpPr>
          <p:sp>
            <p:nvSpPr>
              <p:cNvPr id="43343" name="Line 319"/>
              <p:cNvSpPr/>
              <p:nvPr/>
            </p:nvSpPr>
            <p:spPr>
              <a:xfrm>
                <a:off x="545" y="2366"/>
                <a:ext cx="1" cy="205"/>
              </a:xfrm>
              <a:prstGeom prst="line">
                <a:avLst/>
              </a:prstGeom>
              <a:ln w="14288" cap="flat" cmpd="sng">
                <a:solidFill>
                  <a:srgbClr val="000000"/>
                </a:solidFill>
                <a:prstDash val="solid"/>
                <a:headEnd type="none" w="med" len="med"/>
                <a:tailEnd type="none" w="med" len="med"/>
              </a:ln>
            </p:spPr>
          </p:sp>
          <p:sp>
            <p:nvSpPr>
              <p:cNvPr id="43344" name="Freeform 320"/>
              <p:cNvSpPr/>
              <p:nvPr/>
            </p:nvSpPr>
            <p:spPr>
              <a:xfrm>
                <a:off x="498" y="2569"/>
                <a:ext cx="96" cy="67"/>
              </a:xfrm>
              <a:custGeom>
                <a:avLst/>
                <a:gdLst>
                  <a:gd name="txL" fmla="*/ 0 w 96"/>
                  <a:gd name="txT" fmla="*/ 0 h 67"/>
                  <a:gd name="txR" fmla="*/ 96 w 96"/>
                  <a:gd name="txB" fmla="*/ 67 h 67"/>
                </a:gdLst>
                <a:ahLst/>
                <a:cxnLst>
                  <a:cxn ang="0">
                    <a:pos x="0" y="0"/>
                  </a:cxn>
                  <a:cxn ang="0">
                    <a:pos x="47" y="67"/>
                  </a:cxn>
                  <a:cxn ang="0">
                    <a:pos x="96" y="0"/>
                  </a:cxn>
                  <a:cxn ang="0">
                    <a:pos x="0" y="0"/>
                  </a:cxn>
                </a:cxnLst>
                <a:rect l="txL" t="txT" r="txR" b="txB"/>
                <a:pathLst>
                  <a:path w="96" h="67">
                    <a:moveTo>
                      <a:pt x="0" y="0"/>
                    </a:moveTo>
                    <a:lnTo>
                      <a:pt x="47" y="67"/>
                    </a:lnTo>
                    <a:lnTo>
                      <a:pt x="96"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35" name="Group 324"/>
            <p:cNvGrpSpPr/>
            <p:nvPr/>
          </p:nvGrpSpPr>
          <p:grpSpPr>
            <a:xfrm>
              <a:off x="498" y="2948"/>
              <a:ext cx="96" cy="269"/>
              <a:chOff x="498" y="2948"/>
              <a:chExt cx="96" cy="269"/>
            </a:xfrm>
          </p:grpSpPr>
          <p:sp>
            <p:nvSpPr>
              <p:cNvPr id="43341" name="Line 322"/>
              <p:cNvSpPr/>
              <p:nvPr/>
            </p:nvSpPr>
            <p:spPr>
              <a:xfrm>
                <a:off x="545" y="2948"/>
                <a:ext cx="1" cy="204"/>
              </a:xfrm>
              <a:prstGeom prst="line">
                <a:avLst/>
              </a:prstGeom>
              <a:ln w="14288" cap="flat" cmpd="sng">
                <a:solidFill>
                  <a:srgbClr val="000000"/>
                </a:solidFill>
                <a:prstDash val="solid"/>
                <a:headEnd type="none" w="med" len="med"/>
                <a:tailEnd type="none" w="med" len="med"/>
              </a:ln>
            </p:spPr>
          </p:sp>
          <p:sp>
            <p:nvSpPr>
              <p:cNvPr id="43342" name="Freeform 323"/>
              <p:cNvSpPr/>
              <p:nvPr/>
            </p:nvSpPr>
            <p:spPr>
              <a:xfrm>
                <a:off x="498" y="3150"/>
                <a:ext cx="96" cy="67"/>
              </a:xfrm>
              <a:custGeom>
                <a:avLst/>
                <a:gdLst>
                  <a:gd name="txL" fmla="*/ 0 w 96"/>
                  <a:gd name="txT" fmla="*/ 0 h 67"/>
                  <a:gd name="txR" fmla="*/ 96 w 96"/>
                  <a:gd name="txB" fmla="*/ 67 h 67"/>
                </a:gdLst>
                <a:ahLst/>
                <a:cxnLst>
                  <a:cxn ang="0">
                    <a:pos x="0" y="0"/>
                  </a:cxn>
                  <a:cxn ang="0">
                    <a:pos x="47" y="67"/>
                  </a:cxn>
                  <a:cxn ang="0">
                    <a:pos x="96" y="0"/>
                  </a:cxn>
                  <a:cxn ang="0">
                    <a:pos x="0" y="0"/>
                  </a:cxn>
                </a:cxnLst>
                <a:rect l="txL" t="txT" r="txR" b="txB"/>
                <a:pathLst>
                  <a:path w="96" h="67">
                    <a:moveTo>
                      <a:pt x="0" y="0"/>
                    </a:moveTo>
                    <a:lnTo>
                      <a:pt x="47" y="67"/>
                    </a:lnTo>
                    <a:lnTo>
                      <a:pt x="96"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sp>
          <p:nvSpPr>
            <p:cNvPr id="43136" name="Oval 325"/>
            <p:cNvSpPr/>
            <p:nvPr/>
          </p:nvSpPr>
          <p:spPr>
            <a:xfrm>
              <a:off x="3989" y="1518"/>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37" name="Oval 326"/>
            <p:cNvSpPr/>
            <p:nvPr/>
          </p:nvSpPr>
          <p:spPr>
            <a:xfrm>
              <a:off x="4767" y="2635"/>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38" name="Oval 327"/>
            <p:cNvSpPr/>
            <p:nvPr/>
          </p:nvSpPr>
          <p:spPr>
            <a:xfrm>
              <a:off x="4767" y="2054"/>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39" name="Oval 328"/>
            <p:cNvSpPr/>
            <p:nvPr/>
          </p:nvSpPr>
          <p:spPr>
            <a:xfrm>
              <a:off x="1571" y="3216"/>
              <a:ext cx="808" cy="313"/>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40" name="Oval 329"/>
            <p:cNvSpPr/>
            <p:nvPr/>
          </p:nvSpPr>
          <p:spPr>
            <a:xfrm>
              <a:off x="3110" y="2635"/>
              <a:ext cx="807"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41" name="Oval 330"/>
            <p:cNvSpPr/>
            <p:nvPr/>
          </p:nvSpPr>
          <p:spPr>
            <a:xfrm>
              <a:off x="1571" y="2590"/>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42" name="Oval 331"/>
            <p:cNvSpPr/>
            <p:nvPr/>
          </p:nvSpPr>
          <p:spPr>
            <a:xfrm>
              <a:off x="3036" y="2054"/>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43" name="Oval 332"/>
            <p:cNvSpPr/>
            <p:nvPr/>
          </p:nvSpPr>
          <p:spPr>
            <a:xfrm>
              <a:off x="2670" y="1518"/>
              <a:ext cx="808" cy="314"/>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3144" name="Oval 333"/>
            <p:cNvSpPr/>
            <p:nvPr/>
          </p:nvSpPr>
          <p:spPr>
            <a:xfrm>
              <a:off x="4767" y="3216"/>
              <a:ext cx="808" cy="313"/>
            </a:xfrm>
            <a:prstGeom prst="ellipse">
              <a:avLst/>
            </a:prstGeom>
            <a:noFill/>
            <a:ln w="14288"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nvGrpSpPr>
            <p:cNvPr id="43145" name="Group 336"/>
            <p:cNvGrpSpPr/>
            <p:nvPr/>
          </p:nvGrpSpPr>
          <p:grpSpPr>
            <a:xfrm>
              <a:off x="3162" y="1341"/>
              <a:ext cx="335" cy="177"/>
              <a:chOff x="3162" y="1341"/>
              <a:chExt cx="335" cy="177"/>
            </a:xfrm>
          </p:grpSpPr>
          <p:sp>
            <p:nvSpPr>
              <p:cNvPr id="43339" name="Line 334"/>
              <p:cNvSpPr/>
              <p:nvPr/>
            </p:nvSpPr>
            <p:spPr>
              <a:xfrm flipH="1">
                <a:off x="3233" y="1341"/>
                <a:ext cx="264" cy="139"/>
              </a:xfrm>
              <a:prstGeom prst="line">
                <a:avLst/>
              </a:prstGeom>
              <a:ln w="14288" cap="flat" cmpd="sng">
                <a:solidFill>
                  <a:srgbClr val="000000"/>
                </a:solidFill>
                <a:prstDash val="solid"/>
                <a:headEnd type="none" w="med" len="med"/>
                <a:tailEnd type="none" w="med" len="med"/>
              </a:ln>
            </p:spPr>
          </p:sp>
          <p:sp>
            <p:nvSpPr>
              <p:cNvPr id="43340" name="Freeform 335"/>
              <p:cNvSpPr/>
              <p:nvPr/>
            </p:nvSpPr>
            <p:spPr>
              <a:xfrm>
                <a:off x="3162" y="1451"/>
                <a:ext cx="105" cy="67"/>
              </a:xfrm>
              <a:custGeom>
                <a:avLst/>
                <a:gdLst>
                  <a:gd name="txL" fmla="*/ 0 w 105"/>
                  <a:gd name="txT" fmla="*/ 0 h 67"/>
                  <a:gd name="txR" fmla="*/ 105 w 105"/>
                  <a:gd name="txB" fmla="*/ 67 h 67"/>
                </a:gdLst>
                <a:ahLst/>
                <a:cxnLst>
                  <a:cxn ang="0">
                    <a:pos x="47" y="0"/>
                  </a:cxn>
                  <a:cxn ang="0">
                    <a:pos x="0" y="67"/>
                  </a:cxn>
                  <a:cxn ang="0">
                    <a:pos x="105" y="54"/>
                  </a:cxn>
                  <a:cxn ang="0">
                    <a:pos x="47" y="0"/>
                  </a:cxn>
                </a:cxnLst>
                <a:rect l="txL" t="txT" r="txR" b="txB"/>
                <a:pathLst>
                  <a:path w="105" h="67">
                    <a:moveTo>
                      <a:pt x="47" y="0"/>
                    </a:moveTo>
                    <a:lnTo>
                      <a:pt x="0" y="67"/>
                    </a:lnTo>
                    <a:lnTo>
                      <a:pt x="105" y="54"/>
                    </a:lnTo>
                    <a:lnTo>
                      <a:pt x="47"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46" name="Group 339"/>
            <p:cNvGrpSpPr/>
            <p:nvPr/>
          </p:nvGrpSpPr>
          <p:grpSpPr>
            <a:xfrm>
              <a:off x="3003" y="1823"/>
              <a:ext cx="220" cy="270"/>
              <a:chOff x="3003" y="1823"/>
              <a:chExt cx="220" cy="270"/>
            </a:xfrm>
          </p:grpSpPr>
          <p:sp>
            <p:nvSpPr>
              <p:cNvPr id="43337" name="Line 337"/>
              <p:cNvSpPr/>
              <p:nvPr/>
            </p:nvSpPr>
            <p:spPr>
              <a:xfrm>
                <a:off x="3003" y="1823"/>
                <a:ext cx="175" cy="213"/>
              </a:xfrm>
              <a:prstGeom prst="line">
                <a:avLst/>
              </a:prstGeom>
              <a:ln w="14288" cap="flat" cmpd="sng">
                <a:solidFill>
                  <a:srgbClr val="000000"/>
                </a:solidFill>
                <a:prstDash val="solid"/>
                <a:headEnd type="none" w="med" len="med"/>
                <a:tailEnd type="none" w="med" len="med"/>
              </a:ln>
            </p:spPr>
          </p:sp>
          <p:sp>
            <p:nvSpPr>
              <p:cNvPr id="43338" name="Freeform 338"/>
              <p:cNvSpPr/>
              <p:nvPr/>
            </p:nvSpPr>
            <p:spPr>
              <a:xfrm>
                <a:off x="3134" y="2017"/>
                <a:ext cx="89" cy="76"/>
              </a:xfrm>
              <a:custGeom>
                <a:avLst/>
                <a:gdLst>
                  <a:gd name="txL" fmla="*/ 0 w 89"/>
                  <a:gd name="txT" fmla="*/ 0 h 76"/>
                  <a:gd name="txR" fmla="*/ 89 w 89"/>
                  <a:gd name="txB" fmla="*/ 76 h 76"/>
                </a:gdLst>
                <a:ahLst/>
                <a:cxnLst>
                  <a:cxn ang="0">
                    <a:pos x="0" y="34"/>
                  </a:cxn>
                  <a:cxn ang="0">
                    <a:pos x="89" y="76"/>
                  </a:cxn>
                  <a:cxn ang="0">
                    <a:pos x="83" y="0"/>
                  </a:cxn>
                  <a:cxn ang="0">
                    <a:pos x="0" y="34"/>
                  </a:cxn>
                </a:cxnLst>
                <a:rect l="txL" t="txT" r="txR" b="txB"/>
                <a:pathLst>
                  <a:path w="89" h="76">
                    <a:moveTo>
                      <a:pt x="0" y="34"/>
                    </a:moveTo>
                    <a:lnTo>
                      <a:pt x="89" y="76"/>
                    </a:lnTo>
                    <a:lnTo>
                      <a:pt x="83" y="0"/>
                    </a:lnTo>
                    <a:lnTo>
                      <a:pt x="0" y="34"/>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47" name="Group 342"/>
            <p:cNvGrpSpPr/>
            <p:nvPr/>
          </p:nvGrpSpPr>
          <p:grpSpPr>
            <a:xfrm>
              <a:off x="2231" y="2322"/>
              <a:ext cx="952" cy="316"/>
              <a:chOff x="2231" y="2322"/>
              <a:chExt cx="952" cy="316"/>
            </a:xfrm>
          </p:grpSpPr>
          <p:sp>
            <p:nvSpPr>
              <p:cNvPr id="43335" name="Line 340"/>
              <p:cNvSpPr/>
              <p:nvPr/>
            </p:nvSpPr>
            <p:spPr>
              <a:xfrm flipH="1">
                <a:off x="2313" y="2322"/>
                <a:ext cx="870" cy="285"/>
              </a:xfrm>
              <a:prstGeom prst="line">
                <a:avLst/>
              </a:prstGeom>
              <a:ln w="14288" cap="flat" cmpd="sng">
                <a:solidFill>
                  <a:srgbClr val="000000"/>
                </a:solidFill>
                <a:prstDash val="solid"/>
                <a:headEnd type="none" w="med" len="med"/>
                <a:tailEnd type="none" w="med" len="med"/>
              </a:ln>
            </p:spPr>
          </p:sp>
          <p:sp>
            <p:nvSpPr>
              <p:cNvPr id="43336" name="Freeform 341"/>
              <p:cNvSpPr/>
              <p:nvPr/>
            </p:nvSpPr>
            <p:spPr>
              <a:xfrm>
                <a:off x="2231" y="2576"/>
                <a:ext cx="108" cy="62"/>
              </a:xfrm>
              <a:custGeom>
                <a:avLst/>
                <a:gdLst>
                  <a:gd name="txL" fmla="*/ 0 w 108"/>
                  <a:gd name="txT" fmla="*/ 0 h 62"/>
                  <a:gd name="txR" fmla="*/ 108 w 108"/>
                  <a:gd name="txB" fmla="*/ 62 h 62"/>
                </a:gdLst>
                <a:ahLst/>
                <a:cxnLst>
                  <a:cxn ang="0">
                    <a:pos x="67" y="0"/>
                  </a:cxn>
                  <a:cxn ang="0">
                    <a:pos x="0" y="60"/>
                  </a:cxn>
                  <a:cxn ang="0">
                    <a:pos x="108" y="62"/>
                  </a:cxn>
                  <a:cxn ang="0">
                    <a:pos x="67" y="0"/>
                  </a:cxn>
                </a:cxnLst>
                <a:rect l="txL" t="txT" r="txR" b="txB"/>
                <a:pathLst>
                  <a:path w="108" h="62">
                    <a:moveTo>
                      <a:pt x="67" y="0"/>
                    </a:moveTo>
                    <a:lnTo>
                      <a:pt x="0" y="60"/>
                    </a:lnTo>
                    <a:lnTo>
                      <a:pt x="108" y="62"/>
                    </a:lnTo>
                    <a:lnTo>
                      <a:pt x="67"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48" name="Group 345"/>
            <p:cNvGrpSpPr/>
            <p:nvPr/>
          </p:nvGrpSpPr>
          <p:grpSpPr>
            <a:xfrm>
              <a:off x="3429" y="2366"/>
              <a:ext cx="96" cy="270"/>
              <a:chOff x="3429" y="2366"/>
              <a:chExt cx="96" cy="270"/>
            </a:xfrm>
          </p:grpSpPr>
          <p:sp>
            <p:nvSpPr>
              <p:cNvPr id="43333" name="Line 343"/>
              <p:cNvSpPr/>
              <p:nvPr/>
            </p:nvSpPr>
            <p:spPr>
              <a:xfrm>
                <a:off x="3476" y="2366"/>
                <a:ext cx="1" cy="205"/>
              </a:xfrm>
              <a:prstGeom prst="line">
                <a:avLst/>
              </a:prstGeom>
              <a:ln w="14288" cap="flat" cmpd="sng">
                <a:solidFill>
                  <a:srgbClr val="000000"/>
                </a:solidFill>
                <a:prstDash val="solid"/>
                <a:headEnd type="none" w="med" len="med"/>
                <a:tailEnd type="none" w="med" len="med"/>
              </a:ln>
            </p:spPr>
          </p:sp>
          <p:sp>
            <p:nvSpPr>
              <p:cNvPr id="43334" name="Freeform 344"/>
              <p:cNvSpPr/>
              <p:nvPr/>
            </p:nvSpPr>
            <p:spPr>
              <a:xfrm>
                <a:off x="3429" y="2569"/>
                <a:ext cx="96" cy="67"/>
              </a:xfrm>
              <a:custGeom>
                <a:avLst/>
                <a:gdLst>
                  <a:gd name="txL" fmla="*/ 0 w 96"/>
                  <a:gd name="txT" fmla="*/ 0 h 67"/>
                  <a:gd name="txR" fmla="*/ 96 w 96"/>
                  <a:gd name="txB" fmla="*/ 67 h 67"/>
                </a:gdLst>
                <a:ahLst/>
                <a:cxnLst>
                  <a:cxn ang="0">
                    <a:pos x="0" y="0"/>
                  </a:cxn>
                  <a:cxn ang="0">
                    <a:pos x="47" y="67"/>
                  </a:cxn>
                  <a:cxn ang="0">
                    <a:pos x="96" y="0"/>
                  </a:cxn>
                  <a:cxn ang="0">
                    <a:pos x="0" y="0"/>
                  </a:cxn>
                </a:cxnLst>
                <a:rect l="txL" t="txT" r="txR" b="txB"/>
                <a:pathLst>
                  <a:path w="96" h="67">
                    <a:moveTo>
                      <a:pt x="0" y="0"/>
                    </a:moveTo>
                    <a:lnTo>
                      <a:pt x="47" y="67"/>
                    </a:lnTo>
                    <a:lnTo>
                      <a:pt x="96"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49" name="Group 348"/>
            <p:cNvGrpSpPr/>
            <p:nvPr/>
          </p:nvGrpSpPr>
          <p:grpSpPr>
            <a:xfrm>
              <a:off x="1890" y="2903"/>
              <a:ext cx="96" cy="314"/>
              <a:chOff x="1890" y="2903"/>
              <a:chExt cx="96" cy="314"/>
            </a:xfrm>
          </p:grpSpPr>
          <p:sp>
            <p:nvSpPr>
              <p:cNvPr id="43331" name="Line 346"/>
              <p:cNvSpPr/>
              <p:nvPr/>
            </p:nvSpPr>
            <p:spPr>
              <a:xfrm>
                <a:off x="1937" y="2903"/>
                <a:ext cx="1" cy="249"/>
              </a:xfrm>
              <a:prstGeom prst="line">
                <a:avLst/>
              </a:prstGeom>
              <a:ln w="14288" cap="flat" cmpd="sng">
                <a:solidFill>
                  <a:srgbClr val="000000"/>
                </a:solidFill>
                <a:prstDash val="solid"/>
                <a:headEnd type="none" w="med" len="med"/>
                <a:tailEnd type="none" w="med" len="med"/>
              </a:ln>
            </p:spPr>
          </p:sp>
          <p:sp>
            <p:nvSpPr>
              <p:cNvPr id="43332" name="Freeform 347"/>
              <p:cNvSpPr/>
              <p:nvPr/>
            </p:nvSpPr>
            <p:spPr>
              <a:xfrm>
                <a:off x="1890" y="3150"/>
                <a:ext cx="96" cy="67"/>
              </a:xfrm>
              <a:custGeom>
                <a:avLst/>
                <a:gdLst>
                  <a:gd name="txL" fmla="*/ 0 w 96"/>
                  <a:gd name="txT" fmla="*/ 0 h 67"/>
                  <a:gd name="txR" fmla="*/ 96 w 96"/>
                  <a:gd name="txB" fmla="*/ 67 h 67"/>
                </a:gdLst>
                <a:ahLst/>
                <a:cxnLst>
                  <a:cxn ang="0">
                    <a:pos x="0" y="0"/>
                  </a:cxn>
                  <a:cxn ang="0">
                    <a:pos x="47" y="67"/>
                  </a:cxn>
                  <a:cxn ang="0">
                    <a:pos x="96" y="0"/>
                  </a:cxn>
                  <a:cxn ang="0">
                    <a:pos x="0" y="0"/>
                  </a:cxn>
                </a:cxnLst>
                <a:rect l="txL" t="txT" r="txR" b="txB"/>
                <a:pathLst>
                  <a:path w="96" h="67">
                    <a:moveTo>
                      <a:pt x="0" y="0"/>
                    </a:moveTo>
                    <a:lnTo>
                      <a:pt x="47" y="67"/>
                    </a:lnTo>
                    <a:lnTo>
                      <a:pt x="96"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50" name="Group 351"/>
            <p:cNvGrpSpPr/>
            <p:nvPr/>
          </p:nvGrpSpPr>
          <p:grpSpPr>
            <a:xfrm>
              <a:off x="4062" y="1349"/>
              <a:ext cx="168" cy="182"/>
              <a:chOff x="4062" y="1349"/>
              <a:chExt cx="168" cy="182"/>
            </a:xfrm>
          </p:grpSpPr>
          <p:sp>
            <p:nvSpPr>
              <p:cNvPr id="43329" name="Line 349"/>
              <p:cNvSpPr/>
              <p:nvPr/>
            </p:nvSpPr>
            <p:spPr>
              <a:xfrm>
                <a:off x="4062" y="1349"/>
                <a:ext cx="119" cy="128"/>
              </a:xfrm>
              <a:prstGeom prst="line">
                <a:avLst/>
              </a:prstGeom>
              <a:ln w="14288" cap="flat" cmpd="sng">
                <a:solidFill>
                  <a:srgbClr val="000000"/>
                </a:solidFill>
                <a:prstDash val="solid"/>
                <a:headEnd type="none" w="med" len="med"/>
                <a:tailEnd type="none" w="med" len="med"/>
              </a:ln>
            </p:spPr>
          </p:sp>
          <p:sp>
            <p:nvSpPr>
              <p:cNvPr id="43330" name="Freeform 350"/>
              <p:cNvSpPr/>
              <p:nvPr/>
            </p:nvSpPr>
            <p:spPr>
              <a:xfrm>
                <a:off x="4138" y="1457"/>
                <a:ext cx="92" cy="74"/>
              </a:xfrm>
              <a:custGeom>
                <a:avLst/>
                <a:gdLst>
                  <a:gd name="txL" fmla="*/ 0 w 92"/>
                  <a:gd name="txT" fmla="*/ 0 h 74"/>
                  <a:gd name="txR" fmla="*/ 92 w 92"/>
                  <a:gd name="txB" fmla="*/ 74 h 74"/>
                </a:gdLst>
                <a:ahLst/>
                <a:cxnLst>
                  <a:cxn ang="0">
                    <a:pos x="0" y="36"/>
                  </a:cxn>
                  <a:cxn ang="0">
                    <a:pos x="92" y="74"/>
                  </a:cxn>
                  <a:cxn ang="0">
                    <a:pos x="80" y="0"/>
                  </a:cxn>
                  <a:cxn ang="0">
                    <a:pos x="0" y="36"/>
                  </a:cxn>
                </a:cxnLst>
                <a:rect l="txL" t="txT" r="txR" b="txB"/>
                <a:pathLst>
                  <a:path w="92" h="74">
                    <a:moveTo>
                      <a:pt x="0" y="36"/>
                    </a:moveTo>
                    <a:lnTo>
                      <a:pt x="92" y="74"/>
                    </a:lnTo>
                    <a:lnTo>
                      <a:pt x="80" y="0"/>
                    </a:lnTo>
                    <a:lnTo>
                      <a:pt x="0" y="36"/>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51" name="Group 354"/>
            <p:cNvGrpSpPr/>
            <p:nvPr/>
          </p:nvGrpSpPr>
          <p:grpSpPr>
            <a:xfrm>
              <a:off x="4726" y="1764"/>
              <a:ext cx="386" cy="295"/>
              <a:chOff x="4726" y="1764"/>
              <a:chExt cx="386" cy="295"/>
            </a:xfrm>
          </p:grpSpPr>
          <p:sp>
            <p:nvSpPr>
              <p:cNvPr id="43327" name="Line 352"/>
              <p:cNvSpPr/>
              <p:nvPr/>
            </p:nvSpPr>
            <p:spPr>
              <a:xfrm>
                <a:off x="4726" y="1764"/>
                <a:ext cx="325" cy="248"/>
              </a:xfrm>
              <a:prstGeom prst="line">
                <a:avLst/>
              </a:prstGeom>
              <a:ln w="14288" cap="flat" cmpd="sng">
                <a:solidFill>
                  <a:srgbClr val="000000"/>
                </a:solidFill>
                <a:prstDash val="solid"/>
                <a:headEnd type="none" w="med" len="med"/>
                <a:tailEnd type="none" w="med" len="med"/>
              </a:ln>
            </p:spPr>
          </p:sp>
          <p:sp>
            <p:nvSpPr>
              <p:cNvPr id="43328" name="Freeform 353"/>
              <p:cNvSpPr/>
              <p:nvPr/>
            </p:nvSpPr>
            <p:spPr>
              <a:xfrm>
                <a:off x="5013" y="1987"/>
                <a:ext cx="99" cy="72"/>
              </a:xfrm>
              <a:custGeom>
                <a:avLst/>
                <a:gdLst>
                  <a:gd name="txL" fmla="*/ 0 w 99"/>
                  <a:gd name="txT" fmla="*/ 0 h 72"/>
                  <a:gd name="txR" fmla="*/ 99 w 99"/>
                  <a:gd name="txB" fmla="*/ 72 h 72"/>
                </a:gdLst>
                <a:ahLst/>
                <a:cxnLst>
                  <a:cxn ang="0">
                    <a:pos x="0" y="45"/>
                  </a:cxn>
                  <a:cxn ang="0">
                    <a:pos x="99" y="72"/>
                  </a:cxn>
                  <a:cxn ang="0">
                    <a:pos x="70" y="0"/>
                  </a:cxn>
                  <a:cxn ang="0">
                    <a:pos x="0" y="45"/>
                  </a:cxn>
                </a:cxnLst>
                <a:rect l="txL" t="txT" r="txR" b="txB"/>
                <a:pathLst>
                  <a:path w="99" h="72">
                    <a:moveTo>
                      <a:pt x="0" y="45"/>
                    </a:moveTo>
                    <a:lnTo>
                      <a:pt x="99" y="72"/>
                    </a:lnTo>
                    <a:lnTo>
                      <a:pt x="70" y="0"/>
                    </a:lnTo>
                    <a:lnTo>
                      <a:pt x="0" y="45"/>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52" name="Group 357"/>
            <p:cNvGrpSpPr/>
            <p:nvPr/>
          </p:nvGrpSpPr>
          <p:grpSpPr>
            <a:xfrm>
              <a:off x="5086" y="2366"/>
              <a:ext cx="97" cy="270"/>
              <a:chOff x="5086" y="2366"/>
              <a:chExt cx="97" cy="270"/>
            </a:xfrm>
          </p:grpSpPr>
          <p:sp>
            <p:nvSpPr>
              <p:cNvPr id="43325" name="Line 355"/>
              <p:cNvSpPr/>
              <p:nvPr/>
            </p:nvSpPr>
            <p:spPr>
              <a:xfrm>
                <a:off x="5134" y="2366"/>
                <a:ext cx="1" cy="205"/>
              </a:xfrm>
              <a:prstGeom prst="line">
                <a:avLst/>
              </a:prstGeom>
              <a:ln w="14288" cap="flat" cmpd="sng">
                <a:solidFill>
                  <a:srgbClr val="000000"/>
                </a:solidFill>
                <a:prstDash val="solid"/>
                <a:headEnd type="none" w="med" len="med"/>
                <a:tailEnd type="none" w="med" len="med"/>
              </a:ln>
            </p:spPr>
          </p:sp>
          <p:sp>
            <p:nvSpPr>
              <p:cNvPr id="43326" name="Freeform 356"/>
              <p:cNvSpPr/>
              <p:nvPr/>
            </p:nvSpPr>
            <p:spPr>
              <a:xfrm>
                <a:off x="5086" y="2569"/>
                <a:ext cx="97" cy="67"/>
              </a:xfrm>
              <a:custGeom>
                <a:avLst/>
                <a:gdLst>
                  <a:gd name="txL" fmla="*/ 0 w 97"/>
                  <a:gd name="txT" fmla="*/ 0 h 67"/>
                  <a:gd name="txR" fmla="*/ 97 w 97"/>
                  <a:gd name="txB" fmla="*/ 67 h 67"/>
                </a:gdLst>
                <a:ahLst/>
                <a:cxnLst>
                  <a:cxn ang="0">
                    <a:pos x="0" y="0"/>
                  </a:cxn>
                  <a:cxn ang="0">
                    <a:pos x="48" y="67"/>
                  </a:cxn>
                  <a:cxn ang="0">
                    <a:pos x="97" y="0"/>
                  </a:cxn>
                  <a:cxn ang="0">
                    <a:pos x="0" y="0"/>
                  </a:cxn>
                </a:cxnLst>
                <a:rect l="txL" t="txT" r="txR" b="txB"/>
                <a:pathLst>
                  <a:path w="97" h="67">
                    <a:moveTo>
                      <a:pt x="0" y="0"/>
                    </a:moveTo>
                    <a:lnTo>
                      <a:pt x="48" y="67"/>
                    </a:lnTo>
                    <a:lnTo>
                      <a:pt x="97"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53" name="Group 360"/>
            <p:cNvGrpSpPr/>
            <p:nvPr/>
          </p:nvGrpSpPr>
          <p:grpSpPr>
            <a:xfrm>
              <a:off x="5160" y="2948"/>
              <a:ext cx="96" cy="269"/>
              <a:chOff x="5160" y="2948"/>
              <a:chExt cx="96" cy="269"/>
            </a:xfrm>
          </p:grpSpPr>
          <p:sp>
            <p:nvSpPr>
              <p:cNvPr id="43323" name="Line 358"/>
              <p:cNvSpPr/>
              <p:nvPr/>
            </p:nvSpPr>
            <p:spPr>
              <a:xfrm>
                <a:off x="5207" y="2948"/>
                <a:ext cx="1" cy="204"/>
              </a:xfrm>
              <a:prstGeom prst="line">
                <a:avLst/>
              </a:prstGeom>
              <a:ln w="14288" cap="flat" cmpd="sng">
                <a:solidFill>
                  <a:srgbClr val="000000"/>
                </a:solidFill>
                <a:prstDash val="solid"/>
                <a:headEnd type="none" w="med" len="med"/>
                <a:tailEnd type="none" w="med" len="med"/>
              </a:ln>
            </p:spPr>
          </p:sp>
          <p:sp>
            <p:nvSpPr>
              <p:cNvPr id="43324" name="Freeform 359"/>
              <p:cNvSpPr/>
              <p:nvPr/>
            </p:nvSpPr>
            <p:spPr>
              <a:xfrm>
                <a:off x="5160" y="3150"/>
                <a:ext cx="96" cy="67"/>
              </a:xfrm>
              <a:custGeom>
                <a:avLst/>
                <a:gdLst>
                  <a:gd name="txL" fmla="*/ 0 w 96"/>
                  <a:gd name="txT" fmla="*/ 0 h 67"/>
                  <a:gd name="txR" fmla="*/ 96 w 96"/>
                  <a:gd name="txB" fmla="*/ 67 h 67"/>
                </a:gdLst>
                <a:ahLst/>
                <a:cxnLst>
                  <a:cxn ang="0">
                    <a:pos x="0" y="0"/>
                  </a:cxn>
                  <a:cxn ang="0">
                    <a:pos x="47" y="67"/>
                  </a:cxn>
                  <a:cxn ang="0">
                    <a:pos x="96" y="0"/>
                  </a:cxn>
                  <a:cxn ang="0">
                    <a:pos x="0" y="0"/>
                  </a:cxn>
                </a:cxnLst>
                <a:rect l="txL" t="txT" r="txR" b="txB"/>
                <a:pathLst>
                  <a:path w="96" h="67">
                    <a:moveTo>
                      <a:pt x="0" y="0"/>
                    </a:moveTo>
                    <a:lnTo>
                      <a:pt x="47" y="67"/>
                    </a:lnTo>
                    <a:lnTo>
                      <a:pt x="96" y="0"/>
                    </a:lnTo>
                    <a:lnTo>
                      <a:pt x="0" y="0"/>
                    </a:lnTo>
                    <a:close/>
                  </a:path>
                </a:pathLst>
              </a:custGeom>
              <a:solidFill>
                <a:srgbClr val="000000"/>
              </a:solidFill>
              <a:ln w="9525">
                <a:noFill/>
              </a:ln>
            </p:spPr>
            <p:txBody>
              <a:bodyPr/>
              <a:lstStyle/>
              <a:p>
                <a:endParaRPr lang="zh-CN" altLang="en-US" dirty="0">
                  <a:latin typeface="Arial" panose="020B0604020202020204" pitchFamily="34" charset="0"/>
                </a:endParaRPr>
              </a:p>
            </p:txBody>
          </p:sp>
        </p:grpSp>
        <p:grpSp>
          <p:nvGrpSpPr>
            <p:cNvPr id="43154" name="Group 363"/>
            <p:cNvGrpSpPr/>
            <p:nvPr/>
          </p:nvGrpSpPr>
          <p:grpSpPr>
            <a:xfrm>
              <a:off x="2045" y="1162"/>
              <a:ext cx="108" cy="123"/>
              <a:chOff x="2045" y="1162"/>
              <a:chExt cx="108" cy="123"/>
            </a:xfrm>
          </p:grpSpPr>
          <p:sp>
            <p:nvSpPr>
              <p:cNvPr id="43321" name="Rectangle 361"/>
              <p:cNvSpPr/>
              <p:nvPr/>
            </p:nvSpPr>
            <p:spPr>
              <a:xfrm>
                <a:off x="2125" y="1217"/>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322" name="Rectangle 362"/>
              <p:cNvSpPr/>
              <p:nvPr/>
            </p:nvSpPr>
            <p:spPr>
              <a:xfrm>
                <a:off x="2045" y="1162"/>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55" name="Group 369"/>
            <p:cNvGrpSpPr/>
            <p:nvPr/>
          </p:nvGrpSpPr>
          <p:grpSpPr>
            <a:xfrm>
              <a:off x="1998" y="1276"/>
              <a:ext cx="238" cy="107"/>
              <a:chOff x="1998" y="1276"/>
              <a:chExt cx="238" cy="107"/>
            </a:xfrm>
          </p:grpSpPr>
          <p:sp>
            <p:nvSpPr>
              <p:cNvPr id="43316" name="Rectangle 364"/>
              <p:cNvSpPr/>
              <p:nvPr/>
            </p:nvSpPr>
            <p:spPr>
              <a:xfrm>
                <a:off x="2207" y="127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17" name="Rectangle 365"/>
              <p:cNvSpPr/>
              <p:nvPr/>
            </p:nvSpPr>
            <p:spPr>
              <a:xfrm>
                <a:off x="2133" y="127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318" name="Rectangle 366"/>
              <p:cNvSpPr/>
              <p:nvPr/>
            </p:nvSpPr>
            <p:spPr>
              <a:xfrm>
                <a:off x="2094" y="1276"/>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19" name="Rectangle 367"/>
              <p:cNvSpPr/>
              <p:nvPr/>
            </p:nvSpPr>
            <p:spPr>
              <a:xfrm>
                <a:off x="2035" y="127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320" name="Rectangle 368"/>
              <p:cNvSpPr/>
              <p:nvPr/>
            </p:nvSpPr>
            <p:spPr>
              <a:xfrm>
                <a:off x="1998" y="127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56" name="Group 372"/>
            <p:cNvGrpSpPr/>
            <p:nvPr/>
          </p:nvGrpSpPr>
          <p:grpSpPr>
            <a:xfrm>
              <a:off x="1239" y="1650"/>
              <a:ext cx="105" cy="123"/>
              <a:chOff x="1239" y="1650"/>
              <a:chExt cx="105" cy="123"/>
            </a:xfrm>
          </p:grpSpPr>
          <p:sp>
            <p:nvSpPr>
              <p:cNvPr id="43314" name="Rectangle 370"/>
              <p:cNvSpPr/>
              <p:nvPr/>
            </p:nvSpPr>
            <p:spPr>
              <a:xfrm>
                <a:off x="1316" y="1705"/>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315" name="Rectangle 371"/>
              <p:cNvSpPr/>
              <p:nvPr/>
            </p:nvSpPr>
            <p:spPr>
              <a:xfrm>
                <a:off x="1239" y="1650"/>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57" name="Group 378"/>
            <p:cNvGrpSpPr/>
            <p:nvPr/>
          </p:nvGrpSpPr>
          <p:grpSpPr>
            <a:xfrm>
              <a:off x="1163" y="1769"/>
              <a:ext cx="265" cy="107"/>
              <a:chOff x="1163" y="1769"/>
              <a:chExt cx="265" cy="107"/>
            </a:xfrm>
          </p:grpSpPr>
          <p:sp>
            <p:nvSpPr>
              <p:cNvPr id="43309" name="Rectangle 373"/>
              <p:cNvSpPr/>
              <p:nvPr/>
            </p:nvSpPr>
            <p:spPr>
              <a:xfrm>
                <a:off x="1399" y="176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10" name="Rectangle 374"/>
              <p:cNvSpPr/>
              <p:nvPr/>
            </p:nvSpPr>
            <p:spPr>
              <a:xfrm>
                <a:off x="1326" y="176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311" name="Rectangle 375"/>
              <p:cNvSpPr/>
              <p:nvPr/>
            </p:nvSpPr>
            <p:spPr>
              <a:xfrm>
                <a:off x="1287" y="1769"/>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12" name="Rectangle 376"/>
              <p:cNvSpPr/>
              <p:nvPr/>
            </p:nvSpPr>
            <p:spPr>
              <a:xfrm>
                <a:off x="1216" y="176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313" name="Rectangle 377"/>
              <p:cNvSpPr/>
              <p:nvPr/>
            </p:nvSpPr>
            <p:spPr>
              <a:xfrm>
                <a:off x="1163" y="176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58" name="Group 381"/>
            <p:cNvGrpSpPr/>
            <p:nvPr/>
          </p:nvGrpSpPr>
          <p:grpSpPr>
            <a:xfrm>
              <a:off x="506" y="2145"/>
              <a:ext cx="108" cy="122"/>
              <a:chOff x="506" y="2145"/>
              <a:chExt cx="108" cy="122"/>
            </a:xfrm>
          </p:grpSpPr>
          <p:sp>
            <p:nvSpPr>
              <p:cNvPr id="43307" name="Rectangle 379"/>
              <p:cNvSpPr/>
              <p:nvPr/>
            </p:nvSpPr>
            <p:spPr>
              <a:xfrm>
                <a:off x="586" y="2199"/>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308" name="Rectangle 380"/>
              <p:cNvSpPr/>
              <p:nvPr/>
            </p:nvSpPr>
            <p:spPr>
              <a:xfrm>
                <a:off x="506" y="2145"/>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59" name="Group 387"/>
            <p:cNvGrpSpPr/>
            <p:nvPr/>
          </p:nvGrpSpPr>
          <p:grpSpPr>
            <a:xfrm>
              <a:off x="449" y="2263"/>
              <a:ext cx="237" cy="107"/>
              <a:chOff x="449" y="2263"/>
              <a:chExt cx="237" cy="107"/>
            </a:xfrm>
          </p:grpSpPr>
          <p:sp>
            <p:nvSpPr>
              <p:cNvPr id="43302" name="Rectangle 382"/>
              <p:cNvSpPr/>
              <p:nvPr/>
            </p:nvSpPr>
            <p:spPr>
              <a:xfrm>
                <a:off x="657"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03" name="Rectangle 383"/>
              <p:cNvSpPr/>
              <p:nvPr/>
            </p:nvSpPr>
            <p:spPr>
              <a:xfrm>
                <a:off x="595"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304" name="Rectangle 384"/>
              <p:cNvSpPr/>
              <p:nvPr/>
            </p:nvSpPr>
            <p:spPr>
              <a:xfrm>
                <a:off x="573" y="2263"/>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305" name="Rectangle 385"/>
              <p:cNvSpPr/>
              <p:nvPr/>
            </p:nvSpPr>
            <p:spPr>
              <a:xfrm>
                <a:off x="502"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306" name="Rectangle 386"/>
              <p:cNvSpPr/>
              <p:nvPr/>
            </p:nvSpPr>
            <p:spPr>
              <a:xfrm>
                <a:off x="449"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60" name="Group 390"/>
            <p:cNvGrpSpPr/>
            <p:nvPr/>
          </p:nvGrpSpPr>
          <p:grpSpPr>
            <a:xfrm>
              <a:off x="497" y="2725"/>
              <a:ext cx="105" cy="123"/>
              <a:chOff x="497" y="2725"/>
              <a:chExt cx="105" cy="123"/>
            </a:xfrm>
          </p:grpSpPr>
          <p:sp>
            <p:nvSpPr>
              <p:cNvPr id="43300" name="Rectangle 388"/>
              <p:cNvSpPr/>
              <p:nvPr/>
            </p:nvSpPr>
            <p:spPr>
              <a:xfrm>
                <a:off x="574" y="2780"/>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5</a:t>
                </a:r>
                <a:endParaRPr lang="en-US" altLang="zh-CN" dirty="0">
                  <a:latin typeface="Arial" panose="020B0604020202020204" pitchFamily="34" charset="0"/>
                </a:endParaRPr>
              </a:p>
            </p:txBody>
          </p:sp>
          <p:sp>
            <p:nvSpPr>
              <p:cNvPr id="43301" name="Rectangle 389"/>
              <p:cNvSpPr/>
              <p:nvPr/>
            </p:nvSpPr>
            <p:spPr>
              <a:xfrm>
                <a:off x="497" y="2725"/>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61" name="Group 396"/>
            <p:cNvGrpSpPr/>
            <p:nvPr/>
          </p:nvGrpSpPr>
          <p:grpSpPr>
            <a:xfrm>
              <a:off x="440" y="2844"/>
              <a:ext cx="228" cy="107"/>
              <a:chOff x="440" y="2844"/>
              <a:chExt cx="228" cy="107"/>
            </a:xfrm>
          </p:grpSpPr>
          <p:sp>
            <p:nvSpPr>
              <p:cNvPr id="43295" name="Rectangle 391"/>
              <p:cNvSpPr/>
              <p:nvPr/>
            </p:nvSpPr>
            <p:spPr>
              <a:xfrm>
                <a:off x="639" y="284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96" name="Rectangle 392"/>
              <p:cNvSpPr/>
              <p:nvPr/>
            </p:nvSpPr>
            <p:spPr>
              <a:xfrm>
                <a:off x="577" y="284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297" name="Rectangle 393"/>
              <p:cNvSpPr/>
              <p:nvPr/>
            </p:nvSpPr>
            <p:spPr>
              <a:xfrm>
                <a:off x="555" y="2844"/>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98" name="Rectangle 394"/>
              <p:cNvSpPr/>
              <p:nvPr/>
            </p:nvSpPr>
            <p:spPr>
              <a:xfrm>
                <a:off x="488" y="284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299" name="Rectangle 395"/>
              <p:cNvSpPr/>
              <p:nvPr/>
            </p:nvSpPr>
            <p:spPr>
              <a:xfrm>
                <a:off x="440" y="284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62" name="Group 399"/>
            <p:cNvGrpSpPr/>
            <p:nvPr/>
          </p:nvGrpSpPr>
          <p:grpSpPr>
            <a:xfrm>
              <a:off x="497" y="3316"/>
              <a:ext cx="106" cy="123"/>
              <a:chOff x="497" y="3316"/>
              <a:chExt cx="106" cy="123"/>
            </a:xfrm>
          </p:grpSpPr>
          <p:sp>
            <p:nvSpPr>
              <p:cNvPr id="43293" name="Rectangle 397"/>
              <p:cNvSpPr/>
              <p:nvPr/>
            </p:nvSpPr>
            <p:spPr>
              <a:xfrm>
                <a:off x="575" y="3371"/>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6</a:t>
                </a:r>
                <a:endParaRPr lang="en-US" altLang="zh-CN" dirty="0">
                  <a:latin typeface="Arial" panose="020B0604020202020204" pitchFamily="34" charset="0"/>
                </a:endParaRPr>
              </a:p>
            </p:txBody>
          </p:sp>
          <p:sp>
            <p:nvSpPr>
              <p:cNvPr id="43294" name="Rectangle 398"/>
              <p:cNvSpPr/>
              <p:nvPr/>
            </p:nvSpPr>
            <p:spPr>
              <a:xfrm>
                <a:off x="497" y="3316"/>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63" name="Group 405"/>
            <p:cNvGrpSpPr/>
            <p:nvPr/>
          </p:nvGrpSpPr>
          <p:grpSpPr>
            <a:xfrm>
              <a:off x="418" y="3413"/>
              <a:ext cx="256" cy="107"/>
              <a:chOff x="418" y="3413"/>
              <a:chExt cx="256" cy="107"/>
            </a:xfrm>
          </p:grpSpPr>
          <p:sp>
            <p:nvSpPr>
              <p:cNvPr id="43288" name="Rectangle 400"/>
              <p:cNvSpPr/>
              <p:nvPr/>
            </p:nvSpPr>
            <p:spPr>
              <a:xfrm>
                <a:off x="645" y="341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89" name="Rectangle 401"/>
              <p:cNvSpPr/>
              <p:nvPr/>
            </p:nvSpPr>
            <p:spPr>
              <a:xfrm>
                <a:off x="571" y="341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290" name="Rectangle 402"/>
              <p:cNvSpPr/>
              <p:nvPr/>
            </p:nvSpPr>
            <p:spPr>
              <a:xfrm>
                <a:off x="533" y="3413"/>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91" name="Rectangle 403"/>
              <p:cNvSpPr/>
              <p:nvPr/>
            </p:nvSpPr>
            <p:spPr>
              <a:xfrm>
                <a:off x="466" y="341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292" name="Rectangle 404"/>
              <p:cNvSpPr/>
              <p:nvPr/>
            </p:nvSpPr>
            <p:spPr>
              <a:xfrm>
                <a:off x="418" y="341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64" name="Group 408"/>
            <p:cNvGrpSpPr/>
            <p:nvPr/>
          </p:nvGrpSpPr>
          <p:grpSpPr>
            <a:xfrm>
              <a:off x="1825" y="2143"/>
              <a:ext cx="107" cy="123"/>
              <a:chOff x="1825" y="2143"/>
              <a:chExt cx="107" cy="123"/>
            </a:xfrm>
          </p:grpSpPr>
          <p:sp>
            <p:nvSpPr>
              <p:cNvPr id="43286" name="Rectangle 406"/>
              <p:cNvSpPr/>
              <p:nvPr/>
            </p:nvSpPr>
            <p:spPr>
              <a:xfrm>
                <a:off x="1904" y="2198"/>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7</a:t>
                </a:r>
                <a:endParaRPr lang="en-US" altLang="zh-CN" dirty="0">
                  <a:latin typeface="Arial" panose="020B0604020202020204" pitchFamily="34" charset="0"/>
                </a:endParaRPr>
              </a:p>
            </p:txBody>
          </p:sp>
          <p:sp>
            <p:nvSpPr>
              <p:cNvPr id="43287" name="Rectangle 407"/>
              <p:cNvSpPr/>
              <p:nvPr/>
            </p:nvSpPr>
            <p:spPr>
              <a:xfrm>
                <a:off x="1825" y="2143"/>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65" name="Group 414"/>
            <p:cNvGrpSpPr/>
            <p:nvPr/>
          </p:nvGrpSpPr>
          <p:grpSpPr>
            <a:xfrm>
              <a:off x="1735" y="2248"/>
              <a:ext cx="255" cy="107"/>
              <a:chOff x="1735" y="2248"/>
              <a:chExt cx="255" cy="107"/>
            </a:xfrm>
          </p:grpSpPr>
          <p:sp>
            <p:nvSpPr>
              <p:cNvPr id="43281" name="Rectangle 409"/>
              <p:cNvSpPr/>
              <p:nvPr/>
            </p:nvSpPr>
            <p:spPr>
              <a:xfrm>
                <a:off x="1961" y="2248"/>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82" name="Rectangle 410"/>
              <p:cNvSpPr/>
              <p:nvPr/>
            </p:nvSpPr>
            <p:spPr>
              <a:xfrm>
                <a:off x="1893" y="2248"/>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283" name="Rectangle 411"/>
              <p:cNvSpPr/>
              <p:nvPr/>
            </p:nvSpPr>
            <p:spPr>
              <a:xfrm>
                <a:off x="1859" y="2248"/>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84" name="Rectangle 412"/>
              <p:cNvSpPr/>
              <p:nvPr/>
            </p:nvSpPr>
            <p:spPr>
              <a:xfrm>
                <a:off x="1788" y="2248"/>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285" name="Rectangle 413"/>
              <p:cNvSpPr/>
              <p:nvPr/>
            </p:nvSpPr>
            <p:spPr>
              <a:xfrm>
                <a:off x="1735" y="2248"/>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66" name="Group 417"/>
            <p:cNvGrpSpPr/>
            <p:nvPr/>
          </p:nvGrpSpPr>
          <p:grpSpPr>
            <a:xfrm>
              <a:off x="3759" y="1142"/>
              <a:ext cx="104" cy="123"/>
              <a:chOff x="3759" y="1142"/>
              <a:chExt cx="104" cy="123"/>
            </a:xfrm>
          </p:grpSpPr>
          <p:sp>
            <p:nvSpPr>
              <p:cNvPr id="43279" name="Rectangle 415"/>
              <p:cNvSpPr/>
              <p:nvPr/>
            </p:nvSpPr>
            <p:spPr>
              <a:xfrm>
                <a:off x="3835" y="1197"/>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8</a:t>
                </a:r>
                <a:endParaRPr lang="en-US" altLang="zh-CN" dirty="0">
                  <a:latin typeface="Arial" panose="020B0604020202020204" pitchFamily="34" charset="0"/>
                </a:endParaRPr>
              </a:p>
            </p:txBody>
          </p:sp>
          <p:sp>
            <p:nvSpPr>
              <p:cNvPr id="43280" name="Rectangle 416"/>
              <p:cNvSpPr/>
              <p:nvPr/>
            </p:nvSpPr>
            <p:spPr>
              <a:xfrm>
                <a:off x="3759" y="1142"/>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67" name="Group 423"/>
            <p:cNvGrpSpPr/>
            <p:nvPr/>
          </p:nvGrpSpPr>
          <p:grpSpPr>
            <a:xfrm>
              <a:off x="3681" y="1269"/>
              <a:ext cx="229" cy="107"/>
              <a:chOff x="3681" y="1269"/>
              <a:chExt cx="229" cy="107"/>
            </a:xfrm>
          </p:grpSpPr>
          <p:sp>
            <p:nvSpPr>
              <p:cNvPr id="43274" name="Rectangle 418"/>
              <p:cNvSpPr/>
              <p:nvPr/>
            </p:nvSpPr>
            <p:spPr>
              <a:xfrm>
                <a:off x="3881" y="126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75" name="Rectangle 419"/>
              <p:cNvSpPr/>
              <p:nvPr/>
            </p:nvSpPr>
            <p:spPr>
              <a:xfrm>
                <a:off x="3812" y="126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276" name="Rectangle 420"/>
              <p:cNvSpPr/>
              <p:nvPr/>
            </p:nvSpPr>
            <p:spPr>
              <a:xfrm>
                <a:off x="3778" y="1269"/>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77" name="Rectangle 421"/>
              <p:cNvSpPr/>
              <p:nvPr/>
            </p:nvSpPr>
            <p:spPr>
              <a:xfrm>
                <a:off x="3718" y="126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278" name="Rectangle 422"/>
              <p:cNvSpPr/>
              <p:nvPr/>
            </p:nvSpPr>
            <p:spPr>
              <a:xfrm>
                <a:off x="3681" y="126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68" name="Group 426"/>
            <p:cNvGrpSpPr/>
            <p:nvPr/>
          </p:nvGrpSpPr>
          <p:grpSpPr>
            <a:xfrm>
              <a:off x="2987" y="1620"/>
              <a:ext cx="105" cy="123"/>
              <a:chOff x="2987" y="1620"/>
              <a:chExt cx="105" cy="123"/>
            </a:xfrm>
          </p:grpSpPr>
          <p:sp>
            <p:nvSpPr>
              <p:cNvPr id="43272" name="Rectangle 424"/>
              <p:cNvSpPr/>
              <p:nvPr/>
            </p:nvSpPr>
            <p:spPr>
              <a:xfrm>
                <a:off x="3064" y="1675"/>
                <a:ext cx="28"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9</a:t>
                </a:r>
                <a:endParaRPr lang="en-US" altLang="zh-CN" dirty="0">
                  <a:latin typeface="Arial" panose="020B0604020202020204" pitchFamily="34" charset="0"/>
                </a:endParaRPr>
              </a:p>
            </p:txBody>
          </p:sp>
          <p:sp>
            <p:nvSpPr>
              <p:cNvPr id="43273" name="Rectangle 425"/>
              <p:cNvSpPr/>
              <p:nvPr/>
            </p:nvSpPr>
            <p:spPr>
              <a:xfrm>
                <a:off x="2987" y="1620"/>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69" name="Group 432"/>
            <p:cNvGrpSpPr/>
            <p:nvPr/>
          </p:nvGrpSpPr>
          <p:grpSpPr>
            <a:xfrm>
              <a:off x="2916" y="1724"/>
              <a:ext cx="238" cy="107"/>
              <a:chOff x="2916" y="1724"/>
              <a:chExt cx="238" cy="107"/>
            </a:xfrm>
          </p:grpSpPr>
          <p:sp>
            <p:nvSpPr>
              <p:cNvPr id="43267" name="Rectangle 427"/>
              <p:cNvSpPr/>
              <p:nvPr/>
            </p:nvSpPr>
            <p:spPr>
              <a:xfrm>
                <a:off x="3125" y="172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68" name="Rectangle 428"/>
              <p:cNvSpPr/>
              <p:nvPr/>
            </p:nvSpPr>
            <p:spPr>
              <a:xfrm>
                <a:off x="3051" y="172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269" name="Rectangle 429"/>
              <p:cNvSpPr/>
              <p:nvPr/>
            </p:nvSpPr>
            <p:spPr>
              <a:xfrm>
                <a:off x="3013" y="1724"/>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70" name="Rectangle 430"/>
              <p:cNvSpPr/>
              <p:nvPr/>
            </p:nvSpPr>
            <p:spPr>
              <a:xfrm>
                <a:off x="2953" y="172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271" name="Rectangle 431"/>
              <p:cNvSpPr/>
              <p:nvPr/>
            </p:nvSpPr>
            <p:spPr>
              <a:xfrm>
                <a:off x="2916" y="172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70" name="Group 435"/>
            <p:cNvGrpSpPr/>
            <p:nvPr/>
          </p:nvGrpSpPr>
          <p:grpSpPr>
            <a:xfrm>
              <a:off x="4358" y="1587"/>
              <a:ext cx="127" cy="122"/>
              <a:chOff x="4358" y="1587"/>
              <a:chExt cx="127" cy="122"/>
            </a:xfrm>
          </p:grpSpPr>
          <p:sp>
            <p:nvSpPr>
              <p:cNvPr id="43265" name="Rectangle 433"/>
              <p:cNvSpPr/>
              <p:nvPr/>
            </p:nvSpPr>
            <p:spPr>
              <a:xfrm>
                <a:off x="4428" y="1641"/>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14</a:t>
                </a:r>
                <a:endParaRPr lang="en-US" altLang="zh-CN" dirty="0">
                  <a:latin typeface="Arial" panose="020B0604020202020204" pitchFamily="34" charset="0"/>
                </a:endParaRPr>
              </a:p>
            </p:txBody>
          </p:sp>
          <p:sp>
            <p:nvSpPr>
              <p:cNvPr id="43266" name="Rectangle 434"/>
              <p:cNvSpPr/>
              <p:nvPr/>
            </p:nvSpPr>
            <p:spPr>
              <a:xfrm>
                <a:off x="4358" y="1587"/>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71" name="Group 441"/>
            <p:cNvGrpSpPr/>
            <p:nvPr/>
          </p:nvGrpSpPr>
          <p:grpSpPr>
            <a:xfrm>
              <a:off x="4298" y="1709"/>
              <a:ext cx="237" cy="107"/>
              <a:chOff x="4298" y="1709"/>
              <a:chExt cx="237" cy="107"/>
            </a:xfrm>
          </p:grpSpPr>
          <p:sp>
            <p:nvSpPr>
              <p:cNvPr id="43260" name="Rectangle 436"/>
              <p:cNvSpPr/>
              <p:nvPr/>
            </p:nvSpPr>
            <p:spPr>
              <a:xfrm>
                <a:off x="4506" y="170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61" name="Rectangle 437"/>
              <p:cNvSpPr/>
              <p:nvPr/>
            </p:nvSpPr>
            <p:spPr>
              <a:xfrm>
                <a:off x="4433" y="170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262" name="Rectangle 438"/>
              <p:cNvSpPr/>
              <p:nvPr/>
            </p:nvSpPr>
            <p:spPr>
              <a:xfrm>
                <a:off x="4394" y="1709"/>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63" name="Rectangle 439"/>
              <p:cNvSpPr/>
              <p:nvPr/>
            </p:nvSpPr>
            <p:spPr>
              <a:xfrm>
                <a:off x="4335" y="170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264" name="Rectangle 440"/>
              <p:cNvSpPr/>
              <p:nvPr/>
            </p:nvSpPr>
            <p:spPr>
              <a:xfrm>
                <a:off x="4298" y="170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72" name="Group 444"/>
            <p:cNvGrpSpPr/>
            <p:nvPr/>
          </p:nvGrpSpPr>
          <p:grpSpPr>
            <a:xfrm>
              <a:off x="3339" y="2165"/>
              <a:ext cx="128" cy="124"/>
              <a:chOff x="3339" y="2165"/>
              <a:chExt cx="128" cy="124"/>
            </a:xfrm>
          </p:grpSpPr>
          <p:sp>
            <p:nvSpPr>
              <p:cNvPr id="43258" name="Rectangle 442"/>
              <p:cNvSpPr/>
              <p:nvPr/>
            </p:nvSpPr>
            <p:spPr>
              <a:xfrm>
                <a:off x="3410" y="2221"/>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10</a:t>
                </a:r>
                <a:endParaRPr lang="en-US" altLang="zh-CN" dirty="0">
                  <a:latin typeface="Arial" panose="020B0604020202020204" pitchFamily="34" charset="0"/>
                </a:endParaRPr>
              </a:p>
            </p:txBody>
          </p:sp>
          <p:sp>
            <p:nvSpPr>
              <p:cNvPr id="43259" name="Rectangle 443"/>
              <p:cNvSpPr/>
              <p:nvPr/>
            </p:nvSpPr>
            <p:spPr>
              <a:xfrm>
                <a:off x="3339" y="2165"/>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73" name="Group 450"/>
            <p:cNvGrpSpPr/>
            <p:nvPr/>
          </p:nvGrpSpPr>
          <p:grpSpPr>
            <a:xfrm>
              <a:off x="3279" y="2263"/>
              <a:ext cx="265" cy="107"/>
              <a:chOff x="3279" y="2263"/>
              <a:chExt cx="265" cy="107"/>
            </a:xfrm>
          </p:grpSpPr>
          <p:sp>
            <p:nvSpPr>
              <p:cNvPr id="43253" name="Rectangle 445"/>
              <p:cNvSpPr/>
              <p:nvPr/>
            </p:nvSpPr>
            <p:spPr>
              <a:xfrm>
                <a:off x="3515"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54" name="Rectangle 446"/>
              <p:cNvSpPr/>
              <p:nvPr/>
            </p:nvSpPr>
            <p:spPr>
              <a:xfrm>
                <a:off x="3442"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255" name="Rectangle 447"/>
              <p:cNvSpPr/>
              <p:nvPr/>
            </p:nvSpPr>
            <p:spPr>
              <a:xfrm>
                <a:off x="3403" y="2263"/>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56" name="Rectangle 448"/>
              <p:cNvSpPr/>
              <p:nvPr/>
            </p:nvSpPr>
            <p:spPr>
              <a:xfrm>
                <a:off x="3332"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257" name="Rectangle 449"/>
              <p:cNvSpPr/>
              <p:nvPr/>
            </p:nvSpPr>
            <p:spPr>
              <a:xfrm>
                <a:off x="3279"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74" name="Group 453"/>
            <p:cNvGrpSpPr/>
            <p:nvPr/>
          </p:nvGrpSpPr>
          <p:grpSpPr>
            <a:xfrm>
              <a:off x="1864" y="2679"/>
              <a:ext cx="127" cy="123"/>
              <a:chOff x="1864" y="2679"/>
              <a:chExt cx="127" cy="123"/>
            </a:xfrm>
          </p:grpSpPr>
          <p:sp>
            <p:nvSpPr>
              <p:cNvPr id="43251" name="Rectangle 451"/>
              <p:cNvSpPr/>
              <p:nvPr/>
            </p:nvSpPr>
            <p:spPr>
              <a:xfrm>
                <a:off x="1934" y="2734"/>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11</a:t>
                </a:r>
                <a:endParaRPr lang="en-US" altLang="zh-CN" dirty="0">
                  <a:latin typeface="Arial" panose="020B0604020202020204" pitchFamily="34" charset="0"/>
                </a:endParaRPr>
              </a:p>
            </p:txBody>
          </p:sp>
          <p:sp>
            <p:nvSpPr>
              <p:cNvPr id="43252" name="Rectangle 452"/>
              <p:cNvSpPr/>
              <p:nvPr/>
            </p:nvSpPr>
            <p:spPr>
              <a:xfrm>
                <a:off x="1864" y="2679"/>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75" name="Group 459"/>
            <p:cNvGrpSpPr/>
            <p:nvPr/>
          </p:nvGrpSpPr>
          <p:grpSpPr>
            <a:xfrm>
              <a:off x="1820" y="2794"/>
              <a:ext cx="237" cy="107"/>
              <a:chOff x="1820" y="2794"/>
              <a:chExt cx="237" cy="107"/>
            </a:xfrm>
          </p:grpSpPr>
          <p:sp>
            <p:nvSpPr>
              <p:cNvPr id="43246" name="Rectangle 454"/>
              <p:cNvSpPr/>
              <p:nvPr/>
            </p:nvSpPr>
            <p:spPr>
              <a:xfrm>
                <a:off x="2028" y="279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47" name="Rectangle 455"/>
              <p:cNvSpPr/>
              <p:nvPr/>
            </p:nvSpPr>
            <p:spPr>
              <a:xfrm>
                <a:off x="1966" y="279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248" name="Rectangle 456"/>
              <p:cNvSpPr/>
              <p:nvPr/>
            </p:nvSpPr>
            <p:spPr>
              <a:xfrm>
                <a:off x="1944" y="2794"/>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49" name="Rectangle 457"/>
              <p:cNvSpPr/>
              <p:nvPr/>
            </p:nvSpPr>
            <p:spPr>
              <a:xfrm>
                <a:off x="1873" y="2794"/>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250" name="Rectangle 458"/>
              <p:cNvSpPr/>
              <p:nvPr/>
            </p:nvSpPr>
            <p:spPr>
              <a:xfrm>
                <a:off x="1820" y="2794"/>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76" name="Group 462"/>
            <p:cNvGrpSpPr/>
            <p:nvPr/>
          </p:nvGrpSpPr>
          <p:grpSpPr>
            <a:xfrm>
              <a:off x="1903" y="3321"/>
              <a:ext cx="128" cy="122"/>
              <a:chOff x="1903" y="3321"/>
              <a:chExt cx="128" cy="122"/>
            </a:xfrm>
          </p:grpSpPr>
          <p:sp>
            <p:nvSpPr>
              <p:cNvPr id="43244" name="Rectangle 460"/>
              <p:cNvSpPr/>
              <p:nvPr/>
            </p:nvSpPr>
            <p:spPr>
              <a:xfrm>
                <a:off x="1974" y="3375"/>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12</a:t>
                </a:r>
                <a:endParaRPr lang="en-US" altLang="zh-CN" dirty="0">
                  <a:latin typeface="Arial" panose="020B0604020202020204" pitchFamily="34" charset="0"/>
                </a:endParaRPr>
              </a:p>
            </p:txBody>
          </p:sp>
          <p:sp>
            <p:nvSpPr>
              <p:cNvPr id="43245" name="Rectangle 461"/>
              <p:cNvSpPr/>
              <p:nvPr/>
            </p:nvSpPr>
            <p:spPr>
              <a:xfrm>
                <a:off x="1903" y="3321"/>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77" name="Group 468"/>
            <p:cNvGrpSpPr/>
            <p:nvPr/>
          </p:nvGrpSpPr>
          <p:grpSpPr>
            <a:xfrm>
              <a:off x="1864" y="3436"/>
              <a:ext cx="228" cy="107"/>
              <a:chOff x="1864" y="3436"/>
              <a:chExt cx="228" cy="107"/>
            </a:xfrm>
          </p:grpSpPr>
          <p:sp>
            <p:nvSpPr>
              <p:cNvPr id="43239" name="Rectangle 463"/>
              <p:cNvSpPr/>
              <p:nvPr/>
            </p:nvSpPr>
            <p:spPr>
              <a:xfrm>
                <a:off x="2063" y="343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40" name="Rectangle 464"/>
              <p:cNvSpPr/>
              <p:nvPr/>
            </p:nvSpPr>
            <p:spPr>
              <a:xfrm>
                <a:off x="2001" y="343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241" name="Rectangle 465"/>
              <p:cNvSpPr/>
              <p:nvPr/>
            </p:nvSpPr>
            <p:spPr>
              <a:xfrm>
                <a:off x="1978" y="3436"/>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42" name="Rectangle 466"/>
              <p:cNvSpPr/>
              <p:nvPr/>
            </p:nvSpPr>
            <p:spPr>
              <a:xfrm>
                <a:off x="1912" y="343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243" name="Rectangle 467"/>
              <p:cNvSpPr/>
              <p:nvPr/>
            </p:nvSpPr>
            <p:spPr>
              <a:xfrm>
                <a:off x="1864" y="343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78" name="Group 471"/>
            <p:cNvGrpSpPr/>
            <p:nvPr/>
          </p:nvGrpSpPr>
          <p:grpSpPr>
            <a:xfrm>
              <a:off x="3423" y="2720"/>
              <a:ext cx="128" cy="123"/>
              <a:chOff x="3423" y="2720"/>
              <a:chExt cx="128" cy="123"/>
            </a:xfrm>
          </p:grpSpPr>
          <p:sp>
            <p:nvSpPr>
              <p:cNvPr id="43237" name="Rectangle 469"/>
              <p:cNvSpPr/>
              <p:nvPr/>
            </p:nvSpPr>
            <p:spPr>
              <a:xfrm>
                <a:off x="3494" y="2775"/>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13</a:t>
                </a:r>
                <a:endParaRPr lang="en-US" altLang="zh-CN" dirty="0">
                  <a:latin typeface="Arial" panose="020B0604020202020204" pitchFamily="34" charset="0"/>
                </a:endParaRPr>
              </a:p>
            </p:txBody>
          </p:sp>
          <p:sp>
            <p:nvSpPr>
              <p:cNvPr id="43238" name="Rectangle 470"/>
              <p:cNvSpPr/>
              <p:nvPr/>
            </p:nvSpPr>
            <p:spPr>
              <a:xfrm>
                <a:off x="3423" y="2720"/>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79" name="Group 477"/>
            <p:cNvGrpSpPr/>
            <p:nvPr/>
          </p:nvGrpSpPr>
          <p:grpSpPr>
            <a:xfrm>
              <a:off x="3344" y="2845"/>
              <a:ext cx="256" cy="107"/>
              <a:chOff x="3344" y="2845"/>
              <a:chExt cx="256" cy="107"/>
            </a:xfrm>
          </p:grpSpPr>
          <p:sp>
            <p:nvSpPr>
              <p:cNvPr id="43232" name="Rectangle 472"/>
              <p:cNvSpPr/>
              <p:nvPr/>
            </p:nvSpPr>
            <p:spPr>
              <a:xfrm>
                <a:off x="3571" y="2845"/>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33" name="Rectangle 473"/>
              <p:cNvSpPr/>
              <p:nvPr/>
            </p:nvSpPr>
            <p:spPr>
              <a:xfrm>
                <a:off x="3502" y="2845"/>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234" name="Rectangle 474"/>
              <p:cNvSpPr/>
              <p:nvPr/>
            </p:nvSpPr>
            <p:spPr>
              <a:xfrm>
                <a:off x="3468" y="2845"/>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35" name="Rectangle 475"/>
              <p:cNvSpPr/>
              <p:nvPr/>
            </p:nvSpPr>
            <p:spPr>
              <a:xfrm>
                <a:off x="3397" y="2845"/>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236" name="Rectangle 476"/>
              <p:cNvSpPr/>
              <p:nvPr/>
            </p:nvSpPr>
            <p:spPr>
              <a:xfrm>
                <a:off x="3344" y="2845"/>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80" name="Group 480"/>
            <p:cNvGrpSpPr/>
            <p:nvPr/>
          </p:nvGrpSpPr>
          <p:grpSpPr>
            <a:xfrm>
              <a:off x="5212" y="2151"/>
              <a:ext cx="128" cy="123"/>
              <a:chOff x="5212" y="2151"/>
              <a:chExt cx="128" cy="123"/>
            </a:xfrm>
          </p:grpSpPr>
          <p:sp>
            <p:nvSpPr>
              <p:cNvPr id="43230" name="Rectangle 478"/>
              <p:cNvSpPr/>
              <p:nvPr/>
            </p:nvSpPr>
            <p:spPr>
              <a:xfrm>
                <a:off x="5283" y="2206"/>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15</a:t>
                </a:r>
                <a:endParaRPr lang="en-US" altLang="zh-CN" dirty="0">
                  <a:latin typeface="Arial" panose="020B0604020202020204" pitchFamily="34" charset="0"/>
                </a:endParaRPr>
              </a:p>
            </p:txBody>
          </p:sp>
          <p:sp>
            <p:nvSpPr>
              <p:cNvPr id="43231" name="Rectangle 479"/>
              <p:cNvSpPr/>
              <p:nvPr/>
            </p:nvSpPr>
            <p:spPr>
              <a:xfrm>
                <a:off x="5212" y="2151"/>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81" name="Group 486"/>
            <p:cNvGrpSpPr/>
            <p:nvPr/>
          </p:nvGrpSpPr>
          <p:grpSpPr>
            <a:xfrm>
              <a:off x="5140" y="2263"/>
              <a:ext cx="265" cy="107"/>
              <a:chOff x="5140" y="2263"/>
              <a:chExt cx="265" cy="107"/>
            </a:xfrm>
          </p:grpSpPr>
          <p:sp>
            <p:nvSpPr>
              <p:cNvPr id="43225" name="Rectangle 481"/>
              <p:cNvSpPr/>
              <p:nvPr/>
            </p:nvSpPr>
            <p:spPr>
              <a:xfrm>
                <a:off x="5376"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26" name="Rectangle 482"/>
              <p:cNvSpPr/>
              <p:nvPr/>
            </p:nvSpPr>
            <p:spPr>
              <a:xfrm>
                <a:off x="5303"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227" name="Rectangle 483"/>
              <p:cNvSpPr/>
              <p:nvPr/>
            </p:nvSpPr>
            <p:spPr>
              <a:xfrm>
                <a:off x="5264" y="2263"/>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28" name="Rectangle 484"/>
              <p:cNvSpPr/>
              <p:nvPr/>
            </p:nvSpPr>
            <p:spPr>
              <a:xfrm>
                <a:off x="5193" y="2263"/>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2</a:t>
                </a:r>
                <a:endParaRPr lang="en-US" altLang="zh-CN" dirty="0">
                  <a:latin typeface="Arial" panose="020B0604020202020204" pitchFamily="34" charset="0"/>
                </a:endParaRPr>
              </a:p>
            </p:txBody>
          </p:sp>
          <p:sp>
            <p:nvSpPr>
              <p:cNvPr id="43229" name="Rectangle 485"/>
              <p:cNvSpPr/>
              <p:nvPr/>
            </p:nvSpPr>
            <p:spPr>
              <a:xfrm>
                <a:off x="5140" y="2263"/>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82" name="Group 489"/>
            <p:cNvGrpSpPr/>
            <p:nvPr/>
          </p:nvGrpSpPr>
          <p:grpSpPr>
            <a:xfrm>
              <a:off x="5191" y="2740"/>
              <a:ext cx="128" cy="123"/>
              <a:chOff x="5191" y="2740"/>
              <a:chExt cx="128" cy="123"/>
            </a:xfrm>
          </p:grpSpPr>
          <p:sp>
            <p:nvSpPr>
              <p:cNvPr id="43223" name="Rectangle 487"/>
              <p:cNvSpPr/>
              <p:nvPr/>
            </p:nvSpPr>
            <p:spPr>
              <a:xfrm>
                <a:off x="5262" y="2795"/>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16</a:t>
                </a:r>
                <a:endParaRPr lang="en-US" altLang="zh-CN" dirty="0">
                  <a:latin typeface="Arial" panose="020B0604020202020204" pitchFamily="34" charset="0"/>
                </a:endParaRPr>
              </a:p>
            </p:txBody>
          </p:sp>
          <p:sp>
            <p:nvSpPr>
              <p:cNvPr id="43224" name="Rectangle 488"/>
              <p:cNvSpPr/>
              <p:nvPr/>
            </p:nvSpPr>
            <p:spPr>
              <a:xfrm>
                <a:off x="5191" y="2740"/>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83" name="Group 495"/>
            <p:cNvGrpSpPr/>
            <p:nvPr/>
          </p:nvGrpSpPr>
          <p:grpSpPr>
            <a:xfrm>
              <a:off x="5128" y="2859"/>
              <a:ext cx="255" cy="107"/>
              <a:chOff x="5128" y="2859"/>
              <a:chExt cx="255" cy="107"/>
            </a:xfrm>
          </p:grpSpPr>
          <p:sp>
            <p:nvSpPr>
              <p:cNvPr id="43218" name="Rectangle 490"/>
              <p:cNvSpPr/>
              <p:nvPr/>
            </p:nvSpPr>
            <p:spPr>
              <a:xfrm>
                <a:off x="5354" y="285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19" name="Rectangle 491"/>
              <p:cNvSpPr/>
              <p:nvPr/>
            </p:nvSpPr>
            <p:spPr>
              <a:xfrm>
                <a:off x="5281" y="285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220" name="Rectangle 492"/>
              <p:cNvSpPr/>
              <p:nvPr/>
            </p:nvSpPr>
            <p:spPr>
              <a:xfrm>
                <a:off x="5242" y="2859"/>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21" name="Rectangle 493"/>
              <p:cNvSpPr/>
              <p:nvPr/>
            </p:nvSpPr>
            <p:spPr>
              <a:xfrm>
                <a:off x="5176" y="2859"/>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3</a:t>
                </a:r>
                <a:endParaRPr lang="en-US" altLang="zh-CN" dirty="0">
                  <a:latin typeface="Arial" panose="020B0604020202020204" pitchFamily="34" charset="0"/>
                </a:endParaRPr>
              </a:p>
            </p:txBody>
          </p:sp>
          <p:sp>
            <p:nvSpPr>
              <p:cNvPr id="43222" name="Rectangle 494"/>
              <p:cNvSpPr/>
              <p:nvPr/>
            </p:nvSpPr>
            <p:spPr>
              <a:xfrm>
                <a:off x="5128" y="2859"/>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84" name="Group 498"/>
            <p:cNvGrpSpPr/>
            <p:nvPr/>
          </p:nvGrpSpPr>
          <p:grpSpPr>
            <a:xfrm>
              <a:off x="5116" y="3316"/>
              <a:ext cx="128" cy="123"/>
              <a:chOff x="5116" y="3316"/>
              <a:chExt cx="128" cy="123"/>
            </a:xfrm>
          </p:grpSpPr>
          <p:sp>
            <p:nvSpPr>
              <p:cNvPr id="43216" name="Rectangle 496"/>
              <p:cNvSpPr/>
              <p:nvPr/>
            </p:nvSpPr>
            <p:spPr>
              <a:xfrm>
                <a:off x="5187" y="3371"/>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17</a:t>
                </a:r>
                <a:endParaRPr lang="en-US" altLang="zh-CN" dirty="0">
                  <a:latin typeface="Arial" panose="020B0604020202020204" pitchFamily="34" charset="0"/>
                </a:endParaRPr>
              </a:p>
            </p:txBody>
          </p:sp>
          <p:sp>
            <p:nvSpPr>
              <p:cNvPr id="43217" name="Rectangle 497"/>
              <p:cNvSpPr/>
              <p:nvPr/>
            </p:nvSpPr>
            <p:spPr>
              <a:xfrm>
                <a:off x="5116" y="3316"/>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85" name="Group 504"/>
            <p:cNvGrpSpPr/>
            <p:nvPr/>
          </p:nvGrpSpPr>
          <p:grpSpPr>
            <a:xfrm>
              <a:off x="5076" y="3436"/>
              <a:ext cx="265" cy="107"/>
              <a:chOff x="5076" y="3436"/>
              <a:chExt cx="265" cy="107"/>
            </a:xfrm>
          </p:grpSpPr>
          <p:sp>
            <p:nvSpPr>
              <p:cNvPr id="43211" name="Rectangle 499"/>
              <p:cNvSpPr/>
              <p:nvPr/>
            </p:nvSpPr>
            <p:spPr>
              <a:xfrm>
                <a:off x="5312" y="343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12" name="Rectangle 500"/>
              <p:cNvSpPr/>
              <p:nvPr/>
            </p:nvSpPr>
            <p:spPr>
              <a:xfrm>
                <a:off x="5238" y="343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213" name="Rectangle 501"/>
              <p:cNvSpPr/>
              <p:nvPr/>
            </p:nvSpPr>
            <p:spPr>
              <a:xfrm>
                <a:off x="5199" y="3436"/>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14" name="Rectangle 502"/>
              <p:cNvSpPr/>
              <p:nvPr/>
            </p:nvSpPr>
            <p:spPr>
              <a:xfrm>
                <a:off x="5128" y="3436"/>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215" name="Rectangle 503"/>
              <p:cNvSpPr/>
              <p:nvPr/>
            </p:nvSpPr>
            <p:spPr>
              <a:xfrm>
                <a:off x="5076" y="3436"/>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grpSp>
          <p:nvGrpSpPr>
            <p:cNvPr id="43186" name="Group 507"/>
            <p:cNvGrpSpPr/>
            <p:nvPr/>
          </p:nvGrpSpPr>
          <p:grpSpPr>
            <a:xfrm>
              <a:off x="5131" y="1142"/>
              <a:ext cx="128" cy="123"/>
              <a:chOff x="5131" y="1142"/>
              <a:chExt cx="128" cy="123"/>
            </a:xfrm>
          </p:grpSpPr>
          <p:sp>
            <p:nvSpPr>
              <p:cNvPr id="43209" name="Rectangle 505"/>
              <p:cNvSpPr/>
              <p:nvPr/>
            </p:nvSpPr>
            <p:spPr>
              <a:xfrm>
                <a:off x="5202" y="1197"/>
                <a:ext cx="57" cy="68"/>
              </a:xfrm>
              <a:prstGeom prst="rect">
                <a:avLst/>
              </a:prstGeom>
              <a:noFill/>
              <a:ln w="9525">
                <a:noFill/>
              </a:ln>
            </p:spPr>
            <p:txBody>
              <a:bodyPr wrap="none" lIns="0" tIns="0" rIns="0" bIns="0">
                <a:spAutoFit/>
              </a:bodyPr>
              <a:lstStyle/>
              <a:p>
                <a:r>
                  <a:rPr lang="en-US" altLang="zh-CN" sz="700" dirty="0">
                    <a:solidFill>
                      <a:srgbClr val="000000"/>
                    </a:solidFill>
                    <a:latin typeface="Times New Roman" panose="02020603050405020304" pitchFamily="18" charset="0"/>
                  </a:rPr>
                  <a:t>18</a:t>
                </a:r>
                <a:endParaRPr lang="en-US" altLang="zh-CN" dirty="0">
                  <a:latin typeface="Arial" panose="020B0604020202020204" pitchFamily="34" charset="0"/>
                </a:endParaRPr>
              </a:p>
            </p:txBody>
          </p:sp>
          <p:sp>
            <p:nvSpPr>
              <p:cNvPr id="43210" name="Rectangle 506"/>
              <p:cNvSpPr/>
              <p:nvPr/>
            </p:nvSpPr>
            <p:spPr>
              <a:xfrm>
                <a:off x="5131" y="1142"/>
                <a:ext cx="44" cy="107"/>
              </a:xfrm>
              <a:prstGeom prst="rect">
                <a:avLst/>
              </a:prstGeom>
              <a:noFill/>
              <a:ln w="9525">
                <a:noFill/>
              </a:ln>
            </p:spPr>
            <p:txBody>
              <a:bodyPr wrap="none" lIns="0" tIns="0" rIns="0" bIns="0">
                <a:spAutoFit/>
              </a:bodyPr>
              <a:lstStyle/>
              <a:p>
                <a:r>
                  <a:rPr lang="en-US" altLang="zh-CN" sz="1100" i="1" dirty="0">
                    <a:solidFill>
                      <a:srgbClr val="000000"/>
                    </a:solidFill>
                    <a:latin typeface="Times New Roman" panose="02020603050405020304" pitchFamily="18" charset="0"/>
                  </a:rPr>
                  <a:t>S</a:t>
                </a:r>
                <a:endParaRPr lang="en-US" altLang="zh-CN" dirty="0">
                  <a:latin typeface="Arial" panose="020B0604020202020204" pitchFamily="34" charset="0"/>
                </a:endParaRPr>
              </a:p>
            </p:txBody>
          </p:sp>
        </p:grpSp>
        <p:grpSp>
          <p:nvGrpSpPr>
            <p:cNvPr id="43187" name="Group 513"/>
            <p:cNvGrpSpPr/>
            <p:nvPr/>
          </p:nvGrpSpPr>
          <p:grpSpPr>
            <a:xfrm>
              <a:off x="5091" y="1261"/>
              <a:ext cx="237" cy="107"/>
              <a:chOff x="5091" y="1261"/>
              <a:chExt cx="237" cy="107"/>
            </a:xfrm>
          </p:grpSpPr>
          <p:sp>
            <p:nvSpPr>
              <p:cNvPr id="43204" name="Rectangle 508"/>
              <p:cNvSpPr/>
              <p:nvPr/>
            </p:nvSpPr>
            <p:spPr>
              <a:xfrm>
                <a:off x="5299" y="1261"/>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05" name="Rectangle 509"/>
              <p:cNvSpPr/>
              <p:nvPr/>
            </p:nvSpPr>
            <p:spPr>
              <a:xfrm>
                <a:off x="5226" y="1261"/>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4</a:t>
                </a:r>
                <a:endParaRPr lang="en-US" altLang="zh-CN" dirty="0">
                  <a:latin typeface="Arial" panose="020B0604020202020204" pitchFamily="34" charset="0"/>
                </a:endParaRPr>
              </a:p>
            </p:txBody>
          </p:sp>
          <p:sp>
            <p:nvSpPr>
              <p:cNvPr id="43206" name="Rectangle 510"/>
              <p:cNvSpPr/>
              <p:nvPr/>
            </p:nvSpPr>
            <p:spPr>
              <a:xfrm>
                <a:off x="5187" y="1261"/>
                <a:ext cx="22"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sp>
            <p:nvSpPr>
              <p:cNvPr id="43207" name="Rectangle 511"/>
              <p:cNvSpPr/>
              <p:nvPr/>
            </p:nvSpPr>
            <p:spPr>
              <a:xfrm>
                <a:off x="5128" y="1261"/>
                <a:ext cx="44"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1</a:t>
                </a:r>
                <a:endParaRPr lang="en-US" altLang="zh-CN" dirty="0">
                  <a:latin typeface="Arial" panose="020B0604020202020204" pitchFamily="34" charset="0"/>
                </a:endParaRPr>
              </a:p>
            </p:txBody>
          </p:sp>
          <p:sp>
            <p:nvSpPr>
              <p:cNvPr id="43208" name="Rectangle 512"/>
              <p:cNvSpPr/>
              <p:nvPr/>
            </p:nvSpPr>
            <p:spPr>
              <a:xfrm>
                <a:off x="5091" y="1261"/>
                <a:ext cx="29" cy="107"/>
              </a:xfrm>
              <a:prstGeom prst="rect">
                <a:avLst/>
              </a:prstGeom>
              <a:noFill/>
              <a:ln w="9525">
                <a:noFill/>
              </a:ln>
            </p:spPr>
            <p:txBody>
              <a:bodyPr wrap="none" lIns="0" tIns="0" rIns="0" bIns="0">
                <a:spAutoFit/>
              </a:bodyPr>
              <a:lstStyle/>
              <a:p>
                <a:r>
                  <a:rPr lang="en-US" altLang="zh-CN" sz="1100" dirty="0">
                    <a:solidFill>
                      <a:srgbClr val="000000"/>
                    </a:solidFill>
                    <a:latin typeface="Times New Roman" panose="02020603050405020304" pitchFamily="18" charset="0"/>
                  </a:rPr>
                  <a:t>(</a:t>
                </a:r>
                <a:endParaRPr lang="en-US" altLang="zh-CN" dirty="0">
                  <a:latin typeface="Arial" panose="020B0604020202020204" pitchFamily="34" charset="0"/>
                </a:endParaRPr>
              </a:p>
            </p:txBody>
          </p:sp>
        </p:grpSp>
        <p:sp>
          <p:nvSpPr>
            <p:cNvPr id="43188" name="Rectangle 514"/>
            <p:cNvSpPr/>
            <p:nvPr/>
          </p:nvSpPr>
          <p:spPr>
            <a:xfrm>
              <a:off x="5225" y="1413"/>
              <a:ext cx="368" cy="186"/>
            </a:xfrm>
            <a:prstGeom prst="rect">
              <a:avLst/>
            </a:prstGeom>
            <a:noFill/>
            <a:ln w="9525">
              <a:noFill/>
            </a:ln>
          </p:spPr>
          <p:txBody>
            <a:bodyPr/>
            <a:lstStyle/>
            <a:p>
              <a:endParaRPr lang="zh-CN" altLang="en-US" dirty="0">
                <a:latin typeface="Arial" panose="020B0604020202020204" pitchFamily="34" charset="0"/>
              </a:endParaRPr>
            </a:p>
          </p:txBody>
        </p:sp>
        <p:sp>
          <p:nvSpPr>
            <p:cNvPr id="43189" name="Rectangle 515"/>
            <p:cNvSpPr/>
            <p:nvPr/>
          </p:nvSpPr>
          <p:spPr>
            <a:xfrm>
              <a:off x="5314" y="1460"/>
              <a:ext cx="105"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死</a:t>
              </a:r>
              <a:endParaRPr lang="zh-CN" altLang="en-US" dirty="0">
                <a:latin typeface="Arial" panose="020B0604020202020204" pitchFamily="34" charset="0"/>
              </a:endParaRPr>
            </a:p>
          </p:txBody>
        </p:sp>
        <p:sp>
          <p:nvSpPr>
            <p:cNvPr id="43190" name="Rectangle 516"/>
            <p:cNvSpPr/>
            <p:nvPr/>
          </p:nvSpPr>
          <p:spPr>
            <a:xfrm>
              <a:off x="399" y="3573"/>
              <a:ext cx="368" cy="186"/>
            </a:xfrm>
            <a:prstGeom prst="rect">
              <a:avLst/>
            </a:prstGeom>
            <a:noFill/>
            <a:ln w="9525">
              <a:noFill/>
            </a:ln>
          </p:spPr>
          <p:txBody>
            <a:bodyPr/>
            <a:lstStyle/>
            <a:p>
              <a:endParaRPr lang="zh-CN" altLang="en-US" dirty="0">
                <a:latin typeface="Arial" panose="020B0604020202020204" pitchFamily="34" charset="0"/>
              </a:endParaRPr>
            </a:p>
          </p:txBody>
        </p:sp>
        <p:sp>
          <p:nvSpPr>
            <p:cNvPr id="43191" name="Rectangle 517"/>
            <p:cNvSpPr/>
            <p:nvPr/>
          </p:nvSpPr>
          <p:spPr>
            <a:xfrm>
              <a:off x="487" y="3620"/>
              <a:ext cx="105"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死</a:t>
              </a:r>
              <a:endParaRPr lang="zh-CN" altLang="en-US" dirty="0">
                <a:latin typeface="Arial" panose="020B0604020202020204" pitchFamily="34" charset="0"/>
              </a:endParaRPr>
            </a:p>
          </p:txBody>
        </p:sp>
        <p:sp>
          <p:nvSpPr>
            <p:cNvPr id="43192" name="Rectangle 518"/>
            <p:cNvSpPr/>
            <p:nvPr/>
          </p:nvSpPr>
          <p:spPr>
            <a:xfrm>
              <a:off x="3256" y="2993"/>
              <a:ext cx="368" cy="186"/>
            </a:xfrm>
            <a:prstGeom prst="rect">
              <a:avLst/>
            </a:prstGeom>
            <a:noFill/>
            <a:ln w="9525">
              <a:noFill/>
            </a:ln>
          </p:spPr>
          <p:txBody>
            <a:bodyPr/>
            <a:lstStyle/>
            <a:p>
              <a:endParaRPr lang="zh-CN" altLang="en-US" dirty="0">
                <a:latin typeface="Arial" panose="020B0604020202020204" pitchFamily="34" charset="0"/>
              </a:endParaRPr>
            </a:p>
          </p:txBody>
        </p:sp>
        <p:sp>
          <p:nvSpPr>
            <p:cNvPr id="43193" name="Rectangle 519"/>
            <p:cNvSpPr/>
            <p:nvPr/>
          </p:nvSpPr>
          <p:spPr>
            <a:xfrm>
              <a:off x="3345" y="3040"/>
              <a:ext cx="105"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死</a:t>
              </a:r>
              <a:endParaRPr lang="zh-CN" altLang="en-US" dirty="0">
                <a:latin typeface="Arial" panose="020B0604020202020204" pitchFamily="34" charset="0"/>
              </a:endParaRPr>
            </a:p>
          </p:txBody>
        </p:sp>
        <p:sp>
          <p:nvSpPr>
            <p:cNvPr id="43194" name="Rectangle 520"/>
            <p:cNvSpPr/>
            <p:nvPr/>
          </p:nvSpPr>
          <p:spPr>
            <a:xfrm>
              <a:off x="252" y="1473"/>
              <a:ext cx="368" cy="186"/>
            </a:xfrm>
            <a:prstGeom prst="rect">
              <a:avLst/>
            </a:prstGeom>
            <a:noFill/>
            <a:ln w="9525">
              <a:noFill/>
            </a:ln>
          </p:spPr>
          <p:txBody>
            <a:bodyPr/>
            <a:lstStyle/>
            <a:p>
              <a:endParaRPr lang="zh-CN" altLang="en-US" dirty="0">
                <a:latin typeface="Arial" panose="020B0604020202020204" pitchFamily="34" charset="0"/>
              </a:endParaRPr>
            </a:p>
          </p:txBody>
        </p:sp>
        <p:sp>
          <p:nvSpPr>
            <p:cNvPr id="43195" name="Rectangle 521"/>
            <p:cNvSpPr/>
            <p:nvPr/>
          </p:nvSpPr>
          <p:spPr>
            <a:xfrm>
              <a:off x="341" y="1520"/>
              <a:ext cx="105"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死</a:t>
              </a:r>
              <a:endParaRPr lang="zh-CN" altLang="en-US" dirty="0">
                <a:latin typeface="Arial" panose="020B0604020202020204" pitchFamily="34" charset="0"/>
              </a:endParaRPr>
            </a:p>
          </p:txBody>
        </p:sp>
        <p:sp>
          <p:nvSpPr>
            <p:cNvPr id="43196" name="Rectangle 522"/>
            <p:cNvSpPr/>
            <p:nvPr/>
          </p:nvSpPr>
          <p:spPr>
            <a:xfrm>
              <a:off x="1557" y="3586"/>
              <a:ext cx="954" cy="186"/>
            </a:xfrm>
            <a:prstGeom prst="rect">
              <a:avLst/>
            </a:prstGeom>
            <a:noFill/>
            <a:ln w="9525">
              <a:noFill/>
            </a:ln>
          </p:spPr>
          <p:txBody>
            <a:bodyPr/>
            <a:lstStyle/>
            <a:p>
              <a:endParaRPr lang="zh-CN" altLang="en-US" dirty="0">
                <a:latin typeface="Arial" panose="020B0604020202020204" pitchFamily="34" charset="0"/>
              </a:endParaRPr>
            </a:p>
          </p:txBody>
        </p:sp>
        <p:sp>
          <p:nvSpPr>
            <p:cNvPr id="43197" name="Rectangle 523"/>
            <p:cNvSpPr/>
            <p:nvPr/>
          </p:nvSpPr>
          <p:spPr>
            <a:xfrm>
              <a:off x="1646" y="3633"/>
              <a:ext cx="420"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深度限制</a:t>
              </a:r>
              <a:endParaRPr lang="zh-CN" altLang="en-US" dirty="0">
                <a:latin typeface="Arial" panose="020B0604020202020204" pitchFamily="34" charset="0"/>
              </a:endParaRPr>
            </a:p>
          </p:txBody>
        </p:sp>
        <p:sp>
          <p:nvSpPr>
            <p:cNvPr id="43198" name="Rectangle 524"/>
            <p:cNvSpPr/>
            <p:nvPr/>
          </p:nvSpPr>
          <p:spPr>
            <a:xfrm>
              <a:off x="5030" y="3588"/>
              <a:ext cx="325" cy="186"/>
            </a:xfrm>
            <a:prstGeom prst="rect">
              <a:avLst/>
            </a:prstGeom>
            <a:noFill/>
            <a:ln w="9525">
              <a:noFill/>
            </a:ln>
          </p:spPr>
          <p:txBody>
            <a:bodyPr/>
            <a:lstStyle/>
            <a:p>
              <a:endParaRPr lang="zh-CN" altLang="en-US" dirty="0">
                <a:latin typeface="Arial" panose="020B0604020202020204" pitchFamily="34" charset="0"/>
              </a:endParaRPr>
            </a:p>
          </p:txBody>
        </p:sp>
        <p:sp>
          <p:nvSpPr>
            <p:cNvPr id="43199" name="Rectangle 525"/>
            <p:cNvSpPr/>
            <p:nvPr/>
          </p:nvSpPr>
          <p:spPr>
            <a:xfrm>
              <a:off x="5118" y="3635"/>
              <a:ext cx="105" cy="126"/>
            </a:xfrm>
            <a:prstGeom prst="rect">
              <a:avLst/>
            </a:prstGeom>
            <a:noFill/>
            <a:ln w="9525">
              <a:noFill/>
            </a:ln>
          </p:spPr>
          <p:txBody>
            <a:bodyPr wrap="none" lIns="0" tIns="0" rIns="0" bIns="0">
              <a:spAutoFit/>
            </a:bodyPr>
            <a:lstStyle/>
            <a:p>
              <a:r>
                <a:rPr lang="zh-CN" altLang="en-US" sz="1300" dirty="0">
                  <a:solidFill>
                    <a:srgbClr val="000000"/>
                  </a:solidFill>
                  <a:latin typeface="宋体" panose="02010600030101010101" pitchFamily="2" charset="-122"/>
                </a:rPr>
                <a:t>解</a:t>
              </a:r>
              <a:endParaRPr lang="zh-CN" altLang="en-US" dirty="0">
                <a:latin typeface="Arial" panose="020B0604020202020204" pitchFamily="34" charset="0"/>
              </a:endParaRPr>
            </a:p>
          </p:txBody>
        </p:sp>
        <p:sp>
          <p:nvSpPr>
            <p:cNvPr id="43200" name="Rectangle 526"/>
            <p:cNvSpPr/>
            <p:nvPr/>
          </p:nvSpPr>
          <p:spPr>
            <a:xfrm>
              <a:off x="1950" y="3908"/>
              <a:ext cx="2126" cy="165"/>
            </a:xfrm>
            <a:prstGeom prst="rect">
              <a:avLst/>
            </a:prstGeom>
            <a:noFill/>
            <a:ln w="9525">
              <a:noFill/>
            </a:ln>
          </p:spPr>
          <p:txBody>
            <a:bodyPr/>
            <a:lstStyle/>
            <a:p>
              <a:endParaRPr lang="zh-CN" altLang="en-US" dirty="0">
                <a:latin typeface="Arial" panose="020B0604020202020204" pitchFamily="34" charset="0"/>
              </a:endParaRPr>
            </a:p>
          </p:txBody>
        </p:sp>
        <p:sp>
          <p:nvSpPr>
            <p:cNvPr id="43201" name="Rectangle 527"/>
            <p:cNvSpPr/>
            <p:nvPr/>
          </p:nvSpPr>
          <p:spPr>
            <a:xfrm>
              <a:off x="2038" y="3947"/>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43202" name="Rectangle 528"/>
            <p:cNvSpPr/>
            <p:nvPr/>
          </p:nvSpPr>
          <p:spPr>
            <a:xfrm>
              <a:off x="2160" y="3945"/>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sp>
          <p:nvSpPr>
            <p:cNvPr id="43203" name="Rectangle 529"/>
            <p:cNvSpPr/>
            <p:nvPr/>
          </p:nvSpPr>
          <p:spPr>
            <a:xfrm>
              <a:off x="2405" y="3947"/>
              <a:ext cx="0" cy="174"/>
            </a:xfrm>
            <a:prstGeom prst="rect">
              <a:avLst/>
            </a:prstGeom>
            <a:noFill/>
            <a:ln w="9525">
              <a:noFill/>
            </a:ln>
          </p:spPr>
          <p:txBody>
            <a:bodyPr wrap="none" lIns="0" tIns="0" rIns="0" bIns="0">
              <a:spAutoFit/>
            </a:bodyPr>
            <a:lstStyle/>
            <a:p>
              <a:endParaRPr lang="zh-CN" altLang="zh-CN" dirty="0">
                <a:latin typeface="Arial" panose="020B0604020202020204" pitchFamily="34" charset="0"/>
              </a:endParaRPr>
            </a:p>
          </p:txBody>
        </p:sp>
      </p:grpSp>
      <p:sp>
        <p:nvSpPr>
          <p:cNvPr id="43021" name="Text Box 530"/>
          <p:cNvSpPr txBox="1"/>
          <p:nvPr/>
        </p:nvSpPr>
        <p:spPr>
          <a:xfrm>
            <a:off x="3935413" y="6092826"/>
            <a:ext cx="4248150" cy="366713"/>
          </a:xfrm>
          <a:prstGeom prst="rect">
            <a:avLst/>
          </a:prstGeom>
          <a:noFill/>
          <a:ln w="9525">
            <a:noFill/>
          </a:ln>
        </p:spPr>
        <p:txBody>
          <a:bodyPr>
            <a:spAutoFit/>
          </a:bodyPr>
          <a:lstStyle/>
          <a:p>
            <a:pPr>
              <a:spcBef>
                <a:spcPct val="50000"/>
              </a:spcBef>
            </a:pPr>
            <a:endParaRPr lang="zh-CN" altLang="zh-CN" dirty="0">
              <a:latin typeface="Arial" panose="020B0604020202020204" pitchFamily="34" charset="0"/>
            </a:endParaRPr>
          </a:p>
        </p:txBody>
      </p:sp>
      <p:sp>
        <p:nvSpPr>
          <p:cNvPr id="43022" name="Text Box 531"/>
          <p:cNvSpPr txBox="1"/>
          <p:nvPr/>
        </p:nvSpPr>
        <p:spPr>
          <a:xfrm>
            <a:off x="4511675" y="6056314"/>
            <a:ext cx="4248150" cy="396875"/>
          </a:xfrm>
          <a:prstGeom prst="rect">
            <a:avLst/>
          </a:prstGeom>
          <a:noFill/>
          <a:ln w="9525">
            <a:noFill/>
          </a:ln>
        </p:spPr>
        <p:txBody>
          <a:bodyPr>
            <a:spAutoFit/>
          </a:bodyPr>
          <a:lstStyle/>
          <a:p>
            <a:pPr>
              <a:spcBef>
                <a:spcPct val="50000"/>
              </a:spcBef>
            </a:pPr>
            <a:r>
              <a:rPr lang="zh-CN" altLang="en-US" sz="2000" dirty="0"/>
              <a:t>卒子穿阵的深度优先搜索树</a:t>
            </a:r>
          </a:p>
        </p:txBody>
      </p:sp>
      <p:sp>
        <p:nvSpPr>
          <p:cNvPr id="52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2.3.3  </a:t>
            </a:r>
            <a:r>
              <a:rPr lang="zh-CN" altLang="en-US" sz="3600" dirty="0">
                <a:solidFill>
                  <a:schemeClr val="bg1"/>
                </a:solidFill>
                <a:latin typeface="Times New Roman" panose="02020603050405020304" pitchFamily="18" charset="0"/>
                <a:ea typeface="黑体" panose="02010609060101010101" pitchFamily="2" charset="-122"/>
              </a:rPr>
              <a:t>深度优先搜索策略</a:t>
            </a:r>
          </a:p>
        </p:txBody>
      </p:sp>
      <p:pic>
        <p:nvPicPr>
          <p:cNvPr id="523" name="Picture 4"/>
          <p:cNvPicPr>
            <a:picLocks noChangeAspect="1"/>
          </p:cNvPicPr>
          <p:nvPr/>
        </p:nvPicPr>
        <p:blipFill>
          <a:blip r:embed="rId2"/>
          <a:srcRect b="12799"/>
          <a:stretch>
            <a:fillRect/>
          </a:stretch>
        </p:blipFill>
        <p:spPr>
          <a:xfrm>
            <a:off x="7555318" y="44309"/>
            <a:ext cx="4583876" cy="2114949"/>
          </a:xfrm>
          <a:prstGeom prst="rect">
            <a:avLst/>
          </a:prstGeom>
          <a:gradFill rotWithShape="0">
            <a:gsLst>
              <a:gs pos="0">
                <a:srgbClr val="FFFFFF"/>
              </a:gs>
              <a:gs pos="100000">
                <a:srgbClr val="CCFFFF"/>
              </a:gs>
            </a:gsLst>
            <a:path path="shape">
              <a:fillToRect l="50000" t="50000" r="50000" b="50000"/>
            </a:path>
            <a:tileRect/>
          </a:gradFill>
          <a:ln w="9525">
            <a:noFill/>
          </a:ln>
        </p:spPr>
      </p:pic>
    </p:spTree>
    <p:extLst>
      <p:ext uri="{BB962C8B-B14F-4D97-AF65-F5344CB8AC3E}">
        <p14:creationId xmlns:p14="http://schemas.microsoft.com/office/powerpoint/2010/main" val="176302811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3"/>
                                        </p:tgtEl>
                                        <p:attrNameLst>
                                          <p:attrName>style.visibility</p:attrName>
                                        </p:attrNameLst>
                                      </p:cBhvr>
                                      <p:to>
                                        <p:strVal val="visible"/>
                                      </p:to>
                                    </p:set>
                                    <p:animEffect transition="in" filter="dissolve">
                                      <p:cBhvr>
                                        <p:cTn id="7" dur="5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p:cNvSpPr>
            <a:spLocks noGrp="1"/>
          </p:cNvSpPr>
          <p:nvPr>
            <p:ph idx="1"/>
          </p:nvPr>
        </p:nvSpPr>
        <p:spPr>
          <a:xfrm>
            <a:off x="839416" y="981076"/>
            <a:ext cx="9577759" cy="5400675"/>
          </a:xfrm>
          <a:ln/>
        </p:spPr>
        <p:txBody>
          <a:bodyPr vert="horz" wrap="square" lIns="91440" tIns="45720" rIns="91440" bIns="45720" anchor="t">
            <a:normAutofit/>
          </a:bodyPr>
          <a:lstStyle/>
          <a:p>
            <a:pPr eaLnBrk="1" hangingPunct="1">
              <a:lnSpc>
                <a:spcPct val="160000"/>
              </a:lnSpc>
            </a:pPr>
            <a:r>
              <a:rPr lang="en-US" altLang="zh-CN" b="1" dirty="0" smtClean="0">
                <a:latin typeface="Times New Roman" panose="02020603050405020304" pitchFamily="18" charset="0"/>
              </a:rPr>
              <a:t>2.1  </a:t>
            </a:r>
            <a:r>
              <a:rPr lang="zh-CN" altLang="en-US" b="1" dirty="0">
                <a:latin typeface="Times New Roman" panose="02020603050405020304" pitchFamily="18" charset="0"/>
              </a:rPr>
              <a:t>搜索的概念</a:t>
            </a:r>
          </a:p>
          <a:p>
            <a:pPr>
              <a:lnSpc>
                <a:spcPct val="160000"/>
              </a:lnSpc>
            </a:pPr>
            <a:r>
              <a:rPr lang="en-US" altLang="zh-CN" b="1" dirty="0" smtClean="0">
                <a:latin typeface="Times New Roman" panose="02020603050405020304" pitchFamily="18" charset="0"/>
              </a:rPr>
              <a:t>2.2  </a:t>
            </a:r>
            <a:r>
              <a:rPr lang="zh-CN" altLang="en-US" b="1" dirty="0">
                <a:latin typeface="Times New Roman" panose="02020603050405020304" pitchFamily="18" charset="0"/>
              </a:rPr>
              <a:t>状态空间的</a:t>
            </a:r>
            <a:r>
              <a:rPr lang="zh-CN" altLang="en-US" b="1" dirty="0" smtClean="0">
                <a:latin typeface="Times New Roman" panose="02020603050405020304" pitchFamily="18" charset="0"/>
              </a:rPr>
              <a:t>搜索策略</a:t>
            </a:r>
            <a:endParaRPr lang="en-US" altLang="zh-CN" b="1" dirty="0" smtClean="0">
              <a:latin typeface="Times New Roman" panose="02020603050405020304" pitchFamily="18" charset="0"/>
            </a:endParaRPr>
          </a:p>
          <a:p>
            <a:pPr>
              <a:lnSpc>
                <a:spcPct val="160000"/>
              </a:lnSpc>
            </a:pPr>
            <a:r>
              <a:rPr lang="en-US" altLang="zh-CN" b="1" dirty="0" smtClean="0">
                <a:latin typeface="Times New Roman" panose="02020603050405020304" pitchFamily="18" charset="0"/>
              </a:rPr>
              <a:t>2.3 </a:t>
            </a:r>
            <a:r>
              <a:rPr lang="zh-CN" altLang="en-US" b="1" dirty="0" smtClean="0">
                <a:latin typeface="Times New Roman" panose="02020603050405020304" pitchFamily="18" charset="0"/>
              </a:rPr>
              <a:t>盲目搜索</a:t>
            </a:r>
            <a:endParaRPr lang="zh-CN" altLang="en-US" b="1" dirty="0">
              <a:latin typeface="Times New Roman" panose="02020603050405020304" pitchFamily="18" charset="0"/>
            </a:endParaRPr>
          </a:p>
          <a:p>
            <a:pPr>
              <a:lnSpc>
                <a:spcPct val="170000"/>
              </a:lnSpc>
              <a:buClr>
                <a:srgbClr val="0000FF"/>
              </a:buClr>
              <a:buSzPct val="150000"/>
              <a:buFont typeface="Wingdings" panose="05000000000000000000" pitchFamily="2" charset="2"/>
              <a:buChar char="ü"/>
            </a:pPr>
            <a:r>
              <a:rPr lang="en-US" altLang="zh-CN" b="1" dirty="0" smtClean="0">
                <a:solidFill>
                  <a:srgbClr val="0000FF"/>
                </a:solidFill>
                <a:latin typeface="Times New Roman" panose="02020603050405020304" pitchFamily="18" charset="0"/>
              </a:rPr>
              <a:t>2.4 </a:t>
            </a:r>
            <a:r>
              <a:rPr lang="zh-CN" altLang="en-US" b="1" dirty="0" smtClean="0">
                <a:solidFill>
                  <a:srgbClr val="0000FF"/>
                </a:solidFill>
                <a:latin typeface="Times New Roman" panose="02020603050405020304" pitchFamily="18" charset="0"/>
              </a:rPr>
              <a:t>启发式搜索                                                                </a:t>
            </a:r>
            <a:endParaRPr lang="en-US" altLang="zh-CN" b="1" dirty="0">
              <a:solidFill>
                <a:srgbClr val="0000FF"/>
              </a:solidFill>
              <a:latin typeface="Times New Roman" panose="02020603050405020304" pitchFamily="18" charset="0"/>
            </a:endParaRPr>
          </a:p>
          <a:p>
            <a:pPr>
              <a:lnSpc>
                <a:spcPct val="160000"/>
              </a:lnSpc>
            </a:pPr>
            <a:r>
              <a:rPr lang="en-US" altLang="zh-CN" b="1" dirty="0" smtClean="0">
                <a:latin typeface="Times New Roman" panose="02020603050405020304" pitchFamily="18" charset="0"/>
              </a:rPr>
              <a:t>2.5  </a:t>
            </a:r>
            <a:r>
              <a:rPr lang="zh-CN" altLang="en-US" b="1" dirty="0">
                <a:latin typeface="Times New Roman" panose="02020603050405020304" pitchFamily="18" charset="0"/>
              </a:rPr>
              <a:t>对抗</a:t>
            </a:r>
            <a:r>
              <a:rPr lang="zh-CN" altLang="en-US" b="1" dirty="0" smtClean="0">
                <a:latin typeface="Times New Roman" panose="02020603050405020304" pitchFamily="18" charset="0"/>
              </a:rPr>
              <a:t>搜索</a:t>
            </a:r>
            <a:endParaRPr lang="en-US" altLang="zh-CN" b="1" dirty="0" smtClean="0">
              <a:latin typeface="Times New Roman" panose="02020603050405020304" pitchFamily="18" charset="0"/>
            </a:endParaRPr>
          </a:p>
          <a:p>
            <a:pPr>
              <a:lnSpc>
                <a:spcPct val="160000"/>
              </a:lnSpc>
            </a:pPr>
            <a:r>
              <a:rPr lang="en-US" altLang="zh-CN" b="1" dirty="0">
                <a:latin typeface="Times New Roman" panose="02020603050405020304" pitchFamily="18" charset="0"/>
              </a:rPr>
              <a:t>2.6 </a:t>
            </a:r>
            <a:r>
              <a:rPr lang="zh-CN" altLang="en-US" b="1" dirty="0">
                <a:latin typeface="Times New Roman" panose="02020603050405020304" pitchFamily="18" charset="0"/>
              </a:rPr>
              <a:t>蒙特卡洛</a:t>
            </a:r>
            <a:r>
              <a:rPr lang="zh-CN" altLang="en-US" b="1" dirty="0" smtClean="0">
                <a:latin typeface="Times New Roman" panose="02020603050405020304" pitchFamily="18" charset="0"/>
              </a:rPr>
              <a:t>树搜索</a:t>
            </a:r>
            <a:endParaRPr lang="zh-CN" altLang="en-US" b="1" dirty="0">
              <a:latin typeface="Times New Roman" panose="02020603050405020304" pitchFamily="18" charset="0"/>
            </a:endParaRPr>
          </a:p>
        </p:txBody>
      </p:sp>
      <p:sp>
        <p:nvSpPr>
          <p:cNvPr id="29698"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34</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zh-CN" altLang="en-US" sz="3600" dirty="0" smtClean="0">
                <a:solidFill>
                  <a:schemeClr val="bg1"/>
                </a:solidFill>
                <a:latin typeface="Times New Roman" panose="02020603050405020304" pitchFamily="18" charset="0"/>
                <a:ea typeface="黑体" panose="02010609060101010101" pitchFamily="2" charset="-122"/>
              </a:rPr>
              <a:t>第</a:t>
            </a:r>
            <a:r>
              <a:rPr lang="en-US" altLang="zh-CN" sz="3600" dirty="0" smtClean="0">
                <a:solidFill>
                  <a:schemeClr val="bg1"/>
                </a:solidFill>
                <a:latin typeface="Times New Roman" panose="02020603050405020304" pitchFamily="18" charset="0"/>
                <a:ea typeface="黑体" panose="02010609060101010101" pitchFamily="2" charset="-122"/>
              </a:rPr>
              <a:t>2</a:t>
            </a:r>
            <a:r>
              <a:rPr lang="zh-CN" altLang="en-US" sz="3600" dirty="0" smtClean="0">
                <a:solidFill>
                  <a:schemeClr val="bg1"/>
                </a:solidFill>
                <a:latin typeface="Times New Roman" panose="02020603050405020304" pitchFamily="18" charset="0"/>
                <a:ea typeface="黑体" panose="02010609060101010101" pitchFamily="2" charset="-122"/>
              </a:rPr>
              <a:t>章  </a:t>
            </a:r>
            <a:r>
              <a:rPr lang="zh-CN" altLang="en-US" sz="3600" dirty="0">
                <a:solidFill>
                  <a:schemeClr val="bg1"/>
                </a:solidFill>
                <a:latin typeface="Times New Roman" panose="02020603050405020304" pitchFamily="18" charset="0"/>
                <a:ea typeface="黑体" panose="02010609060101010101" pitchFamily="2" charset="-122"/>
              </a:rPr>
              <a:t>搜索求解策略</a:t>
            </a: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1027"/>
          <p:cNvSpPr>
            <a:spLocks noGrp="1"/>
          </p:cNvSpPr>
          <p:nvPr>
            <p:ph idx="1"/>
          </p:nvPr>
        </p:nvSpPr>
        <p:spPr>
          <a:xfrm>
            <a:off x="911424" y="1068745"/>
            <a:ext cx="10153128" cy="4736519"/>
          </a:xfrm>
          <a:ln/>
        </p:spPr>
        <p:txBody>
          <a:bodyPr vert="horz" wrap="square" lIns="91440" tIns="45720" rIns="91440" bIns="45720" anchor="t"/>
          <a:lstStyle/>
          <a:p>
            <a:pPr eaLnBrk="1" hangingPunct="1">
              <a:lnSpc>
                <a:spcPct val="140000"/>
              </a:lnSpc>
              <a:buSzPct val="60000"/>
              <a:buBlip>
                <a:blip r:embed="rId3"/>
              </a:buBlip>
            </a:pPr>
            <a:r>
              <a:rPr lang="en-US" altLang="zh-CN" sz="3000" b="1" dirty="0" smtClean="0">
                <a:latin typeface="Times New Roman" panose="02020603050405020304" pitchFamily="18" charset="0"/>
              </a:rPr>
              <a:t>2.4.1  </a:t>
            </a:r>
            <a:r>
              <a:rPr lang="zh-CN" altLang="en-US" sz="3000" b="1" dirty="0">
                <a:latin typeface="Times New Roman" panose="02020603050405020304" pitchFamily="18" charset="0"/>
              </a:rPr>
              <a:t>启发式策略</a:t>
            </a:r>
          </a:p>
          <a:p>
            <a:pPr eaLnBrk="1" hangingPunct="1">
              <a:lnSpc>
                <a:spcPct val="140000"/>
              </a:lnSpc>
              <a:buSzPct val="60000"/>
              <a:buBlip>
                <a:blip r:embed="rId3"/>
              </a:buBlip>
            </a:pPr>
            <a:r>
              <a:rPr lang="en-US" altLang="zh-CN" sz="3000" b="1" dirty="0" smtClean="0">
                <a:latin typeface="Times New Roman" panose="02020603050405020304" pitchFamily="18" charset="0"/>
              </a:rPr>
              <a:t>2.4.2  </a:t>
            </a:r>
            <a:r>
              <a:rPr lang="zh-CN" altLang="en-US" sz="3000" b="1" dirty="0">
                <a:latin typeface="Times New Roman" panose="02020603050405020304" pitchFamily="18" charset="0"/>
              </a:rPr>
              <a:t>启发信息和估价函数</a:t>
            </a:r>
          </a:p>
          <a:p>
            <a:pPr eaLnBrk="1" hangingPunct="1">
              <a:lnSpc>
                <a:spcPct val="140000"/>
              </a:lnSpc>
              <a:buSzPct val="60000"/>
              <a:buBlip>
                <a:blip r:embed="rId3"/>
              </a:buBlip>
            </a:pPr>
            <a:r>
              <a:rPr lang="en-US" altLang="zh-CN" sz="3000" b="1" dirty="0" smtClean="0">
                <a:latin typeface="Times New Roman" panose="02020603050405020304" pitchFamily="18" charset="0"/>
              </a:rPr>
              <a:t>2.4.3  </a:t>
            </a:r>
            <a:r>
              <a:rPr lang="en-US" altLang="zh-CN" sz="3000" b="1" i="1" dirty="0">
                <a:latin typeface="Times New Roman" panose="02020603050405020304" pitchFamily="18" charset="0"/>
              </a:rPr>
              <a:t>A</a:t>
            </a:r>
            <a:r>
              <a:rPr lang="zh-CN" altLang="en-US" sz="3000" b="1" dirty="0">
                <a:latin typeface="Times New Roman" panose="02020603050405020304" pitchFamily="18" charset="0"/>
              </a:rPr>
              <a:t>搜索算法</a:t>
            </a:r>
          </a:p>
          <a:p>
            <a:pPr eaLnBrk="1" hangingPunct="1">
              <a:lnSpc>
                <a:spcPct val="140000"/>
              </a:lnSpc>
              <a:buSzPct val="60000"/>
              <a:buBlip>
                <a:blip r:embed="rId3"/>
              </a:buBlip>
            </a:pPr>
            <a:r>
              <a:rPr lang="en-US" altLang="zh-CN" sz="3000" b="1" dirty="0" smtClean="0">
                <a:latin typeface="Times New Roman" panose="02020603050405020304" pitchFamily="18" charset="0"/>
              </a:rPr>
              <a:t>2.4.4  </a:t>
            </a:r>
            <a:r>
              <a:rPr lang="en-US" altLang="zh-CN" sz="3000" b="1" i="1" dirty="0">
                <a:latin typeface="Times New Roman" panose="02020603050405020304" pitchFamily="18" charset="0"/>
              </a:rPr>
              <a:t>A</a:t>
            </a:r>
            <a:r>
              <a:rPr lang="en-US" altLang="zh-CN" sz="3000" b="1" dirty="0">
                <a:latin typeface="Times New Roman" panose="02020603050405020304" pitchFamily="18" charset="0"/>
              </a:rPr>
              <a:t>*</a:t>
            </a:r>
            <a:r>
              <a:rPr lang="zh-CN" altLang="en-US" sz="3000" b="1" dirty="0">
                <a:latin typeface="Times New Roman" panose="02020603050405020304" pitchFamily="18" charset="0"/>
              </a:rPr>
              <a:t>搜索算法及其特性</a:t>
            </a:r>
            <a:r>
              <a:rPr lang="zh-CN" altLang="en-US" sz="3000" b="1" dirty="0" smtClean="0">
                <a:latin typeface="Times New Roman" panose="02020603050405020304" pitchFamily="18" charset="0"/>
              </a:rPr>
              <a:t>分析</a:t>
            </a:r>
            <a:endParaRPr lang="en-US" altLang="zh-CN" sz="3000" b="1" dirty="0" smtClean="0">
              <a:latin typeface="Times New Roman" panose="02020603050405020304" pitchFamily="18" charset="0"/>
            </a:endParaRPr>
          </a:p>
          <a:p>
            <a:pPr>
              <a:lnSpc>
                <a:spcPct val="140000"/>
              </a:lnSpc>
              <a:buSzPct val="60000"/>
              <a:buBlip>
                <a:blip r:embed="rId3"/>
              </a:buBlip>
            </a:pPr>
            <a:r>
              <a:rPr lang="en-US" altLang="zh-CN" sz="3000" b="1" dirty="0" smtClean="0">
                <a:latin typeface="Times New Roman" panose="02020603050405020304" pitchFamily="18" charset="0"/>
              </a:rPr>
              <a:t>2.4.5  </a:t>
            </a:r>
            <a:r>
              <a:rPr lang="zh-CN" altLang="en-US" sz="3000" b="1" dirty="0">
                <a:latin typeface="Times New Roman" panose="02020603050405020304" pitchFamily="18" charset="0"/>
              </a:rPr>
              <a:t>启发式搜索举例</a:t>
            </a:r>
            <a:r>
              <a:rPr lang="en-US" altLang="zh-CN" sz="3000" b="1" dirty="0">
                <a:latin typeface="Times New Roman" panose="02020603050405020304" pitchFamily="18" charset="0"/>
              </a:rPr>
              <a:t>.</a:t>
            </a:r>
            <a:r>
              <a:rPr lang="en-US" altLang="zh-CN" sz="3200" dirty="0">
                <a:solidFill>
                  <a:schemeClr val="bg1"/>
                </a:solidFill>
                <a:latin typeface="Times New Roman" panose="02020603050405020304" pitchFamily="18" charset="0"/>
                <a:ea typeface="黑体" panose="02010609060101010101" pitchFamily="2" charset="-122"/>
              </a:rPr>
              <a:t>3.5  </a:t>
            </a:r>
            <a:r>
              <a:rPr lang="zh-CN" altLang="en-US" sz="3200" dirty="0">
                <a:solidFill>
                  <a:schemeClr val="bg1"/>
                </a:solidFill>
                <a:latin typeface="Times New Roman" panose="02020603050405020304" pitchFamily="18" charset="0"/>
                <a:ea typeface="黑体" panose="02010609060101010101" pitchFamily="2" charset="-122"/>
              </a:rPr>
              <a:t>启发式搜索举例</a:t>
            </a:r>
          </a:p>
          <a:p>
            <a:pPr eaLnBrk="1" hangingPunct="1">
              <a:lnSpc>
                <a:spcPct val="140000"/>
              </a:lnSpc>
              <a:buSzPct val="60000"/>
              <a:buBlip>
                <a:blip r:embed="rId3"/>
              </a:buBlip>
            </a:pPr>
            <a:endParaRPr lang="zh-CN" altLang="en-US" sz="3000" b="1" dirty="0">
              <a:latin typeface="Times New Roman" panose="02020603050405020304" pitchFamily="18" charset="0"/>
            </a:endParaRPr>
          </a:p>
          <a:p>
            <a:pPr eaLnBrk="1" hangingPunct="1">
              <a:lnSpc>
                <a:spcPct val="140000"/>
              </a:lnSpc>
              <a:buSzPct val="60000"/>
              <a:buNone/>
            </a:pPr>
            <a:endParaRPr lang="en-US" altLang="zh-CN" sz="3000" b="1" dirty="0">
              <a:latin typeface="Times New Roman" panose="02020603050405020304" pitchFamily="18" charset="0"/>
            </a:endParaRPr>
          </a:p>
        </p:txBody>
      </p:sp>
      <p:sp>
        <p:nvSpPr>
          <p:cNvPr id="45058"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35</a:t>
            </a:fld>
            <a:endParaRPr lang="ja-JP" altLang="en-US" dirty="0">
              <a:solidFill>
                <a:srgbClr val="A50021"/>
              </a:solidFill>
              <a:ea typeface="MS PGothic" panose="020B0600070205080204" pitchFamily="34" charset="-128"/>
            </a:endParaRPr>
          </a:p>
        </p:txBody>
      </p:sp>
      <p:sp>
        <p:nvSpPr>
          <p:cNvPr id="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  </a:t>
            </a:r>
            <a:r>
              <a:rPr lang="zh-CN" altLang="en-US" sz="3600" dirty="0" smtClean="0">
                <a:solidFill>
                  <a:schemeClr val="bg1"/>
                </a:solidFill>
                <a:latin typeface="Times New Roman" panose="02020603050405020304" pitchFamily="18" charset="0"/>
                <a:ea typeface="黑体" panose="02010609060101010101" pitchFamily="2" charset="-122"/>
              </a:rPr>
              <a:t>启发式搜索</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p:cNvSpPr>
          <p:nvPr>
            <p:ph idx="1"/>
          </p:nvPr>
        </p:nvSpPr>
        <p:spPr>
          <a:xfrm>
            <a:off x="911424" y="1123951"/>
            <a:ext cx="10513168" cy="4393281"/>
          </a:xfrm>
          <a:ln/>
        </p:spPr>
        <p:txBody>
          <a:bodyPr vert="horz" wrap="square" lIns="91440" tIns="45720" rIns="91440" bIns="45720" anchor="t"/>
          <a:lstStyle/>
          <a:p>
            <a:pPr eaLnBrk="1" hangingPunct="1">
              <a:lnSpc>
                <a:spcPct val="150000"/>
              </a:lnSpc>
            </a:pPr>
            <a:r>
              <a:rPr lang="en-US" altLang="zh-CN" dirty="0">
                <a:latin typeface="Times New Roman" panose="02020603050405020304" pitchFamily="18" charset="0"/>
              </a:rPr>
              <a:t>“</a:t>
            </a:r>
            <a:r>
              <a:rPr lang="zh-CN" altLang="en-US" b="1" dirty="0">
                <a:latin typeface="Times New Roman" panose="02020603050405020304" pitchFamily="18" charset="0"/>
              </a:rPr>
              <a:t>启发</a:t>
            </a:r>
            <a:r>
              <a:rPr lang="zh-CN" altLang="en-US" dirty="0">
                <a:latin typeface="Times New Roman" panose="02020603050405020304" pitchFamily="18" charset="0"/>
              </a:rPr>
              <a:t>”（</a:t>
            </a:r>
            <a:r>
              <a:rPr lang="en-US" altLang="zh-CN" dirty="0">
                <a:latin typeface="Times New Roman" panose="02020603050405020304" pitchFamily="18" charset="0"/>
              </a:rPr>
              <a:t>heuristic</a:t>
            </a:r>
            <a:r>
              <a:rPr lang="zh-CN" altLang="en-US" dirty="0">
                <a:latin typeface="Times New Roman" panose="02020603050405020304" pitchFamily="18" charset="0"/>
              </a:rPr>
              <a:t>）：关于发现和发明操作算子及搜索方法的研究。</a:t>
            </a:r>
          </a:p>
          <a:p>
            <a:pPr eaLnBrk="1" hangingPunct="1">
              <a:lnSpc>
                <a:spcPct val="150000"/>
              </a:lnSpc>
            </a:pPr>
            <a:r>
              <a:rPr lang="zh-CN" altLang="en-US" dirty="0">
                <a:latin typeface="Times New Roman" panose="02020603050405020304" pitchFamily="18" charset="0"/>
              </a:rPr>
              <a:t>在状态空间搜索中，</a:t>
            </a:r>
            <a:r>
              <a:rPr lang="zh-CN" altLang="en-US" b="1" dirty="0">
                <a:latin typeface="Times New Roman" panose="02020603050405020304" pitchFamily="18" charset="0"/>
              </a:rPr>
              <a:t>启发式</a:t>
            </a:r>
            <a:r>
              <a:rPr lang="zh-CN" altLang="en-US" dirty="0">
                <a:latin typeface="Times New Roman" panose="02020603050405020304" pitchFamily="18" charset="0"/>
              </a:rPr>
              <a:t>被定义成一系列操作算子，并能从状态空间中选择最有希望到达问题解的路径。</a:t>
            </a:r>
          </a:p>
          <a:p>
            <a:pPr eaLnBrk="1" hangingPunct="1">
              <a:lnSpc>
                <a:spcPct val="150000"/>
              </a:lnSpc>
            </a:pPr>
            <a:r>
              <a:rPr lang="zh-CN" altLang="en-US" b="1" dirty="0">
                <a:latin typeface="Times New Roman" panose="02020603050405020304" pitchFamily="18" charset="0"/>
              </a:rPr>
              <a:t>启发式策略</a:t>
            </a:r>
            <a:r>
              <a:rPr lang="zh-CN" altLang="en-US" dirty="0">
                <a:latin typeface="Times New Roman" panose="02020603050405020304" pitchFamily="18" charset="0"/>
              </a:rPr>
              <a:t>：利用与问题有关的启发信息进行搜索。</a:t>
            </a:r>
          </a:p>
        </p:txBody>
      </p:sp>
      <p:sp>
        <p:nvSpPr>
          <p:cNvPr id="46082"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36</a:t>
            </a:fld>
            <a:endParaRPr lang="ja-JP" altLang="en-US" dirty="0">
              <a:solidFill>
                <a:srgbClr val="A50021"/>
              </a:solidFill>
              <a:ea typeface="MS PGothic" panose="020B0600070205080204" pitchFamily="34" charset="-128"/>
            </a:endParaRPr>
          </a:p>
        </p:txBody>
      </p:sp>
      <p:sp>
        <p:nvSpPr>
          <p:cNvPr id="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  </a:t>
            </a:r>
            <a:r>
              <a:rPr lang="zh-CN" altLang="en-US" sz="3600" dirty="0">
                <a:solidFill>
                  <a:schemeClr val="bg1"/>
                </a:solidFill>
                <a:latin typeface="Times New Roman" panose="02020603050405020304" pitchFamily="18" charset="0"/>
                <a:ea typeface="黑体" panose="02010609060101010101" pitchFamily="2" charset="-122"/>
              </a:rPr>
              <a:t>启发式</a:t>
            </a:r>
            <a:r>
              <a:rPr lang="zh-CN" altLang="en-US" sz="3600" dirty="0" smtClean="0">
                <a:solidFill>
                  <a:schemeClr val="bg1"/>
                </a:solidFill>
                <a:latin typeface="Times New Roman" panose="02020603050405020304" pitchFamily="18" charset="0"/>
                <a:ea typeface="黑体" panose="02010609060101010101" pitchFamily="2" charset="-122"/>
              </a:rPr>
              <a:t>图搜索</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7" dur="500"/>
                                        <p:tgtEl>
                                          <p:spTgt spid="235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Effect transition="in" filter="blinds(horizontal)">
                                      <p:cBhvr>
                                        <p:cTn id="12" dur="500"/>
                                        <p:tgtEl>
                                          <p:spTgt spid="235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555">
                                            <p:txEl>
                                              <p:pRg st="2" end="2"/>
                                            </p:txEl>
                                          </p:spTgt>
                                        </p:tgtEl>
                                        <p:attrNameLst>
                                          <p:attrName>style.visibility</p:attrName>
                                        </p:attrNameLst>
                                      </p:cBhvr>
                                      <p:to>
                                        <p:strVal val="visible"/>
                                      </p:to>
                                    </p:set>
                                    <p:animEffect transition="in" filter="blinds(horizontal)">
                                      <p:cBhvr>
                                        <p:cTn id="17" dur="500"/>
                                        <p:tgtEl>
                                          <p:spTgt spid="235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p:cNvSpPr>
          <p:nvPr>
            <p:ph idx="1"/>
          </p:nvPr>
        </p:nvSpPr>
        <p:spPr>
          <a:xfrm>
            <a:off x="839416" y="1052515"/>
            <a:ext cx="10585176" cy="4464718"/>
          </a:xfrm>
          <a:ln/>
        </p:spPr>
        <p:txBody>
          <a:bodyPr vert="horz" wrap="square" lIns="91440" tIns="45720" rIns="91440" bIns="45720" anchor="t">
            <a:normAutofit/>
          </a:bodyPr>
          <a:lstStyle/>
          <a:p>
            <a:pPr marL="495300" indent="-495300">
              <a:lnSpc>
                <a:spcPct val="150000"/>
              </a:lnSpc>
            </a:pPr>
            <a:r>
              <a:rPr lang="zh-CN" altLang="en-US" b="1" dirty="0"/>
              <a:t>运用启发式策略的两种基本情况</a:t>
            </a:r>
            <a:r>
              <a:rPr lang="zh-CN" altLang="en-US" dirty="0"/>
              <a:t>： </a:t>
            </a:r>
          </a:p>
          <a:p>
            <a:pPr marL="495300" indent="-495300" algn="just">
              <a:lnSpc>
                <a:spcPct val="150000"/>
              </a:lnSpc>
              <a:buClr>
                <a:schemeClr val="tx1"/>
              </a:buClr>
              <a:buNone/>
            </a:pP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）一个问题由于在问题陈述和数据获取方面</a:t>
            </a:r>
            <a:r>
              <a:rPr lang="zh-CN" altLang="en-US" dirty="0" smtClean="0">
                <a:latin typeface="Times New Roman" panose="02020603050405020304" pitchFamily="18" charset="0"/>
              </a:rPr>
              <a:t>固有的</a:t>
            </a:r>
            <a:r>
              <a:rPr lang="zh-CN" altLang="en-US" dirty="0">
                <a:latin typeface="Times New Roman" panose="02020603050405020304" pitchFamily="18" charset="0"/>
              </a:rPr>
              <a:t>模糊性，可能会使它没有一个确定的解。 </a:t>
            </a:r>
          </a:p>
          <a:p>
            <a:pPr marL="495300" indent="-495300" algn="just">
              <a:lnSpc>
                <a:spcPct val="150000"/>
              </a:lnSpc>
              <a:buClr>
                <a:schemeClr val="tx1"/>
              </a:buClr>
              <a:buNone/>
            </a:pPr>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）虽然一个问题可能有确定解，但是其</a:t>
            </a:r>
            <a:r>
              <a:rPr lang="zh-CN" altLang="en-US" dirty="0" smtClean="0">
                <a:latin typeface="Times New Roman" panose="02020603050405020304" pitchFamily="18" charset="0"/>
              </a:rPr>
              <a:t>状态空间特别</a:t>
            </a:r>
            <a:r>
              <a:rPr lang="zh-CN" altLang="en-US" dirty="0">
                <a:latin typeface="Times New Roman" panose="02020603050405020304" pitchFamily="18" charset="0"/>
              </a:rPr>
              <a:t>大，搜索中生成扩展的状态数会随着</a:t>
            </a:r>
            <a:r>
              <a:rPr lang="zh-CN" altLang="en-US" dirty="0" smtClean="0">
                <a:latin typeface="Times New Roman" panose="02020603050405020304" pitchFamily="18" charset="0"/>
              </a:rPr>
              <a:t>搜索的</a:t>
            </a:r>
            <a:r>
              <a:rPr lang="zh-CN" altLang="en-US" dirty="0">
                <a:latin typeface="Times New Roman" panose="02020603050405020304" pitchFamily="18" charset="0"/>
              </a:rPr>
              <a:t>深度呈指数级增长。</a:t>
            </a:r>
          </a:p>
        </p:txBody>
      </p:sp>
      <p:sp>
        <p:nvSpPr>
          <p:cNvPr id="47106"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37</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2.4.1  </a:t>
            </a:r>
            <a:r>
              <a:rPr lang="zh-CN" altLang="en-US" sz="3600" dirty="0">
                <a:solidFill>
                  <a:schemeClr val="bg1"/>
                </a:solidFill>
                <a:latin typeface="Times New Roman" panose="02020603050405020304" pitchFamily="18" charset="0"/>
                <a:ea typeface="黑体" panose="02010609060101010101" pitchFamily="2" charset="-122"/>
              </a:rPr>
              <a:t>启发式策略</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2" dur="500"/>
                                        <p:tgtEl>
                                          <p:spTgt spid="24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7"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p:cNvSpPr>
          <p:nvPr>
            <p:ph idx="1"/>
          </p:nvPr>
        </p:nvSpPr>
        <p:spPr>
          <a:xfrm>
            <a:off x="695400" y="838201"/>
            <a:ext cx="10801200" cy="5686425"/>
          </a:xfrm>
          <a:ln/>
        </p:spPr>
        <p:txBody>
          <a:bodyPr vert="horz" wrap="square" lIns="91440" tIns="45720" rIns="91440" bIns="45720" anchor="t"/>
          <a:lstStyle/>
          <a:p>
            <a:pPr marL="288925" indent="-288925" algn="just" defTabSz="0">
              <a:lnSpc>
                <a:spcPct val="150000"/>
              </a:lnSpc>
              <a:tabLst>
                <a:tab pos="288925" algn="l"/>
              </a:tabLst>
            </a:pPr>
            <a:r>
              <a:rPr lang="en-US" altLang="zh-CN" sz="2600" dirty="0"/>
              <a:t>  </a:t>
            </a:r>
            <a:r>
              <a:rPr lang="zh-CN" altLang="en-US" sz="2600" dirty="0"/>
              <a:t>求解问题中能利用的大多是非完备的启发信息：</a:t>
            </a:r>
          </a:p>
          <a:p>
            <a:pPr marL="288925" indent="-288925" algn="just" defTabSz="0">
              <a:lnSpc>
                <a:spcPct val="150000"/>
              </a:lnSpc>
              <a:buClr>
                <a:schemeClr val="tx1"/>
              </a:buClr>
              <a:buNone/>
              <a:tabLst>
                <a:tab pos="288925" algn="l"/>
              </a:tabLst>
            </a:pP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）求解问题系统不可能知道与实际问题有关的全部信息，因而无法知道该问题的全部状态空间，也不可能用一套算法来求解所有的问题。</a:t>
            </a:r>
          </a:p>
          <a:p>
            <a:pPr marL="288925" indent="-288925" algn="just" defTabSz="0">
              <a:lnSpc>
                <a:spcPct val="150000"/>
              </a:lnSpc>
              <a:buClr>
                <a:schemeClr val="tx1"/>
              </a:buClr>
              <a:buNone/>
              <a:tabLst>
                <a:tab pos="288925" algn="l"/>
              </a:tabLst>
            </a:pPr>
            <a:r>
              <a:rPr lang="zh-CN" altLang="en-US" sz="2600" dirty="0">
                <a:latin typeface="Times New Roman" panose="02020603050405020304" pitchFamily="18" charset="0"/>
              </a:rPr>
              <a:t>（</a:t>
            </a:r>
            <a:r>
              <a:rPr lang="en-US" altLang="zh-CN" sz="2600" dirty="0">
                <a:latin typeface="Times New Roman" panose="02020603050405020304" pitchFamily="18" charset="0"/>
              </a:rPr>
              <a:t>2</a:t>
            </a:r>
            <a:r>
              <a:rPr lang="zh-CN" altLang="en-US" sz="2600" dirty="0">
                <a:latin typeface="Times New Roman" panose="02020603050405020304" pitchFamily="18" charset="0"/>
              </a:rPr>
              <a:t>）有些问题</a:t>
            </a:r>
            <a:r>
              <a:rPr lang="zh-CN" altLang="en-US" sz="2600" dirty="0"/>
              <a:t>在理论上虽然存在着求解算法，但是在工程实践中，这些算法不是效率太低，就是根本无法实现。</a:t>
            </a:r>
          </a:p>
        </p:txBody>
      </p:sp>
      <p:sp>
        <p:nvSpPr>
          <p:cNvPr id="50178"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38</a:t>
            </a:fld>
            <a:endParaRPr lang="ja-JP" altLang="en-US" dirty="0">
              <a:solidFill>
                <a:srgbClr val="A50021"/>
              </a:solidFill>
              <a:ea typeface="MS PGothic" panose="020B0600070205080204" pitchFamily="34" charset="-128"/>
            </a:endParaRPr>
          </a:p>
        </p:txBody>
      </p:sp>
      <p:sp>
        <p:nvSpPr>
          <p:cNvPr id="26628" name="Text Box 4"/>
          <p:cNvSpPr txBox="1"/>
          <p:nvPr/>
        </p:nvSpPr>
        <p:spPr>
          <a:xfrm>
            <a:off x="1127448" y="4365626"/>
            <a:ext cx="10225136" cy="1384995"/>
          </a:xfrm>
          <a:prstGeom prst="rect">
            <a:avLst/>
          </a:prstGeom>
          <a:gradFill rotWithShape="0">
            <a:gsLst>
              <a:gs pos="0">
                <a:srgbClr val="CCECFF"/>
              </a:gs>
              <a:gs pos="50000">
                <a:srgbClr val="FFFFFF"/>
              </a:gs>
              <a:gs pos="100000">
                <a:srgbClr val="CCECFF"/>
              </a:gs>
            </a:gsLst>
            <a:lin ang="5400000" scaled="1"/>
            <a:tileRect/>
          </a:gradFill>
          <a:ln w="9525" cap="flat" cmpd="sng">
            <a:solidFill>
              <a:srgbClr val="0000FF"/>
            </a:solidFill>
            <a:prstDash val="solid"/>
            <a:miter/>
            <a:headEnd type="none" w="med" len="med"/>
            <a:tailEnd type="none" w="med" len="med"/>
          </a:ln>
        </p:spPr>
        <p:txBody>
          <a:bodyPr wrap="square">
            <a:spAutoFit/>
          </a:bodyPr>
          <a:lstStyle/>
          <a:p>
            <a:pPr>
              <a:spcBef>
                <a:spcPct val="50000"/>
              </a:spcBef>
            </a:pPr>
            <a:r>
              <a:rPr lang="zh-CN" altLang="en-US" sz="2400" dirty="0">
                <a:latin typeface="Times New Roman" panose="02020603050405020304" pitchFamily="18" charset="0"/>
              </a:rPr>
              <a:t>一字棋：</a:t>
            </a:r>
            <a:r>
              <a:rPr lang="en-US" altLang="zh-CN" sz="2400" dirty="0">
                <a:latin typeface="Times New Roman" panose="02020603050405020304" pitchFamily="18" charset="0"/>
                <a:cs typeface="Times New Roman" panose="02020603050405020304" pitchFamily="18" charset="0"/>
              </a:rPr>
              <a:t>9</a:t>
            </a:r>
            <a:r>
              <a:rPr lang="zh-CN" altLang="en-US" sz="2400" dirty="0">
                <a:latin typeface="Times New Roman" panose="02020603050405020304" pitchFamily="18" charset="0"/>
              </a:rPr>
              <a:t>！，西洋跳棋：</a:t>
            </a:r>
            <a:r>
              <a:rPr lang="en-US" altLang="zh-CN" sz="2400" dirty="0">
                <a:latin typeface="Times New Roman" panose="02020603050405020304" pitchFamily="18" charset="0"/>
              </a:rPr>
              <a:t>10</a:t>
            </a:r>
            <a:r>
              <a:rPr lang="en-US" altLang="zh-CN" sz="2400" baseline="30000" dirty="0">
                <a:latin typeface="Times New Roman" panose="02020603050405020304" pitchFamily="18" charset="0"/>
              </a:rPr>
              <a:t>78</a:t>
            </a:r>
            <a:r>
              <a:rPr lang="zh-CN" altLang="en-US" sz="2400" dirty="0">
                <a:latin typeface="Times New Roman" panose="02020603050405020304" pitchFamily="18" charset="0"/>
              </a:rPr>
              <a:t>，国际象棋：</a:t>
            </a:r>
            <a:r>
              <a:rPr lang="en-US" altLang="zh-CN" sz="2400" dirty="0">
                <a:latin typeface="Times New Roman" panose="02020603050405020304" pitchFamily="18" charset="0"/>
              </a:rPr>
              <a:t>10</a:t>
            </a:r>
            <a:r>
              <a:rPr lang="en-US" altLang="zh-CN" sz="2400" baseline="30000" dirty="0">
                <a:latin typeface="Times New Roman" panose="02020603050405020304" pitchFamily="18" charset="0"/>
              </a:rPr>
              <a:t>120</a:t>
            </a:r>
            <a:r>
              <a:rPr lang="zh-CN" altLang="en-US" sz="2400" dirty="0">
                <a:latin typeface="Times New Roman" panose="02020603050405020304" pitchFamily="18" charset="0"/>
              </a:rPr>
              <a:t>，围棋：</a:t>
            </a:r>
            <a:r>
              <a:rPr lang="en-US" altLang="zh-CN" sz="2400" dirty="0">
                <a:latin typeface="Times New Roman" panose="02020603050405020304" pitchFamily="18" charset="0"/>
              </a:rPr>
              <a:t>10</a:t>
            </a:r>
            <a:r>
              <a:rPr lang="en-US" altLang="zh-CN" sz="2400" baseline="30000" dirty="0">
                <a:latin typeface="Times New Roman" panose="02020603050405020304" pitchFamily="18" charset="0"/>
              </a:rPr>
              <a:t>761</a:t>
            </a:r>
            <a:r>
              <a:rPr lang="zh-CN" altLang="en-US" sz="2400" dirty="0">
                <a:latin typeface="Times New Roman" panose="02020603050405020304" pitchFamily="18" charset="0"/>
              </a:rPr>
              <a:t>。</a:t>
            </a:r>
          </a:p>
          <a:p>
            <a:pPr>
              <a:spcBef>
                <a:spcPct val="50000"/>
              </a:spcBef>
            </a:pPr>
            <a:r>
              <a:rPr lang="zh-CN" altLang="en-US" sz="2400" dirty="0">
                <a:latin typeface="Times New Roman" panose="02020603050405020304" pitchFamily="18" charset="0"/>
              </a:rPr>
              <a:t>假设每步可以搜索一个棋局，用极限并行速度（</a:t>
            </a:r>
            <a:r>
              <a:rPr lang="en-US" altLang="zh-CN" sz="2400" dirty="0">
                <a:latin typeface="Times New Roman" panose="02020603050405020304" pitchFamily="18" charset="0"/>
              </a:rPr>
              <a:t>10</a:t>
            </a:r>
            <a:r>
              <a:rPr lang="en-US" altLang="zh-CN" sz="2400" baseline="30000" dirty="0">
                <a:latin typeface="Times New Roman" panose="02020603050405020304" pitchFamily="18" charset="0"/>
              </a:rPr>
              <a:t>-104</a:t>
            </a:r>
            <a:r>
              <a:rPr lang="zh-CN" altLang="en-US" sz="2400" dirty="0">
                <a:latin typeface="Times New Roman" panose="02020603050405020304" pitchFamily="18" charset="0"/>
              </a:rPr>
              <a:t>年</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rPr>
              <a:t>步）来处理，搜索一遍国际象棋的全部棋局也得</a:t>
            </a:r>
            <a:r>
              <a:rPr lang="en-US" altLang="zh-CN" sz="2400" dirty="0">
                <a:latin typeface="Times New Roman" panose="02020603050405020304" pitchFamily="18" charset="0"/>
              </a:rPr>
              <a:t>10</a:t>
            </a:r>
            <a:r>
              <a:rPr lang="en-US" altLang="zh-CN" sz="2400" baseline="30000" dirty="0">
                <a:latin typeface="Times New Roman" panose="02020603050405020304" pitchFamily="18" charset="0"/>
              </a:rPr>
              <a:t>16</a:t>
            </a:r>
            <a:r>
              <a:rPr lang="zh-CN" altLang="en-US" sz="2400" dirty="0">
                <a:latin typeface="Times New Roman" panose="02020603050405020304" pitchFamily="18" charset="0"/>
              </a:rPr>
              <a:t>年即</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rPr>
              <a:t>亿亿年才可以算完！</a:t>
            </a:r>
            <a:r>
              <a:rPr lang="zh-CN" altLang="en-US" dirty="0">
                <a:latin typeface="Times New Roman" panose="02020603050405020304" pitchFamily="18" charset="0"/>
              </a:rPr>
              <a:t> </a:t>
            </a:r>
          </a:p>
        </p:txBody>
      </p:sp>
      <p:sp>
        <p:nvSpPr>
          <p:cNvPr id="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2.4.2  </a:t>
            </a:r>
            <a:r>
              <a:rPr lang="zh-CN" altLang="en-US" sz="3600" dirty="0">
                <a:solidFill>
                  <a:schemeClr val="bg1"/>
                </a:solidFill>
                <a:latin typeface="Times New Roman" panose="02020603050405020304" pitchFamily="18" charset="0"/>
                <a:ea typeface="黑体" panose="02010609060101010101" pitchFamily="2" charset="-122"/>
              </a:rPr>
              <a:t>启发信息和估价函数</a:t>
            </a:r>
          </a:p>
        </p:txBody>
      </p:sp>
    </p:spTree>
    <p:extLst>
      <p:ext uri="{BB962C8B-B14F-4D97-AF65-F5344CB8AC3E}">
        <p14:creationId xmlns:p14="http://schemas.microsoft.com/office/powerpoint/2010/main" val="124380077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checkerboard(across)">
                                      <p:cBhvr>
                                        <p:cTn id="7" dur="5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checkerboard(across)">
                                      <p:cBhvr>
                                        <p:cTn id="12" dur="500"/>
                                        <p:tgtEl>
                                          <p:spTgt spid="26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Effect transition="in" filter="checkerboard(across)">
                                      <p:cBhvr>
                                        <p:cTn id="17" dur="500"/>
                                        <p:tgtEl>
                                          <p:spTgt spid="266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628"/>
                                        </p:tgtEl>
                                        <p:attrNameLst>
                                          <p:attrName>style.visibility</p:attrName>
                                        </p:attrNameLst>
                                      </p:cBhvr>
                                      <p:to>
                                        <p:strVal val="visible"/>
                                      </p:to>
                                    </p:set>
                                    <p:animEffect transition="in" filter="dissolve">
                                      <p:cBhvr>
                                        <p:cTn id="22"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266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p:cNvSpPr>
          <p:nvPr>
            <p:ph idx="1"/>
          </p:nvPr>
        </p:nvSpPr>
        <p:spPr>
          <a:xfrm>
            <a:off x="695400" y="1340768"/>
            <a:ext cx="10945216" cy="4351338"/>
          </a:xfrm>
          <a:ln/>
        </p:spPr>
        <p:txBody>
          <a:bodyPr vert="horz" wrap="square" lIns="91440" tIns="45720" rIns="91440" bIns="45720" anchor="t"/>
          <a:lstStyle/>
          <a:p>
            <a:pPr marL="571500" indent="-571500"/>
            <a:r>
              <a:rPr lang="zh-CN" altLang="en-US" sz="2600" dirty="0"/>
              <a:t>启发信息的分类：</a:t>
            </a:r>
          </a:p>
          <a:p>
            <a:pPr marL="571500" indent="-571500">
              <a:buNone/>
            </a:pPr>
            <a:r>
              <a:rPr lang="zh-CN" altLang="en-US" sz="2600" dirty="0"/>
              <a:t>    </a:t>
            </a: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）陈述性启发信息</a:t>
            </a:r>
          </a:p>
          <a:p>
            <a:pPr marL="571500" indent="-571500">
              <a:buNone/>
            </a:pPr>
            <a:r>
              <a:rPr lang="zh-CN" altLang="en-US" sz="2600" dirty="0">
                <a:latin typeface="Times New Roman" panose="02020603050405020304" pitchFamily="18" charset="0"/>
              </a:rPr>
              <a:t>    （</a:t>
            </a:r>
            <a:r>
              <a:rPr lang="en-US" altLang="zh-CN" sz="2600" dirty="0">
                <a:latin typeface="Times New Roman" panose="02020603050405020304" pitchFamily="18" charset="0"/>
              </a:rPr>
              <a:t>2</a:t>
            </a:r>
            <a:r>
              <a:rPr lang="zh-CN" altLang="en-US" sz="2600" dirty="0">
                <a:latin typeface="Times New Roman" panose="02020603050405020304" pitchFamily="18" charset="0"/>
              </a:rPr>
              <a:t>）过程性启发信息</a:t>
            </a:r>
          </a:p>
          <a:p>
            <a:pPr marL="571500" indent="-571500">
              <a:buNone/>
            </a:pPr>
            <a:r>
              <a:rPr lang="zh-CN" altLang="en-US" sz="2600" dirty="0">
                <a:latin typeface="Times New Roman" panose="02020603050405020304" pitchFamily="18" charset="0"/>
              </a:rPr>
              <a:t>    （</a:t>
            </a:r>
            <a:r>
              <a:rPr lang="en-US" altLang="zh-CN" sz="2600" dirty="0">
                <a:latin typeface="Times New Roman" panose="02020603050405020304" pitchFamily="18" charset="0"/>
              </a:rPr>
              <a:t>3</a:t>
            </a:r>
            <a:r>
              <a:rPr lang="zh-CN" altLang="en-US" sz="2600" dirty="0">
                <a:latin typeface="Times New Roman" panose="02020603050405020304" pitchFamily="18" charset="0"/>
              </a:rPr>
              <a:t>）控制性启发信息</a:t>
            </a:r>
          </a:p>
          <a:p>
            <a:pPr marL="571500" indent="-571500"/>
            <a:r>
              <a:rPr lang="zh-CN" altLang="en-US" sz="2600" dirty="0">
                <a:latin typeface="Times New Roman" panose="02020603050405020304" pitchFamily="18" charset="0"/>
              </a:rPr>
              <a:t>利用控制性的启发信息的情况：</a:t>
            </a:r>
          </a:p>
          <a:p>
            <a:pPr marL="571500" indent="-571500">
              <a:buNone/>
            </a:pPr>
            <a:r>
              <a:rPr lang="zh-CN" altLang="en-US" sz="2600" dirty="0">
                <a:latin typeface="Times New Roman" panose="02020603050405020304" pitchFamily="18" charset="0"/>
              </a:rPr>
              <a:t>  （</a:t>
            </a:r>
            <a:r>
              <a:rPr lang="en-US" altLang="zh-CN" sz="2600" dirty="0">
                <a:latin typeface="Times New Roman" panose="02020603050405020304" pitchFamily="18" charset="0"/>
              </a:rPr>
              <a:t>1</a:t>
            </a:r>
            <a:r>
              <a:rPr lang="zh-CN" altLang="en-US" sz="2600" dirty="0">
                <a:latin typeface="Times New Roman" panose="02020603050405020304" pitchFamily="18" charset="0"/>
              </a:rPr>
              <a:t>）没有任何控制性知识作为搜索的依据，因而搜索的每一步完全是随意的。</a:t>
            </a:r>
          </a:p>
          <a:p>
            <a:pPr marL="571500" indent="-571500">
              <a:buNone/>
            </a:pPr>
            <a:r>
              <a:rPr lang="zh-CN" altLang="en-US" sz="2600" dirty="0">
                <a:latin typeface="Times New Roman" panose="02020603050405020304" pitchFamily="18" charset="0"/>
              </a:rPr>
              <a:t>  （</a:t>
            </a:r>
            <a:r>
              <a:rPr lang="en-US" altLang="zh-CN" sz="2600" dirty="0">
                <a:latin typeface="Times New Roman" panose="02020603050405020304" pitchFamily="18" charset="0"/>
              </a:rPr>
              <a:t>2</a:t>
            </a:r>
            <a:r>
              <a:rPr lang="zh-CN" altLang="en-US" sz="2600" dirty="0">
                <a:latin typeface="Times New Roman" panose="02020603050405020304" pitchFamily="18" charset="0"/>
              </a:rPr>
              <a:t>）有充分的控制知识作为依据，因而搜索的每一步选择都是正确的，但这</a:t>
            </a:r>
            <a:r>
              <a:rPr lang="zh-CN" altLang="en-US" sz="2600" dirty="0"/>
              <a:t>是不现实的。</a:t>
            </a:r>
          </a:p>
        </p:txBody>
      </p:sp>
      <p:sp>
        <p:nvSpPr>
          <p:cNvPr id="51202"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39</a:t>
            </a:fld>
            <a:endParaRPr lang="ja-JP" altLang="en-US" dirty="0">
              <a:solidFill>
                <a:srgbClr val="A50021"/>
              </a:solidFill>
              <a:ea typeface="MS PGothic" panose="020B0600070205080204" pitchFamily="34" charset="-128"/>
            </a:endParaRPr>
          </a:p>
        </p:txBody>
      </p:sp>
      <p:sp>
        <p:nvSpPr>
          <p:cNvPr id="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2.4.2  </a:t>
            </a:r>
            <a:r>
              <a:rPr lang="zh-CN" altLang="en-US" sz="3600" dirty="0">
                <a:solidFill>
                  <a:schemeClr val="bg1"/>
                </a:solidFill>
                <a:latin typeface="Times New Roman" panose="02020603050405020304" pitchFamily="18" charset="0"/>
                <a:ea typeface="黑体" panose="02010609060101010101" pitchFamily="2" charset="-122"/>
              </a:rPr>
              <a:t>启发信息和估价函数</a:t>
            </a:r>
          </a:p>
        </p:txBody>
      </p:sp>
    </p:spTree>
    <p:extLst>
      <p:ext uri="{BB962C8B-B14F-4D97-AF65-F5344CB8AC3E}">
        <p14:creationId xmlns:p14="http://schemas.microsoft.com/office/powerpoint/2010/main" val="198972506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diamond(in)">
                                      <p:cBhvr>
                                        <p:cTn id="7" dur="2000"/>
                                        <p:tgtEl>
                                          <p:spTgt spid="27651">
                                            <p:txEl>
                                              <p:pRg st="0" end="0"/>
                                            </p:txEl>
                                          </p:spTgt>
                                        </p:tgtEl>
                                      </p:cBhvr>
                                    </p:animEffect>
                                  </p:childTnLst>
                                </p:cTn>
                              </p:par>
                            </p:childTnLst>
                          </p:cTn>
                        </p:par>
                        <p:par>
                          <p:cTn id="8" fill="hold">
                            <p:stCondLst>
                              <p:cond delay="2000"/>
                            </p:stCondLst>
                            <p:childTnLst>
                              <p:par>
                                <p:cTn id="9" presetID="8" presetClass="entr" presetSubtype="16" fill="hold" grpId="0" nodeType="after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animEffect transition="in" filter="diamond(in)">
                                      <p:cBhvr>
                                        <p:cTn id="11" dur="2000"/>
                                        <p:tgtEl>
                                          <p:spTgt spid="27651">
                                            <p:txEl>
                                              <p:pRg st="1" end="1"/>
                                            </p:txEl>
                                          </p:spTgt>
                                        </p:tgtEl>
                                      </p:cBhvr>
                                    </p:animEffect>
                                  </p:childTnLst>
                                </p:cTn>
                              </p:par>
                            </p:childTnLst>
                          </p:cTn>
                        </p:par>
                        <p:par>
                          <p:cTn id="12" fill="hold">
                            <p:stCondLst>
                              <p:cond delay="4000"/>
                            </p:stCondLst>
                            <p:childTnLst>
                              <p:par>
                                <p:cTn id="13" presetID="8" presetClass="entr" presetSubtype="16" fill="hold" grpId="0" nodeType="after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animEffect transition="in" filter="diamond(in)">
                                      <p:cBhvr>
                                        <p:cTn id="15" dur="2000"/>
                                        <p:tgtEl>
                                          <p:spTgt spid="27651">
                                            <p:txEl>
                                              <p:pRg st="2" end="2"/>
                                            </p:txEl>
                                          </p:spTgt>
                                        </p:tgtEl>
                                      </p:cBhvr>
                                    </p:animEffect>
                                  </p:childTnLst>
                                </p:cTn>
                              </p:par>
                            </p:childTnLst>
                          </p:cTn>
                        </p:par>
                        <p:par>
                          <p:cTn id="16" fill="hold">
                            <p:stCondLst>
                              <p:cond delay="6000"/>
                            </p:stCondLst>
                            <p:childTnLst>
                              <p:par>
                                <p:cTn id="17" presetID="8" presetClass="entr" presetSubtype="16" fill="hold" grpId="0" nodeType="after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animEffect transition="in" filter="diamond(in)">
                                      <p:cBhvr>
                                        <p:cTn id="19" dur="2000"/>
                                        <p:tgtEl>
                                          <p:spTgt spid="2765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27651">
                                            <p:txEl>
                                              <p:pRg st="4" end="4"/>
                                            </p:txEl>
                                          </p:spTgt>
                                        </p:tgtEl>
                                        <p:attrNameLst>
                                          <p:attrName>style.visibility</p:attrName>
                                        </p:attrNameLst>
                                      </p:cBhvr>
                                      <p:to>
                                        <p:strVal val="visible"/>
                                      </p:to>
                                    </p:set>
                                    <p:animEffect transition="in" filter="diamond(in)">
                                      <p:cBhvr>
                                        <p:cTn id="24" dur="2000"/>
                                        <p:tgtEl>
                                          <p:spTgt spid="27651">
                                            <p:txEl>
                                              <p:pRg st="4" end="4"/>
                                            </p:txEl>
                                          </p:spTgt>
                                        </p:tgtEl>
                                      </p:cBhvr>
                                    </p:animEffect>
                                  </p:childTnLst>
                                </p:cTn>
                              </p:par>
                            </p:childTnLst>
                          </p:cTn>
                        </p:par>
                        <p:par>
                          <p:cTn id="25" fill="hold">
                            <p:stCondLst>
                              <p:cond delay="2000"/>
                            </p:stCondLst>
                            <p:childTnLst>
                              <p:par>
                                <p:cTn id="26" presetID="8" presetClass="entr" presetSubtype="16" fill="hold" grpId="0" nodeType="afterEffect">
                                  <p:stCondLst>
                                    <p:cond delay="0"/>
                                  </p:stCondLst>
                                  <p:childTnLst>
                                    <p:set>
                                      <p:cBhvr>
                                        <p:cTn id="27" dur="1" fill="hold">
                                          <p:stCondLst>
                                            <p:cond delay="0"/>
                                          </p:stCondLst>
                                        </p:cTn>
                                        <p:tgtEl>
                                          <p:spTgt spid="27651">
                                            <p:txEl>
                                              <p:pRg st="5" end="5"/>
                                            </p:txEl>
                                          </p:spTgt>
                                        </p:tgtEl>
                                        <p:attrNameLst>
                                          <p:attrName>style.visibility</p:attrName>
                                        </p:attrNameLst>
                                      </p:cBhvr>
                                      <p:to>
                                        <p:strVal val="visible"/>
                                      </p:to>
                                    </p:set>
                                    <p:animEffect transition="in" filter="diamond(in)">
                                      <p:cBhvr>
                                        <p:cTn id="28" dur="2000"/>
                                        <p:tgtEl>
                                          <p:spTgt spid="27651">
                                            <p:txEl>
                                              <p:pRg st="5" end="5"/>
                                            </p:txEl>
                                          </p:spTgt>
                                        </p:tgtEl>
                                      </p:cBhvr>
                                    </p:animEffect>
                                  </p:childTnLst>
                                </p:cTn>
                              </p:par>
                            </p:childTnLst>
                          </p:cTn>
                        </p:par>
                        <p:par>
                          <p:cTn id="29" fill="hold">
                            <p:stCondLst>
                              <p:cond delay="4000"/>
                            </p:stCondLst>
                            <p:childTnLst>
                              <p:par>
                                <p:cTn id="30" presetID="8" presetClass="entr" presetSubtype="16" fill="hold" grpId="0" nodeType="afterEffect">
                                  <p:stCondLst>
                                    <p:cond delay="0"/>
                                  </p:stCondLst>
                                  <p:childTnLst>
                                    <p:set>
                                      <p:cBhvr>
                                        <p:cTn id="31" dur="1" fill="hold">
                                          <p:stCondLst>
                                            <p:cond delay="0"/>
                                          </p:stCondLst>
                                        </p:cTn>
                                        <p:tgtEl>
                                          <p:spTgt spid="27651">
                                            <p:txEl>
                                              <p:pRg st="6" end="6"/>
                                            </p:txEl>
                                          </p:spTgt>
                                        </p:tgtEl>
                                        <p:attrNameLst>
                                          <p:attrName>style.visibility</p:attrName>
                                        </p:attrNameLst>
                                      </p:cBhvr>
                                      <p:to>
                                        <p:strVal val="visible"/>
                                      </p:to>
                                    </p:set>
                                    <p:animEffect transition="in" filter="diamond(in)">
                                      <p:cBhvr>
                                        <p:cTn id="32" dur="2000"/>
                                        <p:tgtEl>
                                          <p:spTgt spid="276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p:cNvSpPr>
          <p:nvPr>
            <p:ph idx="1"/>
          </p:nvPr>
        </p:nvSpPr>
        <p:spPr>
          <a:xfrm>
            <a:off x="983432" y="1054393"/>
            <a:ext cx="10009112" cy="5400675"/>
          </a:xfrm>
          <a:ln/>
        </p:spPr>
        <p:txBody>
          <a:bodyPr vert="horz" wrap="square" lIns="91440" tIns="45720" rIns="91440" bIns="45720" anchor="t">
            <a:normAutofit/>
          </a:bodyPr>
          <a:lstStyle/>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2</a:t>
            </a:r>
            <a:r>
              <a:rPr lang="en-US" altLang="zh-CN" b="1" dirty="0" smtClean="0">
                <a:solidFill>
                  <a:srgbClr val="0000FF"/>
                </a:solidFill>
                <a:latin typeface="Times New Roman" panose="02020603050405020304" pitchFamily="18" charset="0"/>
              </a:rPr>
              <a:t>.1  </a:t>
            </a:r>
            <a:r>
              <a:rPr lang="zh-CN" altLang="en-US" b="1" dirty="0">
                <a:solidFill>
                  <a:srgbClr val="0000FF"/>
                </a:solidFill>
                <a:latin typeface="Times New Roman" panose="02020603050405020304" pitchFamily="18" charset="0"/>
              </a:rPr>
              <a:t>搜索的概念</a:t>
            </a:r>
          </a:p>
          <a:p>
            <a:pPr>
              <a:lnSpc>
                <a:spcPct val="160000"/>
              </a:lnSpc>
            </a:pPr>
            <a:r>
              <a:rPr lang="en-US" altLang="zh-CN" b="1" dirty="0">
                <a:latin typeface="Times New Roman" panose="02020603050405020304" pitchFamily="18" charset="0"/>
              </a:rPr>
              <a:t>2.2  </a:t>
            </a:r>
            <a:r>
              <a:rPr lang="zh-CN" altLang="en-US" b="1" dirty="0">
                <a:latin typeface="Times New Roman" panose="02020603050405020304" pitchFamily="18" charset="0"/>
              </a:rPr>
              <a:t>状态空间的</a:t>
            </a:r>
            <a:r>
              <a:rPr lang="zh-CN" altLang="en-US" b="1" dirty="0" smtClean="0">
                <a:latin typeface="Times New Roman" panose="02020603050405020304" pitchFamily="18" charset="0"/>
              </a:rPr>
              <a:t>搜索策略</a:t>
            </a:r>
            <a:endParaRPr lang="en-US" altLang="zh-CN" b="1" dirty="0" smtClean="0">
              <a:latin typeface="Times New Roman" panose="02020603050405020304" pitchFamily="18" charset="0"/>
            </a:endParaRPr>
          </a:p>
          <a:p>
            <a:pPr>
              <a:lnSpc>
                <a:spcPct val="160000"/>
              </a:lnSpc>
            </a:pPr>
            <a:r>
              <a:rPr lang="en-US" altLang="zh-CN" b="1" dirty="0">
                <a:latin typeface="Times New Roman" panose="02020603050405020304" pitchFamily="18" charset="0"/>
              </a:rPr>
              <a:t>2.3 </a:t>
            </a:r>
            <a:r>
              <a:rPr lang="zh-CN" altLang="en-US" b="1" dirty="0" smtClean="0">
                <a:latin typeface="Times New Roman" panose="02020603050405020304" pitchFamily="18" charset="0"/>
              </a:rPr>
              <a:t>盲目搜索</a:t>
            </a:r>
            <a:endParaRPr lang="zh-CN" altLang="en-US" b="1" dirty="0">
              <a:latin typeface="Times New Roman" panose="02020603050405020304" pitchFamily="18" charset="0"/>
            </a:endParaRPr>
          </a:p>
          <a:p>
            <a:pPr>
              <a:lnSpc>
                <a:spcPct val="160000"/>
              </a:lnSpc>
            </a:pPr>
            <a:r>
              <a:rPr lang="en-US" altLang="zh-CN" b="1" dirty="0" smtClean="0">
                <a:latin typeface="Times New Roman" panose="02020603050405020304" pitchFamily="18" charset="0"/>
              </a:rPr>
              <a:t>2.4 </a:t>
            </a:r>
            <a:r>
              <a:rPr lang="zh-CN" altLang="en-US" b="1" dirty="0" smtClean="0">
                <a:latin typeface="Times New Roman" panose="02020603050405020304" pitchFamily="18" charset="0"/>
              </a:rPr>
              <a:t>启发式搜索</a:t>
            </a:r>
            <a:endParaRPr lang="en-US" altLang="zh-CN" b="1" dirty="0">
              <a:latin typeface="Times New Roman" panose="02020603050405020304" pitchFamily="18" charset="0"/>
            </a:endParaRPr>
          </a:p>
          <a:p>
            <a:pPr>
              <a:lnSpc>
                <a:spcPct val="160000"/>
              </a:lnSpc>
            </a:pPr>
            <a:r>
              <a:rPr lang="en-US" altLang="zh-CN" b="1" dirty="0" smtClean="0">
                <a:latin typeface="Times New Roman" panose="02020603050405020304" pitchFamily="18" charset="0"/>
              </a:rPr>
              <a:t>2.5  </a:t>
            </a:r>
            <a:r>
              <a:rPr lang="zh-CN" altLang="en-US" b="1" dirty="0">
                <a:latin typeface="Times New Roman" panose="02020603050405020304" pitchFamily="18" charset="0"/>
              </a:rPr>
              <a:t>对抗</a:t>
            </a:r>
            <a:r>
              <a:rPr lang="zh-CN" altLang="en-US" b="1" dirty="0" smtClean="0">
                <a:latin typeface="Times New Roman" panose="02020603050405020304" pitchFamily="18" charset="0"/>
              </a:rPr>
              <a:t>搜索</a:t>
            </a:r>
            <a:endParaRPr lang="en-US" altLang="zh-CN" b="1" dirty="0" smtClean="0">
              <a:latin typeface="Times New Roman" panose="02020603050405020304" pitchFamily="18" charset="0"/>
            </a:endParaRPr>
          </a:p>
          <a:p>
            <a:pPr>
              <a:lnSpc>
                <a:spcPct val="160000"/>
              </a:lnSpc>
            </a:pPr>
            <a:r>
              <a:rPr lang="en-US" altLang="zh-CN" b="1" dirty="0">
                <a:latin typeface="Times New Roman" panose="02020603050405020304" pitchFamily="18" charset="0"/>
              </a:rPr>
              <a:t>2.6 </a:t>
            </a:r>
            <a:r>
              <a:rPr lang="zh-CN" altLang="en-US" b="1" dirty="0" smtClean="0">
                <a:latin typeface="Times New Roman" panose="02020603050405020304" pitchFamily="18" charset="0"/>
              </a:rPr>
              <a:t>蒙特卡洛树搜索</a:t>
            </a:r>
            <a:endParaRPr lang="zh-CN" altLang="en-US" dirty="0">
              <a:latin typeface="Times New Roman" panose="02020603050405020304" pitchFamily="18" charset="0"/>
            </a:endParaRPr>
          </a:p>
        </p:txBody>
      </p:sp>
      <p:sp>
        <p:nvSpPr>
          <p:cNvPr id="20482"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a:t>
            </a:fld>
            <a:endParaRPr lang="ja-JP" altLang="en-US" dirty="0">
              <a:solidFill>
                <a:srgbClr val="A50021"/>
              </a:solidFill>
              <a:ea typeface="MS PGothic" panose="020B0600070205080204" pitchFamily="34" charset="-128"/>
            </a:endParaRPr>
          </a:p>
        </p:txBody>
      </p:sp>
      <p:sp>
        <p:nvSpPr>
          <p:cNvPr id="6" name="Rectangle 4"/>
          <p:cNvSpPr/>
          <p:nvPr/>
        </p:nvSpPr>
        <p:spPr>
          <a:xfrm>
            <a:off x="0" y="1"/>
            <a:ext cx="12072664" cy="765175"/>
          </a:xfrm>
          <a:prstGeom prst="rect">
            <a:avLst/>
          </a:prstGeom>
          <a:solidFill>
            <a:srgbClr val="A50021"/>
          </a:solidFill>
          <a:ln w="9525">
            <a:noFill/>
          </a:ln>
        </p:spPr>
        <p:txBody>
          <a:bodyPr anchor="b"/>
          <a:lstStyle/>
          <a:p>
            <a:pPr indent="176530"/>
            <a:r>
              <a:rPr lang="zh-CN" altLang="en-US" sz="3600" dirty="0" smtClean="0">
                <a:solidFill>
                  <a:schemeClr val="bg1"/>
                </a:solidFill>
                <a:latin typeface="Times New Roman" panose="02020603050405020304" pitchFamily="18" charset="0"/>
                <a:ea typeface="黑体" panose="02010609060101010101" pitchFamily="2" charset="-122"/>
              </a:rPr>
              <a:t>第</a:t>
            </a:r>
            <a:r>
              <a:rPr lang="en-US" altLang="zh-CN" sz="3600" dirty="0" smtClean="0">
                <a:solidFill>
                  <a:schemeClr val="bg1"/>
                </a:solidFill>
                <a:latin typeface="Times New Roman" panose="02020603050405020304" pitchFamily="18" charset="0"/>
                <a:ea typeface="黑体" panose="02010609060101010101" pitchFamily="2" charset="-122"/>
              </a:rPr>
              <a:t>2</a:t>
            </a:r>
            <a:r>
              <a:rPr lang="zh-CN" altLang="en-US" sz="3600" dirty="0" smtClean="0">
                <a:solidFill>
                  <a:schemeClr val="bg1"/>
                </a:solidFill>
                <a:latin typeface="Times New Roman" panose="02020603050405020304" pitchFamily="18" charset="0"/>
                <a:ea typeface="黑体" panose="02010609060101010101" pitchFamily="2" charset="-122"/>
              </a:rPr>
              <a:t>章  </a:t>
            </a:r>
            <a:r>
              <a:rPr lang="zh-CN" altLang="en-US" sz="3600" dirty="0">
                <a:solidFill>
                  <a:schemeClr val="bg1"/>
                </a:solidFill>
                <a:latin typeface="Times New Roman" panose="02020603050405020304" pitchFamily="18" charset="0"/>
                <a:ea typeface="黑体" panose="02010609060101010101" pitchFamily="2" charset="-122"/>
              </a:rPr>
              <a:t>搜索</a:t>
            </a:r>
            <a:r>
              <a:rPr lang="zh-CN" altLang="en-US" sz="3600" dirty="0" smtClean="0">
                <a:solidFill>
                  <a:schemeClr val="bg1"/>
                </a:solidFill>
                <a:latin typeface="Times New Roman" panose="02020603050405020304" pitchFamily="18" charset="0"/>
                <a:ea typeface="黑体" panose="02010609060101010101" pitchFamily="2" charset="-122"/>
              </a:rPr>
              <a:t>求解</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 name="Rectangle 3"/>
          <p:cNvSpPr>
            <a:spLocks noGrp="1"/>
          </p:cNvSpPr>
          <p:nvPr>
            <p:ph idx="1"/>
          </p:nvPr>
        </p:nvSpPr>
        <p:spPr>
          <a:xfrm>
            <a:off x="627831" y="1181894"/>
            <a:ext cx="11012537" cy="4351338"/>
          </a:xfrm>
          <a:ln/>
        </p:spPr>
        <p:txBody>
          <a:bodyPr vert="horz" wrap="square" lIns="91440" tIns="45720" rIns="91440" bIns="45720" anchor="t"/>
          <a:lstStyle/>
          <a:p>
            <a:pPr marL="0" indent="0"/>
            <a:r>
              <a:rPr lang="en-US" altLang="zh-CN" dirty="0"/>
              <a:t>  </a:t>
            </a:r>
            <a:r>
              <a:rPr lang="zh-CN" altLang="en-US" dirty="0">
                <a:latin typeface="Times New Roman" panose="02020603050405020304" pitchFamily="18" charset="0"/>
              </a:rPr>
              <a:t>估价函数的任务就是估计待搜索结点的“有希望”程度，并依次给它们排定次序（在</a:t>
            </a:r>
            <a:r>
              <a:rPr lang="en-US" altLang="zh-CN" dirty="0">
                <a:latin typeface="Times New Roman" panose="02020603050405020304" pitchFamily="18" charset="0"/>
              </a:rPr>
              <a:t>open</a:t>
            </a:r>
            <a:r>
              <a:rPr lang="zh-CN" altLang="en-US" dirty="0">
                <a:latin typeface="Times New Roman" panose="02020603050405020304" pitchFamily="18" charset="0"/>
              </a:rPr>
              <a:t>表中）。</a:t>
            </a:r>
          </a:p>
          <a:p>
            <a:pPr marL="0" indent="0"/>
            <a:endParaRPr lang="en-US" altLang="zh-CN" dirty="0">
              <a:latin typeface="Times New Roman" panose="02020603050405020304" pitchFamily="18" charset="0"/>
            </a:endParaRPr>
          </a:p>
        </p:txBody>
      </p:sp>
      <p:sp>
        <p:nvSpPr>
          <p:cNvPr id="11272"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40</a:t>
            </a:fld>
            <a:endParaRPr lang="ja-JP" altLang="en-US" dirty="0">
              <a:solidFill>
                <a:srgbClr val="A50021"/>
              </a:solidFill>
              <a:ea typeface="MS PGothic" panose="020B0600070205080204" pitchFamily="34" charset="-128"/>
            </a:endParaRPr>
          </a:p>
        </p:txBody>
      </p:sp>
      <p:sp>
        <p:nvSpPr>
          <p:cNvPr id="11275" name="Rectangle 5"/>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1276" name="Rectangle 7"/>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1277" name="Rectangle 9"/>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pSp>
        <p:nvGrpSpPr>
          <p:cNvPr id="11278" name="Group 21"/>
          <p:cNvGrpSpPr/>
          <p:nvPr/>
        </p:nvGrpSpPr>
        <p:grpSpPr>
          <a:xfrm>
            <a:off x="911225" y="2082801"/>
            <a:ext cx="10225088" cy="1884363"/>
            <a:chOff x="-386" y="1312"/>
            <a:chExt cx="6441" cy="1187"/>
          </a:xfrm>
        </p:grpSpPr>
        <p:sp>
          <p:nvSpPr>
            <p:cNvPr id="11285" name="Text Box 20"/>
            <p:cNvSpPr txBox="1"/>
            <p:nvPr/>
          </p:nvSpPr>
          <p:spPr>
            <a:xfrm>
              <a:off x="-386" y="1312"/>
              <a:ext cx="6441" cy="704"/>
            </a:xfrm>
            <a:prstGeom prst="rect">
              <a:avLst/>
            </a:prstGeom>
            <a:noFill/>
            <a:ln w="9525">
              <a:noFill/>
            </a:ln>
          </p:spPr>
          <p:txBody>
            <a:bodyPr wrap="square">
              <a:spAutoFit/>
            </a:bodyPr>
            <a:lstStyle/>
            <a:p>
              <a:pPr>
                <a:lnSpc>
                  <a:spcPct val="120000"/>
                </a:lnSpc>
                <a:spcBef>
                  <a:spcPct val="40000"/>
                </a:spcBef>
                <a:buClr>
                  <a:schemeClr val="accent2"/>
                </a:buClr>
                <a:buFont typeface="Wingdings" panose="05000000000000000000" pitchFamily="2" charset="2"/>
                <a:buBlip>
                  <a:blip r:embed="rId3"/>
                </a:buBlip>
              </a:pPr>
              <a:r>
                <a:rPr lang="en-US" altLang="zh-CN" sz="2800" dirty="0"/>
                <a:t>  </a:t>
              </a:r>
              <a:r>
                <a:rPr lang="zh-CN" altLang="en-US" sz="2800" dirty="0"/>
                <a:t>估价函数         ：从初始结点经过    结点到达</a:t>
              </a:r>
              <a:r>
                <a:rPr lang="zh-CN" altLang="en-US" sz="2800" dirty="0" smtClean="0"/>
                <a:t>目的结点</a:t>
              </a:r>
              <a:r>
                <a:rPr lang="zh-CN" altLang="en-US" sz="2800" dirty="0"/>
                <a:t>的路径的最小代价估计值，其一般形式是</a:t>
              </a:r>
            </a:p>
          </p:txBody>
        </p:sp>
        <p:graphicFrame>
          <p:nvGraphicFramePr>
            <p:cNvPr id="11269" name="Object 4"/>
            <p:cNvGraphicFramePr/>
            <p:nvPr>
              <p:extLst/>
            </p:nvPr>
          </p:nvGraphicFramePr>
          <p:xfrm>
            <a:off x="884" y="1332"/>
            <a:ext cx="499" cy="278"/>
          </p:xfrm>
          <a:graphic>
            <a:graphicData uri="http://schemas.openxmlformats.org/presentationml/2006/ole">
              <mc:AlternateContent xmlns:mc="http://schemas.openxmlformats.org/markup-compatibility/2006">
                <mc:Choice xmlns:v="urn:schemas-microsoft-com:vml" Requires="v">
                  <p:oleObj spid="_x0000_s20686" r:id="rId4" imgW="342900" imgH="203200" progId="Equation.3">
                    <p:embed/>
                  </p:oleObj>
                </mc:Choice>
                <mc:Fallback>
                  <p:oleObj r:id="rId4" imgW="342900" imgH="203200" progId="Equation.3">
                    <p:embed/>
                    <p:pic>
                      <p:nvPicPr>
                        <p:cNvPr id="11269" name="Object 4"/>
                        <p:cNvPicPr/>
                        <p:nvPr/>
                      </p:nvPicPr>
                      <p:blipFill>
                        <a:blip r:embed="rId5"/>
                        <a:stretch>
                          <a:fillRect/>
                        </a:stretch>
                      </p:blipFill>
                      <p:spPr>
                        <a:xfrm>
                          <a:off x="884" y="1332"/>
                          <a:ext cx="499" cy="278"/>
                        </a:xfrm>
                        <a:prstGeom prst="rect">
                          <a:avLst/>
                        </a:prstGeom>
                        <a:noFill/>
                        <a:ln w="38100">
                          <a:noFill/>
                          <a:miter/>
                        </a:ln>
                      </p:spPr>
                    </p:pic>
                  </p:oleObj>
                </mc:Fallback>
              </mc:AlternateContent>
            </a:graphicData>
          </a:graphic>
        </p:graphicFrame>
        <p:graphicFrame>
          <p:nvGraphicFramePr>
            <p:cNvPr id="11270" name="Object 6"/>
            <p:cNvGraphicFramePr/>
            <p:nvPr>
              <p:extLst/>
            </p:nvPr>
          </p:nvGraphicFramePr>
          <p:xfrm>
            <a:off x="3243" y="1389"/>
            <a:ext cx="197" cy="227"/>
          </p:xfrm>
          <a:graphic>
            <a:graphicData uri="http://schemas.openxmlformats.org/presentationml/2006/ole">
              <mc:AlternateContent xmlns:mc="http://schemas.openxmlformats.org/markup-compatibility/2006">
                <mc:Choice xmlns:v="urn:schemas-microsoft-com:vml" Requires="v">
                  <p:oleObj spid="_x0000_s20687" r:id="rId6" imgW="127000" imgH="139700" progId="Equation.3">
                    <p:embed/>
                  </p:oleObj>
                </mc:Choice>
                <mc:Fallback>
                  <p:oleObj r:id="rId6" imgW="127000" imgH="139700" progId="Equation.3">
                    <p:embed/>
                    <p:pic>
                      <p:nvPicPr>
                        <p:cNvPr id="11270" name="Object 6"/>
                        <p:cNvPicPr/>
                        <p:nvPr/>
                      </p:nvPicPr>
                      <p:blipFill>
                        <a:blip r:embed="rId7"/>
                        <a:stretch>
                          <a:fillRect/>
                        </a:stretch>
                      </p:blipFill>
                      <p:spPr>
                        <a:xfrm>
                          <a:off x="3243" y="1389"/>
                          <a:ext cx="197" cy="227"/>
                        </a:xfrm>
                        <a:prstGeom prst="rect">
                          <a:avLst/>
                        </a:prstGeom>
                        <a:noFill/>
                        <a:ln w="38100">
                          <a:noFill/>
                          <a:miter/>
                        </a:ln>
                      </p:spPr>
                    </p:pic>
                  </p:oleObj>
                </mc:Fallback>
              </mc:AlternateContent>
            </a:graphicData>
          </a:graphic>
        </p:graphicFrame>
        <p:graphicFrame>
          <p:nvGraphicFramePr>
            <p:cNvPr id="11271" name="Object 8"/>
            <p:cNvGraphicFramePr/>
            <p:nvPr/>
          </p:nvGraphicFramePr>
          <p:xfrm>
            <a:off x="1872" y="2160"/>
            <a:ext cx="2016" cy="339"/>
          </p:xfrm>
          <a:graphic>
            <a:graphicData uri="http://schemas.openxmlformats.org/presentationml/2006/ole">
              <mc:AlternateContent xmlns:mc="http://schemas.openxmlformats.org/markup-compatibility/2006">
                <mc:Choice xmlns:v="urn:schemas-microsoft-com:vml" Requires="v">
                  <p:oleObj spid="_x0000_s20688" r:id="rId8" imgW="1193800" imgH="203200" progId="Equation.3">
                    <p:embed/>
                  </p:oleObj>
                </mc:Choice>
                <mc:Fallback>
                  <p:oleObj r:id="rId8" imgW="1193800" imgH="203200" progId="Equation.3">
                    <p:embed/>
                    <p:pic>
                      <p:nvPicPr>
                        <p:cNvPr id="11271" name="Object 8"/>
                        <p:cNvPicPr/>
                        <p:nvPr/>
                      </p:nvPicPr>
                      <p:blipFill>
                        <a:blip r:embed="rId9"/>
                        <a:stretch>
                          <a:fillRect/>
                        </a:stretch>
                      </p:blipFill>
                      <p:spPr>
                        <a:xfrm>
                          <a:off x="1872" y="2160"/>
                          <a:ext cx="2016" cy="339"/>
                        </a:xfrm>
                        <a:prstGeom prst="rect">
                          <a:avLst/>
                        </a:prstGeom>
                        <a:noFill/>
                        <a:ln w="38100">
                          <a:noFill/>
                          <a:miter/>
                        </a:ln>
                      </p:spPr>
                    </p:pic>
                  </p:oleObj>
                </mc:Fallback>
              </mc:AlternateContent>
            </a:graphicData>
          </a:graphic>
        </p:graphicFrame>
      </p:grpSp>
      <p:sp>
        <p:nvSpPr>
          <p:cNvPr id="11279" name="Rectangle 11"/>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1280" name="Rectangle 15"/>
          <p:cNvSpPr/>
          <p:nvPr/>
        </p:nvSpPr>
        <p:spPr>
          <a:xfrm>
            <a:off x="1524000" y="3172897"/>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1281" name="Rectangle 17"/>
          <p:cNvSpPr/>
          <p:nvPr/>
        </p:nvSpPr>
        <p:spPr>
          <a:xfrm>
            <a:off x="1524000" y="3172897"/>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1282" name="Rectangle 19"/>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1283" name="Text Box 22"/>
          <p:cNvSpPr txBox="1"/>
          <p:nvPr/>
        </p:nvSpPr>
        <p:spPr>
          <a:xfrm>
            <a:off x="983431" y="4419600"/>
            <a:ext cx="10152881" cy="1600438"/>
          </a:xfrm>
          <a:prstGeom prst="rect">
            <a:avLst/>
          </a:prstGeom>
          <a:noFill/>
          <a:ln w="9525">
            <a:noFill/>
          </a:ln>
        </p:spPr>
        <p:txBody>
          <a:bodyPr wrap="square">
            <a:spAutoFit/>
          </a:bodyPr>
          <a:lstStyle/>
          <a:p>
            <a:pPr algn="just">
              <a:spcBef>
                <a:spcPct val="50000"/>
              </a:spcBef>
              <a:buBlip>
                <a:blip r:embed="rId3"/>
              </a:buBlip>
            </a:pPr>
            <a:r>
              <a:rPr lang="en-US" altLang="zh-CN" sz="2800" dirty="0">
                <a:latin typeface="宋体" panose="02010600030101010101" pitchFamily="2" charset="-122"/>
              </a:rPr>
              <a:t> </a:t>
            </a:r>
            <a:r>
              <a:rPr lang="zh-CN" altLang="en-US" sz="2800" dirty="0">
                <a:latin typeface="宋体" panose="02010600030101010101" pitchFamily="2" charset="-122"/>
              </a:rPr>
              <a:t>一般地，在    中，   的比重越大，越倾向于宽度优先搜索方式，而    的比重越大，表示启发性能越强。</a:t>
            </a:r>
            <a:endParaRPr lang="zh-CN" altLang="en-US" sz="2800" dirty="0">
              <a:latin typeface="Times New Roman" panose="02020603050405020304" pitchFamily="18" charset="0"/>
              <a:cs typeface="Times New Roman" panose="02020603050405020304" pitchFamily="18" charset="0"/>
            </a:endParaRPr>
          </a:p>
          <a:p>
            <a:pPr>
              <a:spcBef>
                <a:spcPct val="50000"/>
              </a:spcBef>
              <a:buBlip>
                <a:blip r:embed="rId3"/>
              </a:buBlip>
            </a:pPr>
            <a:endParaRPr lang="en-US" altLang="zh-CN" sz="2800" dirty="0"/>
          </a:p>
        </p:txBody>
      </p:sp>
      <p:grpSp>
        <p:nvGrpSpPr>
          <p:cNvPr id="11284" name="Group 27"/>
          <p:cNvGrpSpPr/>
          <p:nvPr/>
        </p:nvGrpSpPr>
        <p:grpSpPr>
          <a:xfrm>
            <a:off x="2564234" y="4424365"/>
            <a:ext cx="2781299" cy="958851"/>
            <a:chOff x="1290" y="2816"/>
            <a:chExt cx="1752" cy="604"/>
          </a:xfrm>
        </p:grpSpPr>
        <p:graphicFrame>
          <p:nvGraphicFramePr>
            <p:cNvPr id="11266" name="Object 23"/>
            <p:cNvGraphicFramePr/>
            <p:nvPr>
              <p:extLst/>
            </p:nvPr>
          </p:nvGraphicFramePr>
          <p:xfrm>
            <a:off x="1666" y="2841"/>
            <a:ext cx="480" cy="297"/>
          </p:xfrm>
          <a:graphic>
            <a:graphicData uri="http://schemas.openxmlformats.org/presentationml/2006/ole">
              <mc:AlternateContent xmlns:mc="http://schemas.openxmlformats.org/markup-compatibility/2006">
                <mc:Choice xmlns:v="urn:schemas-microsoft-com:vml" Requires="v">
                  <p:oleObj spid="_x0000_s20689" r:id="rId10" imgW="266065" imgH="165100" progId="Equation.DSMT4">
                    <p:embed/>
                  </p:oleObj>
                </mc:Choice>
                <mc:Fallback>
                  <p:oleObj r:id="rId10" imgW="266065" imgH="165100" progId="Equation.DSMT4">
                    <p:embed/>
                    <p:pic>
                      <p:nvPicPr>
                        <p:cNvPr id="11266" name="Object 23"/>
                        <p:cNvPicPr/>
                        <p:nvPr/>
                      </p:nvPicPr>
                      <p:blipFill>
                        <a:blip r:embed="rId11"/>
                        <a:stretch>
                          <a:fillRect/>
                        </a:stretch>
                      </p:blipFill>
                      <p:spPr>
                        <a:xfrm>
                          <a:off x="1666" y="2841"/>
                          <a:ext cx="480" cy="297"/>
                        </a:xfrm>
                        <a:prstGeom prst="rect">
                          <a:avLst/>
                        </a:prstGeom>
                        <a:noFill/>
                        <a:ln w="38100">
                          <a:noFill/>
                          <a:miter/>
                        </a:ln>
                      </p:spPr>
                    </p:pic>
                  </p:oleObj>
                </mc:Fallback>
              </mc:AlternateContent>
            </a:graphicData>
          </a:graphic>
        </p:graphicFrame>
        <p:graphicFrame>
          <p:nvGraphicFramePr>
            <p:cNvPr id="11267" name="Object 24"/>
            <p:cNvGraphicFramePr/>
            <p:nvPr/>
          </p:nvGraphicFramePr>
          <p:xfrm>
            <a:off x="2562" y="2816"/>
            <a:ext cx="480" cy="297"/>
          </p:xfrm>
          <a:graphic>
            <a:graphicData uri="http://schemas.openxmlformats.org/presentationml/2006/ole">
              <mc:AlternateContent xmlns:mc="http://schemas.openxmlformats.org/markup-compatibility/2006">
                <mc:Choice xmlns:v="urn:schemas-microsoft-com:vml" Requires="v">
                  <p:oleObj spid="_x0000_s20690" r:id="rId12" imgW="266065" imgH="165100" progId="Equation.DSMT4">
                    <p:embed/>
                  </p:oleObj>
                </mc:Choice>
                <mc:Fallback>
                  <p:oleObj r:id="rId12" imgW="266065" imgH="165100" progId="Equation.DSMT4">
                    <p:embed/>
                    <p:pic>
                      <p:nvPicPr>
                        <p:cNvPr id="11267" name="Object 24"/>
                        <p:cNvPicPr/>
                        <p:nvPr/>
                      </p:nvPicPr>
                      <p:blipFill>
                        <a:blip r:embed="rId13"/>
                        <a:stretch>
                          <a:fillRect/>
                        </a:stretch>
                      </p:blipFill>
                      <p:spPr>
                        <a:xfrm>
                          <a:off x="2562" y="2816"/>
                          <a:ext cx="480" cy="297"/>
                        </a:xfrm>
                        <a:prstGeom prst="rect">
                          <a:avLst/>
                        </a:prstGeom>
                        <a:noFill/>
                        <a:ln w="38100">
                          <a:noFill/>
                          <a:miter/>
                        </a:ln>
                      </p:spPr>
                    </p:pic>
                  </p:oleObj>
                </mc:Fallback>
              </mc:AlternateContent>
            </a:graphicData>
          </a:graphic>
        </p:graphicFrame>
        <p:graphicFrame>
          <p:nvGraphicFramePr>
            <p:cNvPr id="11268" name="Object 25"/>
            <p:cNvGraphicFramePr/>
            <p:nvPr>
              <p:extLst/>
            </p:nvPr>
          </p:nvGraphicFramePr>
          <p:xfrm>
            <a:off x="1290" y="3123"/>
            <a:ext cx="457" cy="297"/>
          </p:xfrm>
          <a:graphic>
            <a:graphicData uri="http://schemas.openxmlformats.org/presentationml/2006/ole">
              <mc:AlternateContent xmlns:mc="http://schemas.openxmlformats.org/markup-compatibility/2006">
                <mc:Choice xmlns:v="urn:schemas-microsoft-com:vml" Requires="v">
                  <p:oleObj spid="_x0000_s20691" r:id="rId14" imgW="253365" imgH="165100" progId="Equation.DSMT4">
                    <p:embed/>
                  </p:oleObj>
                </mc:Choice>
                <mc:Fallback>
                  <p:oleObj r:id="rId14" imgW="253365" imgH="165100" progId="Equation.DSMT4">
                    <p:embed/>
                    <p:pic>
                      <p:nvPicPr>
                        <p:cNvPr id="11268" name="Object 25"/>
                        <p:cNvPicPr/>
                        <p:nvPr/>
                      </p:nvPicPr>
                      <p:blipFill>
                        <a:blip r:embed="rId15"/>
                        <a:stretch>
                          <a:fillRect/>
                        </a:stretch>
                      </p:blipFill>
                      <p:spPr>
                        <a:xfrm>
                          <a:off x="1290" y="3123"/>
                          <a:ext cx="457" cy="297"/>
                        </a:xfrm>
                        <a:prstGeom prst="rect">
                          <a:avLst/>
                        </a:prstGeom>
                        <a:noFill/>
                        <a:ln w="38100">
                          <a:noFill/>
                          <a:miter/>
                        </a:ln>
                      </p:spPr>
                    </p:pic>
                  </p:oleObj>
                </mc:Fallback>
              </mc:AlternateContent>
            </a:graphicData>
          </a:graphic>
        </p:graphicFrame>
      </p:grpSp>
      <p:sp>
        <p:nvSpPr>
          <p:cNvPr id="23"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2.4.2  </a:t>
            </a:r>
            <a:r>
              <a:rPr lang="zh-CN" altLang="en-US" sz="3600" dirty="0">
                <a:solidFill>
                  <a:schemeClr val="bg1"/>
                </a:solidFill>
                <a:latin typeface="Times New Roman" panose="02020603050405020304" pitchFamily="18" charset="0"/>
                <a:ea typeface="黑体" panose="02010609060101010101" pitchFamily="2" charset="-122"/>
              </a:rPr>
              <a:t>启发信息和估价函数</a:t>
            </a:r>
          </a:p>
        </p:txBody>
      </p:sp>
    </p:spTree>
    <p:extLst>
      <p:ext uri="{BB962C8B-B14F-4D97-AF65-F5344CB8AC3E}">
        <p14:creationId xmlns:p14="http://schemas.microsoft.com/office/powerpoint/2010/main" val="3594786133"/>
      </p:ext>
    </p:extLst>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8C422876-EC27-4FB6-B55C-3EE24632B528}" type="datetime1">
              <a:rPr lang="zh-CN" altLang="en-US"/>
              <a:pPr>
                <a:defRPr/>
              </a:pPr>
              <a:t>2019/9/5</a:t>
            </a:fld>
            <a:endParaRPr lang="en-US" altLang="zh-CN"/>
          </a:p>
        </p:txBody>
      </p:sp>
      <p:sp>
        <p:nvSpPr>
          <p:cNvPr id="10752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7572CC5-212A-42A5-958F-36B7064DD4CE}"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41</a:t>
            </a:fld>
            <a:endParaRPr kumimoji="0" lang="en-US" altLang="zh-CN" sz="1400">
              <a:latin typeface="Tahoma" panose="020B0604030504040204" pitchFamily="34" charset="0"/>
              <a:ea typeface="宋体" panose="02010600030101010101" pitchFamily="2" charset="-122"/>
            </a:endParaRPr>
          </a:p>
        </p:txBody>
      </p:sp>
      <p:sp>
        <p:nvSpPr>
          <p:cNvPr id="130051" name="Rectangle 3"/>
          <p:cNvSpPr>
            <a:spLocks noGrp="1" noChangeArrowheads="1"/>
          </p:cNvSpPr>
          <p:nvPr>
            <p:ph type="body" idx="1"/>
          </p:nvPr>
        </p:nvSpPr>
        <p:spPr>
          <a:xfrm>
            <a:off x="845986" y="1388379"/>
            <a:ext cx="11082662" cy="4351338"/>
          </a:xfrm>
        </p:spPr>
        <p:txBody>
          <a:bodyPr/>
          <a:lstStyle/>
          <a:p>
            <a:pPr eaLnBrk="1" hangingPunct="1">
              <a:lnSpc>
                <a:spcPct val="125000"/>
              </a:lnSpc>
            </a:pPr>
            <a:r>
              <a:rPr lang="zh-CN" altLang="en-US" dirty="0" smtClean="0"/>
              <a:t>利用知识来引导搜索，达到减少搜索范围，降低问题复杂度的目的</a:t>
            </a:r>
          </a:p>
          <a:p>
            <a:pPr eaLnBrk="1" hangingPunct="1">
              <a:lnSpc>
                <a:spcPct val="125000"/>
              </a:lnSpc>
            </a:pPr>
            <a:r>
              <a:rPr lang="zh-CN" altLang="en-US" dirty="0" smtClean="0"/>
              <a:t>启发信息的强度</a:t>
            </a:r>
          </a:p>
          <a:p>
            <a:pPr lvl="1" eaLnBrk="1" hangingPunct="1">
              <a:lnSpc>
                <a:spcPct val="125000"/>
              </a:lnSpc>
            </a:pPr>
            <a:r>
              <a:rPr lang="zh-CN" altLang="en-US" dirty="0" smtClean="0"/>
              <a:t>强：降低搜索工作量，但可能导致找不到最优解</a:t>
            </a:r>
          </a:p>
          <a:p>
            <a:pPr lvl="1" eaLnBrk="1" hangingPunct="1">
              <a:lnSpc>
                <a:spcPct val="125000"/>
              </a:lnSpc>
            </a:pPr>
            <a:r>
              <a:rPr lang="zh-CN" altLang="en-US" dirty="0" smtClean="0"/>
              <a:t>弱：一般导致工作量加大，极限情况下为 盲目搜索，但可能可以找到最优解</a:t>
            </a:r>
            <a:endParaRPr lang="en-US" altLang="zh-CN" dirty="0" smtClean="0"/>
          </a:p>
          <a:p>
            <a:pPr>
              <a:lnSpc>
                <a:spcPct val="125000"/>
              </a:lnSpc>
            </a:pPr>
            <a:r>
              <a:rPr lang="zh-CN" altLang="en-US" dirty="0"/>
              <a:t>引入启发知识，在保证找到最佳解的情况下，尽可能减少搜索范围，提高搜索效率。</a:t>
            </a:r>
          </a:p>
          <a:p>
            <a:pPr>
              <a:lnSpc>
                <a:spcPct val="125000"/>
              </a:lnSpc>
            </a:pPr>
            <a:endParaRPr lang="zh-CN" altLang="en-US" dirty="0" smtClean="0"/>
          </a:p>
        </p:txBody>
      </p:sp>
      <p:sp>
        <p:nvSpPr>
          <p:cNvPr id="7"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2.4.2  </a:t>
            </a:r>
            <a:r>
              <a:rPr lang="zh-CN" altLang="en-US" sz="3600" dirty="0">
                <a:solidFill>
                  <a:schemeClr val="bg1"/>
                </a:solidFill>
                <a:latin typeface="Times New Roman" panose="02020603050405020304" pitchFamily="18" charset="0"/>
                <a:ea typeface="黑体" panose="02010609060101010101" pitchFamily="2" charset="-122"/>
              </a:rPr>
              <a:t>启发信息和估价函数</a:t>
            </a:r>
          </a:p>
        </p:txBody>
      </p:sp>
    </p:spTree>
    <p:extLst>
      <p:ext uri="{BB962C8B-B14F-4D97-AF65-F5344CB8AC3E}">
        <p14:creationId xmlns:p14="http://schemas.microsoft.com/office/powerpoint/2010/main" val="179393008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0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00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00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00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00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bldLvl="2"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p:cNvSpPr>
          <p:nvPr>
            <p:ph idx="1"/>
          </p:nvPr>
        </p:nvSpPr>
        <p:spPr>
          <a:xfrm>
            <a:off x="551384" y="908051"/>
            <a:ext cx="11089232" cy="5616575"/>
          </a:xfrm>
          <a:ln/>
        </p:spPr>
        <p:txBody>
          <a:bodyPr vert="horz" wrap="square" lIns="91440" tIns="45720" rIns="91440" bIns="45720" anchor="t"/>
          <a:lstStyle/>
          <a:p>
            <a:pPr marL="0" indent="0" algn="just">
              <a:lnSpc>
                <a:spcPct val="150000"/>
              </a:lnSpc>
            </a:pPr>
            <a:r>
              <a:rPr lang="en-US" altLang="zh-CN" b="1" dirty="0">
                <a:latin typeface="Times New Roman" panose="02020603050405020304" pitchFamily="18" charset="0"/>
              </a:rPr>
              <a:t> </a:t>
            </a:r>
            <a:r>
              <a:rPr lang="zh-CN" altLang="en-US" b="1" dirty="0" smtClean="0">
                <a:latin typeface="Times New Roman" panose="02020603050405020304" pitchFamily="18" charset="0"/>
              </a:rPr>
              <a:t>例</a:t>
            </a:r>
            <a:r>
              <a:rPr lang="en-US" altLang="zh-CN" b="1" dirty="0" smtClean="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八数码的估价函数</a:t>
            </a:r>
            <a:r>
              <a:rPr lang="zh-CN" altLang="en-US" dirty="0">
                <a:latin typeface="Times New Roman" panose="02020603050405020304" pitchFamily="18" charset="0"/>
              </a:rPr>
              <a:t>设计方法有多种，并且不同的估价函数对求解八数码问题有不同的影响。</a:t>
            </a:r>
          </a:p>
          <a:p>
            <a:pPr marL="0" indent="0" algn="just">
              <a:lnSpc>
                <a:spcPct val="150000"/>
              </a:lnSpc>
              <a:buClr>
                <a:srgbClr val="0000FF"/>
              </a:buClr>
              <a:buFont typeface="Wingdings" panose="05000000000000000000" pitchFamily="2" charset="2"/>
              <a:buChar char="Ø"/>
            </a:pPr>
            <a:r>
              <a:rPr lang="zh-CN" altLang="en-US" sz="2600" dirty="0">
                <a:latin typeface="Times New Roman" panose="02020603050405020304" pitchFamily="18" charset="0"/>
              </a:rPr>
              <a:t> 最简单的估价函数：取一格局与目的格局相比，其位置不符的将牌数目。</a:t>
            </a:r>
          </a:p>
          <a:p>
            <a:pPr marL="0" indent="0" algn="just">
              <a:lnSpc>
                <a:spcPct val="150000"/>
              </a:lnSpc>
              <a:buClr>
                <a:srgbClr val="0000FF"/>
              </a:buClr>
              <a:buFont typeface="Wingdings" panose="05000000000000000000" pitchFamily="2" charset="2"/>
              <a:buChar char="Ø"/>
            </a:pPr>
            <a:r>
              <a:rPr lang="zh-CN" altLang="en-US" sz="2600" dirty="0">
                <a:latin typeface="Times New Roman" panose="02020603050405020304" pitchFamily="18" charset="0"/>
              </a:rPr>
              <a:t> 较好的估价函数：各将牌移到目的位置所需移动的距离的总和。</a:t>
            </a:r>
          </a:p>
          <a:p>
            <a:pPr marL="0" indent="0" algn="just">
              <a:lnSpc>
                <a:spcPct val="150000"/>
              </a:lnSpc>
              <a:buClr>
                <a:srgbClr val="0000FF"/>
              </a:buClr>
              <a:buFont typeface="Wingdings" panose="05000000000000000000" pitchFamily="2" charset="2"/>
              <a:buChar char="Ø"/>
            </a:pPr>
            <a:r>
              <a:rPr lang="zh-CN" altLang="en-US" sz="2600" dirty="0">
                <a:latin typeface="Times New Roman" panose="02020603050405020304" pitchFamily="18" charset="0"/>
              </a:rPr>
              <a:t> 第三种估价函数：对每一对逆转将牌乘以一个倍数。</a:t>
            </a:r>
          </a:p>
          <a:p>
            <a:pPr marL="0" indent="0" algn="just">
              <a:lnSpc>
                <a:spcPct val="150000"/>
              </a:lnSpc>
              <a:buClr>
                <a:srgbClr val="0000FF"/>
              </a:buClr>
              <a:buFont typeface="Wingdings" panose="05000000000000000000" pitchFamily="2" charset="2"/>
              <a:buChar char="Ø"/>
            </a:pPr>
            <a:r>
              <a:rPr lang="zh-CN" altLang="en-US" sz="2600" dirty="0">
                <a:latin typeface="Times New Roman" panose="02020603050405020304" pitchFamily="18" charset="0"/>
              </a:rPr>
              <a:t> 第四种估价函数：克服了仅计算将牌逆转数目策略的局限，将位置不符将牌数目的总和与</a:t>
            </a:r>
            <a:r>
              <a:rPr lang="en-US" altLang="zh-CN" sz="2600" dirty="0">
                <a:latin typeface="Times New Roman" panose="02020603050405020304" pitchFamily="18" charset="0"/>
              </a:rPr>
              <a:t>3</a:t>
            </a:r>
            <a:r>
              <a:rPr lang="zh-CN" altLang="en-US" sz="2600" dirty="0">
                <a:latin typeface="Times New Roman" panose="02020603050405020304" pitchFamily="18" charset="0"/>
              </a:rPr>
              <a:t>倍将牌逆转数目相加。</a:t>
            </a:r>
            <a:r>
              <a:rPr lang="zh-CN" altLang="en-US" sz="2600" dirty="0">
                <a:latin typeface="宋体" panose="02010600030101010101" pitchFamily="2" charset="-122"/>
              </a:rPr>
              <a:t> </a:t>
            </a:r>
            <a:endParaRPr lang="zh-CN" altLang="en-US" sz="2600" dirty="0">
              <a:latin typeface="Times New Roman" panose="02020603050405020304" pitchFamily="18" charset="0"/>
              <a:cs typeface="Times New Roman" panose="02020603050405020304" pitchFamily="18" charset="0"/>
            </a:endParaRPr>
          </a:p>
          <a:p>
            <a:pPr marL="0" indent="0"/>
            <a:endParaRPr lang="en-US" altLang="zh-CN" sz="2600" dirty="0"/>
          </a:p>
        </p:txBody>
      </p:sp>
      <p:sp>
        <p:nvSpPr>
          <p:cNvPr id="52226"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42</a:t>
            </a:fld>
            <a:endParaRPr lang="ja-JP" altLang="en-US" dirty="0">
              <a:solidFill>
                <a:srgbClr val="A50021"/>
              </a:solidFill>
              <a:ea typeface="MS PGothic" panose="020B0600070205080204" pitchFamily="34" charset="-128"/>
            </a:endParaRPr>
          </a:p>
        </p:txBody>
      </p:sp>
      <p:sp>
        <p:nvSpPr>
          <p:cNvPr id="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2.4.2  </a:t>
            </a:r>
            <a:r>
              <a:rPr lang="zh-CN" altLang="en-US" sz="3600" dirty="0">
                <a:solidFill>
                  <a:schemeClr val="bg1"/>
                </a:solidFill>
                <a:latin typeface="Times New Roman" panose="02020603050405020304" pitchFamily="18" charset="0"/>
                <a:ea typeface="黑体" panose="02010609060101010101" pitchFamily="2" charset="-122"/>
              </a:rPr>
              <a:t>启发信息和估价函数</a:t>
            </a:r>
          </a:p>
        </p:txBody>
      </p:sp>
    </p:spTree>
    <p:extLst>
      <p:ext uri="{BB962C8B-B14F-4D97-AF65-F5344CB8AC3E}">
        <p14:creationId xmlns:p14="http://schemas.microsoft.com/office/powerpoint/2010/main" val="15239081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animEffect transition="in" filter="dissolve">
                                      <p:cBhvr>
                                        <p:cTn id="7" dur="500"/>
                                        <p:tgtEl>
                                          <p:spTgt spid="1085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8547">
                                            <p:txEl>
                                              <p:pRg st="1" end="1"/>
                                            </p:txEl>
                                          </p:spTgt>
                                        </p:tgtEl>
                                        <p:attrNameLst>
                                          <p:attrName>style.visibility</p:attrName>
                                        </p:attrNameLst>
                                      </p:cBhvr>
                                      <p:to>
                                        <p:strVal val="visible"/>
                                      </p:to>
                                    </p:set>
                                    <p:animEffect transition="in" filter="dissolve">
                                      <p:cBhvr>
                                        <p:cTn id="12" dur="500"/>
                                        <p:tgtEl>
                                          <p:spTgt spid="108547">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8547">
                                            <p:txEl>
                                              <p:pRg st="2" end="2"/>
                                            </p:txEl>
                                          </p:spTgt>
                                        </p:tgtEl>
                                        <p:attrNameLst>
                                          <p:attrName>style.visibility</p:attrName>
                                        </p:attrNameLst>
                                      </p:cBhvr>
                                      <p:to>
                                        <p:strVal val="visible"/>
                                      </p:to>
                                    </p:set>
                                    <p:animEffect transition="in" filter="dissolve">
                                      <p:cBhvr>
                                        <p:cTn id="16" dur="500"/>
                                        <p:tgtEl>
                                          <p:spTgt spid="108547">
                                            <p:txEl>
                                              <p:pRg st="2" end="2"/>
                                            </p:txEl>
                                          </p:spTgt>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08547">
                                            <p:txEl>
                                              <p:pRg st="3" end="3"/>
                                            </p:txEl>
                                          </p:spTgt>
                                        </p:tgtEl>
                                        <p:attrNameLst>
                                          <p:attrName>style.visibility</p:attrName>
                                        </p:attrNameLst>
                                      </p:cBhvr>
                                      <p:to>
                                        <p:strVal val="visible"/>
                                      </p:to>
                                    </p:set>
                                    <p:animEffect transition="in" filter="dissolve">
                                      <p:cBhvr>
                                        <p:cTn id="20" dur="500"/>
                                        <p:tgtEl>
                                          <p:spTgt spid="108547">
                                            <p:txEl>
                                              <p:pRg st="3" end="3"/>
                                            </p:txEl>
                                          </p:spTgt>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108547">
                                            <p:txEl>
                                              <p:pRg st="4" end="4"/>
                                            </p:txEl>
                                          </p:spTgt>
                                        </p:tgtEl>
                                        <p:attrNameLst>
                                          <p:attrName>style.visibility</p:attrName>
                                        </p:attrNameLst>
                                      </p:cBhvr>
                                      <p:to>
                                        <p:strVal val="visible"/>
                                      </p:to>
                                    </p:set>
                                    <p:animEffect transition="in" filter="dissolve">
                                      <p:cBhvr>
                                        <p:cTn id="24" dur="500"/>
                                        <p:tgtEl>
                                          <p:spTgt spid="1085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Rectangle 3"/>
          <p:cNvSpPr>
            <a:spLocks noGrp="1"/>
          </p:cNvSpPr>
          <p:nvPr>
            <p:ph idx="1"/>
          </p:nvPr>
        </p:nvSpPr>
        <p:spPr>
          <a:xfrm>
            <a:off x="479376" y="943491"/>
            <a:ext cx="11089232" cy="4351338"/>
          </a:xfrm>
          <a:ln/>
        </p:spPr>
        <p:txBody>
          <a:bodyPr vert="horz" wrap="square" lIns="91440" tIns="45720" rIns="91440" bIns="45720" anchor="t"/>
          <a:lstStyle/>
          <a:p>
            <a:pPr algn="just" eaLnBrk="1" hangingPunct="1">
              <a:lnSpc>
                <a:spcPct val="150000"/>
              </a:lnSpc>
            </a:pPr>
            <a:r>
              <a:rPr lang="zh-CN" altLang="en-US" sz="2600" b="1" dirty="0"/>
              <a:t>启发式图搜索法的基本特点</a:t>
            </a:r>
            <a:r>
              <a:rPr lang="zh-CN" altLang="en-US" sz="2600" dirty="0"/>
              <a:t>：如何寻找并设计一个与问题有关的        及构出                          ，  然后以       的大小来排列待扩展状态的次序，每次选择      </a:t>
            </a:r>
            <a:r>
              <a:rPr lang="zh-CN" altLang="en-US" sz="2600" dirty="0" smtClean="0"/>
              <a:t>    值</a:t>
            </a:r>
            <a:r>
              <a:rPr lang="zh-CN" altLang="en-US" sz="2600" dirty="0"/>
              <a:t>最小者进行扩展。</a:t>
            </a:r>
          </a:p>
        </p:txBody>
      </p:sp>
      <p:sp>
        <p:nvSpPr>
          <p:cNvPr id="1229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43</a:t>
            </a:fld>
            <a:endParaRPr lang="ja-JP" altLang="en-US" dirty="0">
              <a:solidFill>
                <a:srgbClr val="A50021"/>
              </a:solidFill>
              <a:ea typeface="MS PGothic" panose="020B0600070205080204" pitchFamily="34" charset="-128"/>
            </a:endParaRPr>
          </a:p>
        </p:txBody>
      </p:sp>
      <p:sp>
        <p:nvSpPr>
          <p:cNvPr id="12297" name="Rectangle 5"/>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2298" name="Rectangle 7"/>
          <p:cNvSpPr/>
          <p:nvPr/>
        </p:nvSpPr>
        <p:spPr>
          <a:xfrm>
            <a:off x="1524000" y="-184666"/>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2299" name="Rectangle 11"/>
          <p:cNvSpPr/>
          <p:nvPr/>
        </p:nvSpPr>
        <p:spPr>
          <a:xfrm>
            <a:off x="1524000" y="3144322"/>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2300" name="Rectangle 13"/>
          <p:cNvSpPr/>
          <p:nvPr/>
        </p:nvSpPr>
        <p:spPr>
          <a:xfrm>
            <a:off x="1524000" y="3144322"/>
            <a:ext cx="184731" cy="369332"/>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pSp>
        <p:nvGrpSpPr>
          <p:cNvPr id="12301" name="Group 15"/>
          <p:cNvGrpSpPr/>
          <p:nvPr/>
        </p:nvGrpSpPr>
        <p:grpSpPr>
          <a:xfrm>
            <a:off x="1128029" y="1101209"/>
            <a:ext cx="10964792" cy="1054101"/>
            <a:chOff x="37" y="85"/>
            <a:chExt cx="6221" cy="664"/>
          </a:xfrm>
        </p:grpSpPr>
        <p:graphicFrame>
          <p:nvGraphicFramePr>
            <p:cNvPr id="12290" name="Object 4"/>
            <p:cNvGraphicFramePr/>
            <p:nvPr>
              <p:extLst/>
            </p:nvPr>
          </p:nvGraphicFramePr>
          <p:xfrm>
            <a:off x="5066" y="85"/>
            <a:ext cx="499" cy="318"/>
          </p:xfrm>
          <a:graphic>
            <a:graphicData uri="http://schemas.openxmlformats.org/presentationml/2006/ole">
              <mc:AlternateContent xmlns:mc="http://schemas.openxmlformats.org/markup-compatibility/2006">
                <mc:Choice xmlns:v="urn:schemas-microsoft-com:vml" Requires="v">
                  <p:oleObj spid="_x0000_s21642" r:id="rId3" imgW="317500" imgH="203200" progId="Equation.3">
                    <p:embed/>
                  </p:oleObj>
                </mc:Choice>
                <mc:Fallback>
                  <p:oleObj r:id="rId3" imgW="317500" imgH="203200" progId="Equation.3">
                    <p:embed/>
                    <p:pic>
                      <p:nvPicPr>
                        <p:cNvPr id="12290" name="Object 4"/>
                        <p:cNvPicPr/>
                        <p:nvPr/>
                      </p:nvPicPr>
                      <p:blipFill>
                        <a:blip r:embed="rId4"/>
                        <a:stretch>
                          <a:fillRect/>
                        </a:stretch>
                      </p:blipFill>
                      <p:spPr>
                        <a:xfrm>
                          <a:off x="5066" y="85"/>
                          <a:ext cx="499" cy="318"/>
                        </a:xfrm>
                        <a:prstGeom prst="rect">
                          <a:avLst/>
                        </a:prstGeom>
                        <a:noFill/>
                        <a:ln w="38100">
                          <a:noFill/>
                          <a:miter/>
                        </a:ln>
                      </p:spPr>
                    </p:pic>
                  </p:oleObj>
                </mc:Fallback>
              </mc:AlternateContent>
            </a:graphicData>
          </a:graphic>
        </p:graphicFrame>
        <p:graphicFrame>
          <p:nvGraphicFramePr>
            <p:cNvPr id="12291" name="Object 6"/>
            <p:cNvGraphicFramePr/>
            <p:nvPr>
              <p:extLst/>
            </p:nvPr>
          </p:nvGraphicFramePr>
          <p:xfrm>
            <a:off x="37" y="477"/>
            <a:ext cx="1406" cy="205"/>
          </p:xfrm>
          <a:graphic>
            <a:graphicData uri="http://schemas.openxmlformats.org/presentationml/2006/ole">
              <mc:AlternateContent xmlns:mc="http://schemas.openxmlformats.org/markup-compatibility/2006">
                <mc:Choice xmlns:v="urn:schemas-microsoft-com:vml" Requires="v">
                  <p:oleObj spid="_x0000_s21643" r:id="rId5" imgW="1167130" imgH="203200" progId="Equation.3">
                    <p:embed/>
                  </p:oleObj>
                </mc:Choice>
                <mc:Fallback>
                  <p:oleObj r:id="rId5" imgW="1167130" imgH="203200" progId="Equation.3">
                    <p:embed/>
                    <p:pic>
                      <p:nvPicPr>
                        <p:cNvPr id="12291" name="Object 6"/>
                        <p:cNvPicPr/>
                        <p:nvPr/>
                      </p:nvPicPr>
                      <p:blipFill>
                        <a:blip r:embed="rId6"/>
                        <a:stretch>
                          <a:fillRect/>
                        </a:stretch>
                      </p:blipFill>
                      <p:spPr>
                        <a:xfrm>
                          <a:off x="37" y="477"/>
                          <a:ext cx="1406" cy="205"/>
                        </a:xfrm>
                        <a:prstGeom prst="rect">
                          <a:avLst/>
                        </a:prstGeom>
                        <a:noFill/>
                        <a:ln w="38100">
                          <a:noFill/>
                          <a:miter/>
                        </a:ln>
                      </p:spPr>
                    </p:pic>
                  </p:oleObj>
                </mc:Fallback>
              </mc:AlternateContent>
            </a:graphicData>
          </a:graphic>
        </p:graphicFrame>
        <p:graphicFrame>
          <p:nvGraphicFramePr>
            <p:cNvPr id="12292" name="Object 10"/>
            <p:cNvGraphicFramePr/>
            <p:nvPr>
              <p:extLst/>
            </p:nvPr>
          </p:nvGraphicFramePr>
          <p:xfrm>
            <a:off x="5898" y="490"/>
            <a:ext cx="360" cy="225"/>
          </p:xfrm>
          <a:graphic>
            <a:graphicData uri="http://schemas.openxmlformats.org/presentationml/2006/ole">
              <mc:AlternateContent xmlns:mc="http://schemas.openxmlformats.org/markup-compatibility/2006">
                <mc:Choice xmlns:v="urn:schemas-microsoft-com:vml" Requires="v">
                  <p:oleObj spid="_x0000_s21644" r:id="rId7" imgW="342900" imgH="203200" progId="Equation.3">
                    <p:embed/>
                  </p:oleObj>
                </mc:Choice>
                <mc:Fallback>
                  <p:oleObj r:id="rId7" imgW="342900" imgH="203200" progId="Equation.3">
                    <p:embed/>
                    <p:pic>
                      <p:nvPicPr>
                        <p:cNvPr id="12292" name="Object 10"/>
                        <p:cNvPicPr/>
                        <p:nvPr/>
                      </p:nvPicPr>
                      <p:blipFill>
                        <a:blip r:embed="rId8"/>
                        <a:stretch>
                          <a:fillRect/>
                        </a:stretch>
                      </p:blipFill>
                      <p:spPr>
                        <a:xfrm>
                          <a:off x="5898" y="490"/>
                          <a:ext cx="360" cy="225"/>
                        </a:xfrm>
                        <a:prstGeom prst="rect">
                          <a:avLst/>
                        </a:prstGeom>
                        <a:noFill/>
                        <a:ln w="38100">
                          <a:noFill/>
                          <a:miter/>
                        </a:ln>
                      </p:spPr>
                    </p:pic>
                  </p:oleObj>
                </mc:Fallback>
              </mc:AlternateContent>
            </a:graphicData>
          </a:graphic>
        </p:graphicFrame>
        <p:graphicFrame>
          <p:nvGraphicFramePr>
            <p:cNvPr id="12293" name="Object 12"/>
            <p:cNvGraphicFramePr/>
            <p:nvPr>
              <p:extLst/>
            </p:nvPr>
          </p:nvGraphicFramePr>
          <p:xfrm>
            <a:off x="1963" y="510"/>
            <a:ext cx="435" cy="239"/>
          </p:xfrm>
          <a:graphic>
            <a:graphicData uri="http://schemas.openxmlformats.org/presentationml/2006/ole">
              <mc:AlternateContent xmlns:mc="http://schemas.openxmlformats.org/markup-compatibility/2006">
                <mc:Choice xmlns:v="urn:schemas-microsoft-com:vml" Requires="v">
                  <p:oleObj spid="_x0000_s21645" r:id="rId9" imgW="342900" imgH="203200" progId="Equation.3">
                    <p:embed/>
                  </p:oleObj>
                </mc:Choice>
                <mc:Fallback>
                  <p:oleObj r:id="rId9" imgW="342900" imgH="203200" progId="Equation.3">
                    <p:embed/>
                    <p:pic>
                      <p:nvPicPr>
                        <p:cNvPr id="12293" name="Object 12"/>
                        <p:cNvPicPr/>
                        <p:nvPr/>
                      </p:nvPicPr>
                      <p:blipFill>
                        <a:blip r:embed="rId8"/>
                        <a:stretch>
                          <a:fillRect/>
                        </a:stretch>
                      </p:blipFill>
                      <p:spPr>
                        <a:xfrm>
                          <a:off x="1963" y="510"/>
                          <a:ext cx="435" cy="239"/>
                        </a:xfrm>
                        <a:prstGeom prst="rect">
                          <a:avLst/>
                        </a:prstGeom>
                        <a:noFill/>
                        <a:ln w="38100">
                          <a:noFill/>
                          <a:miter/>
                        </a:ln>
                      </p:spPr>
                    </p:pic>
                  </p:oleObj>
                </mc:Fallback>
              </mc:AlternateContent>
            </a:graphicData>
          </a:graphic>
        </p:graphicFrame>
      </p:grpSp>
      <p:sp>
        <p:nvSpPr>
          <p:cNvPr id="31758" name="Text Box 14"/>
          <p:cNvSpPr txBox="1"/>
          <p:nvPr/>
        </p:nvSpPr>
        <p:spPr>
          <a:xfrm>
            <a:off x="883206" y="3144322"/>
            <a:ext cx="10441160" cy="2332946"/>
          </a:xfrm>
          <a:prstGeom prst="rect">
            <a:avLst/>
          </a:prstGeom>
          <a:solidFill>
            <a:srgbClr val="FFFFFF"/>
          </a:solidFill>
          <a:ln w="9525" cap="flat" cmpd="sng">
            <a:solidFill>
              <a:srgbClr val="808080"/>
            </a:solidFill>
            <a:prstDash val="solid"/>
            <a:miter/>
            <a:headEnd type="none" w="med" len="med"/>
            <a:tailEnd type="none" w="med" len="med"/>
          </a:ln>
        </p:spPr>
        <p:txBody>
          <a:bodyPr wrap="square">
            <a:spAutoFit/>
          </a:bodyPr>
          <a:lstStyle/>
          <a:p>
            <a:pPr algn="just">
              <a:lnSpc>
                <a:spcPct val="120000"/>
              </a:lnSpc>
              <a:spcBef>
                <a:spcPct val="40000"/>
              </a:spcBef>
              <a:buClr>
                <a:schemeClr val="accent2"/>
              </a:buClr>
              <a:buFont typeface="Wingdings" panose="05000000000000000000" pitchFamily="2" charset="2"/>
              <a:buBlip>
                <a:blip r:embed="rId10"/>
              </a:buBlip>
            </a:pPr>
            <a:r>
              <a:rPr lang="en-US" altLang="zh-CN" sz="2600" dirty="0"/>
              <a:t>   </a:t>
            </a:r>
            <a:r>
              <a:rPr lang="en-US" altLang="zh-CN" sz="2600" dirty="0">
                <a:latin typeface="Times New Roman" panose="02020603050405020304" pitchFamily="18" charset="0"/>
              </a:rPr>
              <a:t>open</a:t>
            </a:r>
            <a:r>
              <a:rPr lang="zh-CN" altLang="en-US" sz="2600" dirty="0">
                <a:latin typeface="Times New Roman" panose="02020603050405020304" pitchFamily="18" charset="0"/>
              </a:rPr>
              <a:t>表：保留所有已生成而未扩展的状态。</a:t>
            </a:r>
          </a:p>
          <a:p>
            <a:pPr algn="just">
              <a:lnSpc>
                <a:spcPct val="120000"/>
              </a:lnSpc>
              <a:spcBef>
                <a:spcPct val="40000"/>
              </a:spcBef>
              <a:buClr>
                <a:schemeClr val="accent2"/>
              </a:buClr>
              <a:buFont typeface="Wingdings" panose="05000000000000000000" pitchFamily="2" charset="2"/>
              <a:buBlip>
                <a:blip r:embed="rId10"/>
              </a:buBlip>
            </a:pPr>
            <a:r>
              <a:rPr lang="zh-CN" altLang="en-US" sz="2600" dirty="0">
                <a:latin typeface="Times New Roman" panose="02020603050405020304" pitchFamily="18" charset="0"/>
              </a:rPr>
              <a:t>   </a:t>
            </a:r>
            <a:r>
              <a:rPr lang="en-US" altLang="zh-CN" sz="2600" dirty="0">
                <a:latin typeface="Times New Roman" panose="02020603050405020304" pitchFamily="18" charset="0"/>
              </a:rPr>
              <a:t>closed</a:t>
            </a:r>
            <a:r>
              <a:rPr lang="zh-CN" altLang="en-US" sz="2600" dirty="0">
                <a:latin typeface="Times New Roman" panose="02020603050405020304" pitchFamily="18" charset="0"/>
              </a:rPr>
              <a:t>表：记录已扩展过的状态。</a:t>
            </a:r>
          </a:p>
          <a:p>
            <a:pPr algn="just">
              <a:lnSpc>
                <a:spcPct val="120000"/>
              </a:lnSpc>
              <a:spcBef>
                <a:spcPct val="40000"/>
              </a:spcBef>
              <a:buClr>
                <a:schemeClr val="accent2"/>
              </a:buClr>
              <a:buFont typeface="Wingdings" panose="05000000000000000000" pitchFamily="2" charset="2"/>
              <a:buBlip>
                <a:blip r:embed="rId10"/>
              </a:buBlip>
            </a:pPr>
            <a:r>
              <a:rPr lang="zh-CN" altLang="en-US" sz="2600" dirty="0">
                <a:latin typeface="Times New Roman" panose="02020603050405020304" pitchFamily="18" charset="0"/>
              </a:rPr>
              <a:t>   进入</a:t>
            </a:r>
            <a:r>
              <a:rPr lang="en-US" altLang="zh-CN" sz="2600" dirty="0">
                <a:latin typeface="Times New Roman" panose="02020603050405020304" pitchFamily="18" charset="0"/>
              </a:rPr>
              <a:t>open</a:t>
            </a:r>
            <a:r>
              <a:rPr lang="zh-CN" altLang="en-US" sz="2600" dirty="0">
                <a:latin typeface="Times New Roman" panose="02020603050405020304" pitchFamily="18" charset="0"/>
              </a:rPr>
              <a:t>表的状态是根据其估值的大小插入到表中合适的位置，每次</a:t>
            </a:r>
            <a:r>
              <a:rPr lang="zh-CN" altLang="en-US" sz="2600" dirty="0"/>
              <a:t>从表中优先取出启发估价函数值最小的状态加以扩展。</a:t>
            </a:r>
            <a:r>
              <a:rPr lang="zh-CN" altLang="en-US" dirty="0">
                <a:latin typeface="Arial" panose="020B0604020202020204" pitchFamily="34" charset="0"/>
              </a:rPr>
              <a:t> </a:t>
            </a:r>
          </a:p>
        </p:txBody>
      </p:sp>
      <p:sp>
        <p:nvSpPr>
          <p:cNvPr id="1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2.4.3  </a:t>
            </a:r>
            <a:r>
              <a:rPr lang="en-US" altLang="zh-CN" sz="3600" dirty="0">
                <a:solidFill>
                  <a:schemeClr val="bg1"/>
                </a:solidFill>
                <a:latin typeface="Times New Roman" panose="02020603050405020304" pitchFamily="18" charset="0"/>
                <a:ea typeface="黑体" panose="02010609060101010101" pitchFamily="2" charset="-122"/>
              </a:rPr>
              <a:t>A</a:t>
            </a:r>
            <a:r>
              <a:rPr lang="zh-CN" altLang="en-US" sz="3600" dirty="0">
                <a:solidFill>
                  <a:schemeClr val="bg1"/>
                </a:solidFill>
                <a:latin typeface="Times New Roman" panose="02020603050405020304" pitchFamily="18" charset="0"/>
                <a:ea typeface="黑体" panose="02010609060101010101" pitchFamily="2" charset="-122"/>
              </a:rPr>
              <a:t>搜索算法</a:t>
            </a:r>
          </a:p>
        </p:txBody>
      </p:sp>
    </p:spTree>
    <p:extLst>
      <p:ext uri="{BB962C8B-B14F-4D97-AF65-F5344CB8AC3E}">
        <p14:creationId xmlns:p14="http://schemas.microsoft.com/office/powerpoint/2010/main" val="7258244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1758"/>
                                        </p:tgtEl>
                                        <p:attrNameLst>
                                          <p:attrName>style.visibility</p:attrName>
                                        </p:attrNameLst>
                                      </p:cBhvr>
                                      <p:to>
                                        <p:strVal val="visible"/>
                                      </p:to>
                                    </p:set>
                                    <p:animEffect transition="in" filter="barn(inHorizontal)">
                                      <p:cBhvr>
                                        <p:cTn id="7" dur="500"/>
                                        <p:tgtEl>
                                          <p:spTgt spid="31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p:cNvSpPr>
          <p:nvPr>
            <p:ph idx="1"/>
          </p:nvPr>
        </p:nvSpPr>
        <p:spPr>
          <a:xfrm>
            <a:off x="882698" y="821525"/>
            <a:ext cx="10469886" cy="5759450"/>
          </a:xfrm>
          <a:ln/>
        </p:spPr>
        <p:txBody>
          <a:bodyPr vert="horz" wrap="square" lIns="91440" tIns="45720" rIns="91440" bIns="45720" anchor="t"/>
          <a:lstStyle/>
          <a:p>
            <a:pPr eaLnBrk="1" hangingPunct="1"/>
            <a:r>
              <a:rPr lang="zh-CN" altLang="en-US" sz="2400" b="1" dirty="0"/>
              <a:t>一般启发式图搜索算法（</a:t>
            </a:r>
            <a:r>
              <a:rPr lang="zh-CN" altLang="en-US" sz="2400" b="1" dirty="0">
                <a:latin typeface="Times New Roman" panose="02020603050405020304" pitchFamily="18" charset="0"/>
              </a:rPr>
              <a:t>简记为</a:t>
            </a:r>
            <a:r>
              <a:rPr lang="en-US" altLang="zh-CN" sz="2400" b="1" i="1" dirty="0">
                <a:latin typeface="Times New Roman" panose="02020603050405020304" pitchFamily="18" charset="0"/>
              </a:rPr>
              <a:t>A</a:t>
            </a:r>
            <a:r>
              <a:rPr lang="zh-CN" altLang="en-US" sz="2400" b="1" dirty="0"/>
              <a:t>）</a:t>
            </a:r>
          </a:p>
        </p:txBody>
      </p:sp>
      <p:sp>
        <p:nvSpPr>
          <p:cNvPr id="53250"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44</a:t>
            </a:fld>
            <a:endParaRPr lang="ja-JP" altLang="en-US" dirty="0">
              <a:solidFill>
                <a:srgbClr val="A50021"/>
              </a:solidFill>
              <a:ea typeface="MS PGothic" panose="020B0600070205080204" pitchFamily="34" charset="-128"/>
            </a:endParaRPr>
          </a:p>
        </p:txBody>
      </p:sp>
      <p:sp>
        <p:nvSpPr>
          <p:cNvPr id="109573" name="Text Box 5"/>
          <p:cNvSpPr txBox="1"/>
          <p:nvPr/>
        </p:nvSpPr>
        <p:spPr>
          <a:xfrm>
            <a:off x="911424" y="1400176"/>
            <a:ext cx="10441160" cy="5153025"/>
          </a:xfrm>
          <a:prstGeom prst="rect">
            <a:avLst/>
          </a:prstGeom>
          <a:solidFill>
            <a:srgbClr val="FFFFFF"/>
          </a:solidFill>
          <a:ln w="9525" cap="flat" cmpd="sng">
            <a:solidFill>
              <a:srgbClr val="808080"/>
            </a:solidFill>
            <a:prstDash val="solid"/>
            <a:miter/>
            <a:headEnd type="none" w="med" len="med"/>
            <a:tailEnd type="none" w="med" len="med"/>
          </a:ln>
        </p:spPr>
        <p:txBody>
          <a:bodyPr wrap="square">
            <a:spAutoFit/>
          </a:bodyPr>
          <a:lstStyle/>
          <a:p>
            <a:pPr algn="just">
              <a:spcBef>
                <a:spcPct val="20000"/>
              </a:spcBef>
            </a:pPr>
            <a:r>
              <a:rPr lang="en-US" altLang="zh-CN" sz="2000" dirty="0">
                <a:latin typeface="Times New Roman" panose="02020603050405020304" pitchFamily="18" charset="0"/>
                <a:cs typeface="Times New Roman" panose="02020603050405020304" pitchFamily="18" charset="0"/>
              </a:rPr>
              <a:t>procedure heuristic_search</a:t>
            </a:r>
          </a:p>
          <a:p>
            <a:pPr algn="just">
              <a:spcBef>
                <a:spcPct val="20000"/>
              </a:spcBef>
            </a:pPr>
            <a:r>
              <a:rPr lang="en-US" altLang="zh-CN" sz="2000" dirty="0">
                <a:latin typeface="Times New Roman" panose="02020603050405020304" pitchFamily="18" charset="0"/>
                <a:cs typeface="Times New Roman" panose="02020603050405020304" pitchFamily="18" charset="0"/>
              </a:rPr>
              <a:t>open</a:t>
            </a:r>
            <a:r>
              <a:rPr lang="zh-CN" altLang="en-US" sz="2000" dirty="0">
                <a:latin typeface="宋体" panose="02010600030101010101" pitchFamily="2" charset="-122"/>
              </a:rPr>
              <a:t>：</a:t>
            </a:r>
            <a:r>
              <a:rPr lang="en-US" altLang="zh-CN" sz="2000" dirty="0">
                <a:latin typeface="Times New Roman" panose="02020603050405020304" pitchFamily="18" charset="0"/>
                <a:cs typeface="Times New Roman" panose="02020603050405020304" pitchFamily="18" charset="0"/>
              </a:rPr>
              <a:t>=[start]</a:t>
            </a:r>
            <a:r>
              <a:rPr lang="zh-CN" altLang="en-US" sz="2000" dirty="0">
                <a:latin typeface="宋体" panose="02010600030101010101" pitchFamily="2" charset="-122"/>
              </a:rPr>
              <a:t>；</a:t>
            </a:r>
            <a:r>
              <a:rPr lang="en-US" altLang="zh-CN" sz="2000" dirty="0">
                <a:latin typeface="Times New Roman" panose="02020603050405020304" pitchFamily="18" charset="0"/>
                <a:cs typeface="Times New Roman" panose="02020603050405020304" pitchFamily="18" charset="0"/>
              </a:rPr>
              <a:t>closed</a:t>
            </a:r>
            <a:r>
              <a:rPr lang="zh-CN" altLang="en-US" sz="2000" dirty="0">
                <a:latin typeface="宋体" panose="02010600030101010101" pitchFamily="2" charset="-122"/>
              </a:rPr>
              <a: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宋体" panose="02010600030101010101" pitchFamily="2" charset="-122"/>
              </a:rPr>
              <a:t>；</a:t>
            </a:r>
            <a:r>
              <a:rPr lang="en-US" altLang="zh-CN" sz="2000" dirty="0">
                <a:latin typeface="Times New Roman" panose="02020603050405020304" pitchFamily="18" charset="0"/>
                <a:cs typeface="Times New Roman" panose="02020603050405020304" pitchFamily="18" charset="0"/>
              </a:rPr>
              <a:t>f(s)</a:t>
            </a:r>
            <a:r>
              <a:rPr lang="zh-CN" altLang="en-US" sz="2000" dirty="0">
                <a:latin typeface="宋体" panose="02010600030101010101" pitchFamily="2" charset="-122"/>
              </a:rPr>
              <a:t>：</a:t>
            </a:r>
            <a:r>
              <a:rPr lang="en-US" altLang="zh-CN" sz="2000" dirty="0">
                <a:latin typeface="Times New Roman" panose="02020603050405020304" pitchFamily="18" charset="0"/>
                <a:cs typeface="Times New Roman" panose="02020603050405020304" pitchFamily="18" charset="0"/>
              </a:rPr>
              <a:t>=g(s)+h(s)</a:t>
            </a:r>
            <a:r>
              <a:rPr lang="zh-CN" altLang="en-US" sz="2000" dirty="0">
                <a:latin typeface="宋体" panose="02010600030101010101" pitchFamily="2" charset="-122"/>
              </a:rPr>
              <a:t>；</a:t>
            </a:r>
            <a:r>
              <a:rPr lang="zh-CN" altLang="en-US"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宋体" panose="02010600030101010101" pitchFamily="2" charset="-122"/>
              </a:rPr>
              <a:t>初始化</a:t>
            </a:r>
            <a:endParaRPr lang="zh-CN" altLang="en-US" sz="2000" dirty="0">
              <a:latin typeface="Times New Roman" panose="02020603050405020304" pitchFamily="18" charset="0"/>
              <a:cs typeface="Times New Roman" panose="02020603050405020304" pitchFamily="18" charset="0"/>
            </a:endParaRPr>
          </a:p>
          <a:p>
            <a:pPr algn="just">
              <a:spcBef>
                <a:spcPct val="20000"/>
              </a:spcBef>
            </a:pPr>
            <a:r>
              <a:rPr lang="en-US" altLang="zh-CN" sz="2000" dirty="0">
                <a:latin typeface="Times New Roman" panose="02020603050405020304" pitchFamily="18" charset="0"/>
                <a:cs typeface="Times New Roman" panose="02020603050405020304" pitchFamily="18" charset="0"/>
              </a:rPr>
              <a:t>while open</a:t>
            </a:r>
            <a:r>
              <a:rPr lang="en-US" altLang="zh-CN" sz="2000" dirty="0">
                <a:latin typeface="宋体" panose="02010600030101010101" pitchFamily="2" charset="-122"/>
              </a:rPr>
              <a:t>≠</a:t>
            </a:r>
            <a:r>
              <a:rPr lang="en-US" altLang="zh-CN" sz="2000" dirty="0">
                <a:latin typeface="Times New Roman" panose="02020603050405020304" pitchFamily="18" charset="0"/>
                <a:cs typeface="Times New Roman" panose="02020603050405020304" pitchFamily="18" charset="0"/>
              </a:rPr>
              <a:t>[ ] do</a:t>
            </a:r>
          </a:p>
          <a:p>
            <a:pPr algn="just">
              <a:spcBef>
                <a:spcPct val="20000"/>
              </a:spcBef>
            </a:pPr>
            <a:r>
              <a:rPr lang="en-US" altLang="zh-CN" sz="2000" dirty="0">
                <a:latin typeface="Times New Roman" panose="02020603050405020304" pitchFamily="18" charset="0"/>
                <a:cs typeface="Times New Roman" panose="02020603050405020304" pitchFamily="18" charset="0"/>
              </a:rPr>
              <a:t>begin</a:t>
            </a:r>
          </a:p>
          <a:p>
            <a:pPr algn="just">
              <a:spcBef>
                <a:spcPct val="20000"/>
              </a:spcBef>
            </a:pPr>
            <a:r>
              <a:rPr lang="zh-CN" altLang="en-US" sz="2000" dirty="0">
                <a:latin typeface="宋体" panose="02010600030101010101" pitchFamily="2" charset="-122"/>
              </a:rPr>
              <a:t>从</a:t>
            </a:r>
            <a:r>
              <a:rPr lang="en-US" altLang="zh-CN" sz="2000" dirty="0">
                <a:latin typeface="Times New Roman" panose="02020603050405020304" pitchFamily="18" charset="0"/>
                <a:cs typeface="Times New Roman" panose="02020603050405020304" pitchFamily="18" charset="0"/>
              </a:rPr>
              <a:t>open</a:t>
            </a:r>
            <a:r>
              <a:rPr lang="zh-CN" altLang="en-US" sz="2000" dirty="0">
                <a:latin typeface="宋体" panose="02010600030101010101" pitchFamily="2" charset="-122"/>
              </a:rPr>
              <a:t>表中删除第一个状态，称之为</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宋体" panose="02010600030101010101" pitchFamily="2" charset="-122"/>
              </a:rPr>
              <a:t>；</a:t>
            </a:r>
            <a:endParaRPr lang="zh-CN" altLang="en-US" sz="2000" dirty="0">
              <a:latin typeface="Times New Roman" panose="02020603050405020304" pitchFamily="18" charset="0"/>
              <a:cs typeface="Times New Roman" panose="02020603050405020304" pitchFamily="18" charset="0"/>
            </a:endParaRPr>
          </a:p>
          <a:p>
            <a:pPr algn="just">
              <a:spcBef>
                <a:spcPct val="20000"/>
              </a:spcBef>
            </a:pPr>
            <a:r>
              <a:rPr lang="en-US" altLang="zh-CN" sz="2000" dirty="0">
                <a:latin typeface="Times New Roman" panose="02020603050405020304" pitchFamily="18" charset="0"/>
                <a:cs typeface="Times New Roman" panose="02020603050405020304" pitchFamily="18" charset="0"/>
              </a:rPr>
              <a:t>if n=</a:t>
            </a:r>
            <a:r>
              <a:rPr lang="zh-CN" altLang="en-US" sz="2000" dirty="0">
                <a:latin typeface="宋体" panose="02010600030101010101" pitchFamily="2" charset="-122"/>
              </a:rPr>
              <a:t>目的状态</a:t>
            </a:r>
            <a:r>
              <a:rPr lang="en-US" altLang="zh-CN" sz="2000" dirty="0">
                <a:latin typeface="Times New Roman" panose="02020603050405020304" pitchFamily="18" charset="0"/>
                <a:cs typeface="Times New Roman" panose="02020603050405020304" pitchFamily="18" charset="0"/>
              </a:rPr>
              <a:t>then return(success)</a:t>
            </a:r>
            <a:r>
              <a:rPr lang="zh-CN" altLang="en-US" sz="2000" dirty="0">
                <a:latin typeface="宋体" panose="02010600030101010101" pitchFamily="2" charset="-122"/>
              </a:rPr>
              <a:t>；</a:t>
            </a:r>
            <a:endParaRPr lang="zh-CN" altLang="en-US" sz="2000" dirty="0">
              <a:latin typeface="Times New Roman" panose="02020603050405020304" pitchFamily="18" charset="0"/>
              <a:cs typeface="Times New Roman" panose="02020603050405020304" pitchFamily="18" charset="0"/>
            </a:endParaRPr>
          </a:p>
          <a:p>
            <a:pPr algn="just">
              <a:spcBef>
                <a:spcPct val="20000"/>
              </a:spcBef>
            </a:pPr>
            <a:r>
              <a:rPr lang="zh-CN" altLang="en-US" sz="2000" dirty="0">
                <a:latin typeface="宋体" panose="02010600030101010101" pitchFamily="2" charset="-122"/>
              </a:rPr>
              <a:t>生成</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宋体" panose="02010600030101010101" pitchFamily="2" charset="-122"/>
              </a:rPr>
              <a:t>的所有子状态；</a:t>
            </a:r>
            <a:endParaRPr lang="zh-CN" altLang="en-US" sz="2000" dirty="0">
              <a:latin typeface="Times New Roman" panose="02020603050405020304" pitchFamily="18" charset="0"/>
              <a:cs typeface="Times New Roman" panose="02020603050405020304" pitchFamily="18" charset="0"/>
            </a:endParaRPr>
          </a:p>
          <a:p>
            <a:pPr algn="just">
              <a:spcBef>
                <a:spcPct val="20000"/>
              </a:spcBef>
            </a:pPr>
            <a:r>
              <a:rPr lang="en-US" altLang="zh-CN" sz="2000" dirty="0">
                <a:latin typeface="Times New Roman" panose="02020603050405020304" pitchFamily="18" charset="0"/>
                <a:cs typeface="Times New Roman" panose="02020603050405020304" pitchFamily="18" charset="0"/>
              </a:rPr>
              <a:t>if n</a:t>
            </a:r>
            <a:r>
              <a:rPr lang="zh-CN" altLang="en-US" sz="2000" dirty="0">
                <a:latin typeface="宋体" panose="02010600030101010101" pitchFamily="2" charset="-122"/>
              </a:rPr>
              <a:t>没有任何子状态</a:t>
            </a:r>
            <a:r>
              <a:rPr lang="en-US" altLang="zh-CN" sz="2000" dirty="0">
                <a:latin typeface="Times New Roman" panose="02020603050405020304" pitchFamily="18" charset="0"/>
                <a:cs typeface="Times New Roman" panose="02020603050405020304" pitchFamily="18" charset="0"/>
              </a:rPr>
              <a:t>then continue</a:t>
            </a:r>
            <a:r>
              <a:rPr lang="zh-CN" altLang="en-US" sz="2000" dirty="0">
                <a:latin typeface="宋体" panose="02010600030101010101" pitchFamily="2" charset="-122"/>
              </a:rPr>
              <a:t>；</a:t>
            </a:r>
            <a:endParaRPr lang="zh-CN" altLang="en-US" sz="2000" dirty="0">
              <a:latin typeface="Times New Roman" panose="02020603050405020304" pitchFamily="18" charset="0"/>
              <a:cs typeface="Times New Roman" panose="02020603050405020304" pitchFamily="18" charset="0"/>
            </a:endParaRPr>
          </a:p>
          <a:p>
            <a:pPr algn="just">
              <a:spcBef>
                <a:spcPct val="20000"/>
              </a:spcBef>
            </a:pPr>
            <a:r>
              <a:rPr lang="en-US" altLang="zh-CN" sz="2000" dirty="0">
                <a:latin typeface="Times New Roman" panose="02020603050405020304" pitchFamily="18" charset="0"/>
                <a:cs typeface="Times New Roman" panose="02020603050405020304" pitchFamily="18" charset="0"/>
              </a:rPr>
              <a:t>for n</a:t>
            </a:r>
            <a:r>
              <a:rPr lang="zh-CN" altLang="en-US" sz="2000" dirty="0">
                <a:latin typeface="宋体" panose="02010600030101010101" pitchFamily="2" charset="-122"/>
              </a:rPr>
              <a:t>的每个子状态</a:t>
            </a:r>
            <a:r>
              <a:rPr lang="en-US" altLang="zh-CN" sz="2000" dirty="0">
                <a:latin typeface="Times New Roman" panose="02020603050405020304" pitchFamily="18" charset="0"/>
                <a:cs typeface="Times New Roman" panose="02020603050405020304" pitchFamily="18" charset="0"/>
              </a:rPr>
              <a:t>do</a:t>
            </a:r>
          </a:p>
          <a:p>
            <a:pPr algn="just">
              <a:spcBef>
                <a:spcPct val="20000"/>
              </a:spcBef>
            </a:pPr>
            <a:r>
              <a:rPr lang="en-US" altLang="zh-CN" sz="2000" dirty="0">
                <a:latin typeface="Times New Roman" panose="02020603050405020304" pitchFamily="18" charset="0"/>
                <a:cs typeface="Times New Roman" panose="02020603050405020304" pitchFamily="18" charset="0"/>
              </a:rPr>
              <a:t>case</a:t>
            </a:r>
            <a:r>
              <a:rPr lang="zh-CN" altLang="en-US" sz="2000" dirty="0">
                <a:latin typeface="宋体" panose="02010600030101010101" pitchFamily="2" charset="-122"/>
              </a:rPr>
              <a:t>子状态</a:t>
            </a:r>
            <a:r>
              <a:rPr lang="en-US" altLang="zh-CN" sz="2000" dirty="0">
                <a:latin typeface="Times New Roman" panose="02020603050405020304" pitchFamily="18" charset="0"/>
                <a:cs typeface="Times New Roman" panose="02020603050405020304" pitchFamily="18" charset="0"/>
              </a:rPr>
              <a:t>is not already on open</a:t>
            </a:r>
            <a:r>
              <a:rPr lang="zh-CN" altLang="en-US" sz="2000" dirty="0">
                <a:latin typeface="宋体" panose="02010600030101010101" pitchFamily="2" charset="-122"/>
              </a:rPr>
              <a:t>表</a:t>
            </a:r>
            <a:r>
              <a:rPr lang="en-US" altLang="zh-CN" sz="2000" dirty="0">
                <a:latin typeface="Times New Roman" panose="02020603050405020304" pitchFamily="18" charset="0"/>
                <a:cs typeface="Times New Roman" panose="02020603050405020304" pitchFamily="18" charset="0"/>
              </a:rPr>
              <a:t>or closed</a:t>
            </a:r>
            <a:r>
              <a:rPr lang="zh-CN" altLang="en-US" sz="2000" dirty="0">
                <a:latin typeface="宋体" panose="02010600030101010101" pitchFamily="2" charset="-122"/>
              </a:rPr>
              <a:t>表；</a:t>
            </a:r>
            <a:endParaRPr lang="zh-CN" altLang="en-US" sz="2000" dirty="0">
              <a:latin typeface="Times New Roman" panose="02020603050405020304" pitchFamily="18" charset="0"/>
              <a:cs typeface="Times New Roman" panose="02020603050405020304" pitchFamily="18" charset="0"/>
            </a:endParaRPr>
          </a:p>
          <a:p>
            <a:pPr algn="just">
              <a:spcBef>
                <a:spcPct val="20000"/>
              </a:spcBef>
            </a:pPr>
            <a:r>
              <a:rPr lang="en-US" altLang="zh-CN" sz="2000" dirty="0" smtClean="0">
                <a:latin typeface="Times New Roman" panose="02020603050405020304" pitchFamily="18" charset="0"/>
                <a:cs typeface="Times New Roman" panose="02020603050405020304" pitchFamily="18" charset="0"/>
              </a:rPr>
              <a:t>     begin</a:t>
            </a:r>
            <a:endParaRPr lang="en-US" altLang="zh-CN" sz="2000" dirty="0">
              <a:latin typeface="Times New Roman" panose="02020603050405020304" pitchFamily="18" charset="0"/>
              <a:cs typeface="Times New Roman" panose="02020603050405020304" pitchFamily="18" charset="0"/>
            </a:endParaRPr>
          </a:p>
          <a:p>
            <a:pPr algn="just">
              <a:spcBef>
                <a:spcPct val="20000"/>
              </a:spcBef>
            </a:pPr>
            <a:r>
              <a:rPr lang="zh-CN" altLang="en-US" sz="2000" dirty="0" smtClean="0">
                <a:latin typeface="宋体" panose="02010600030101010101" pitchFamily="2" charset="-122"/>
              </a:rPr>
              <a:t>   计算</a:t>
            </a:r>
            <a:r>
              <a:rPr lang="zh-CN" altLang="en-US" sz="2000" dirty="0">
                <a:latin typeface="宋体" panose="02010600030101010101" pitchFamily="2" charset="-122"/>
              </a:rPr>
              <a:t>该子状态的估价函数值；</a:t>
            </a:r>
            <a:endParaRPr lang="zh-CN" altLang="en-US" sz="2000" dirty="0">
              <a:latin typeface="Times New Roman" panose="02020603050405020304" pitchFamily="18" charset="0"/>
              <a:cs typeface="Times New Roman" panose="02020603050405020304" pitchFamily="18" charset="0"/>
            </a:endParaRPr>
          </a:p>
          <a:p>
            <a:pPr algn="just">
              <a:spcBef>
                <a:spcPct val="20000"/>
              </a:spcBef>
            </a:pPr>
            <a:r>
              <a:rPr lang="zh-CN" altLang="en-US" sz="2000" dirty="0" smtClean="0">
                <a:latin typeface="宋体" panose="02010600030101010101" pitchFamily="2" charset="-122"/>
              </a:rPr>
              <a:t>   将</a:t>
            </a:r>
            <a:r>
              <a:rPr lang="zh-CN" altLang="en-US" sz="2000" dirty="0">
                <a:latin typeface="宋体" panose="02010600030101010101" pitchFamily="2" charset="-122"/>
              </a:rPr>
              <a:t>该子状态加到</a:t>
            </a:r>
            <a:r>
              <a:rPr lang="en-US" altLang="zh-CN" sz="2000" dirty="0">
                <a:latin typeface="Times New Roman" panose="02020603050405020304" pitchFamily="18" charset="0"/>
                <a:cs typeface="Times New Roman" panose="02020603050405020304" pitchFamily="18" charset="0"/>
              </a:rPr>
              <a:t>open</a:t>
            </a:r>
            <a:r>
              <a:rPr lang="zh-CN" altLang="en-US" sz="2000" dirty="0">
                <a:latin typeface="宋体" panose="02010600030101010101" pitchFamily="2" charset="-122"/>
              </a:rPr>
              <a:t>表中；</a:t>
            </a:r>
            <a:endParaRPr lang="zh-CN" altLang="en-US" sz="2000" dirty="0">
              <a:latin typeface="Times New Roman" panose="02020603050405020304" pitchFamily="18" charset="0"/>
              <a:cs typeface="Times New Roman" panose="02020603050405020304" pitchFamily="18" charset="0"/>
            </a:endParaRPr>
          </a:p>
          <a:p>
            <a:pPr>
              <a:spcBef>
                <a:spcPct val="20000"/>
              </a:spcBef>
            </a:pPr>
            <a:r>
              <a:rPr lang="zh-CN" altLang="en-US" sz="2000" dirty="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end</a:t>
            </a:r>
            <a:r>
              <a:rPr lang="zh-CN" altLang="en-US" sz="2000" dirty="0">
                <a:latin typeface="宋体" panose="02010600030101010101" pitchFamily="2" charset="-122"/>
              </a:rPr>
              <a:t>；</a:t>
            </a:r>
            <a:r>
              <a:rPr lang="zh-CN" altLang="en-US" sz="2000" dirty="0"/>
              <a:t> </a:t>
            </a:r>
          </a:p>
        </p:txBody>
      </p:sp>
      <p:sp>
        <p:nvSpPr>
          <p:cNvPr id="7"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2.4.3  </a:t>
            </a:r>
            <a:r>
              <a:rPr lang="en-US" altLang="zh-CN" sz="3600" dirty="0">
                <a:solidFill>
                  <a:schemeClr val="bg1"/>
                </a:solidFill>
                <a:latin typeface="Times New Roman" panose="02020603050405020304" pitchFamily="18" charset="0"/>
                <a:ea typeface="黑体" panose="02010609060101010101" pitchFamily="2" charset="-122"/>
              </a:rPr>
              <a:t>A</a:t>
            </a:r>
            <a:r>
              <a:rPr lang="zh-CN" altLang="en-US" sz="3600" dirty="0">
                <a:solidFill>
                  <a:schemeClr val="bg1"/>
                </a:solidFill>
                <a:latin typeface="Times New Roman" panose="02020603050405020304" pitchFamily="18" charset="0"/>
                <a:ea typeface="黑体" panose="02010609060101010101" pitchFamily="2" charset="-122"/>
              </a:rPr>
              <a:t>搜索算法</a:t>
            </a:r>
          </a:p>
        </p:txBody>
      </p:sp>
    </p:spTree>
    <p:extLst>
      <p:ext uri="{BB962C8B-B14F-4D97-AF65-F5344CB8AC3E}">
        <p14:creationId xmlns:p14="http://schemas.microsoft.com/office/powerpoint/2010/main" val="19939333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09573"/>
                                        </p:tgtEl>
                                        <p:attrNameLst>
                                          <p:attrName>style.visibility</p:attrName>
                                        </p:attrNameLst>
                                      </p:cBhvr>
                                      <p:to>
                                        <p:strVal val="visible"/>
                                      </p:to>
                                    </p:set>
                                    <p:anim calcmode="lin" valueType="num">
                                      <p:cBhvr>
                                        <p:cTn id="7" dur="500" fill="hold"/>
                                        <p:tgtEl>
                                          <p:spTgt spid="109573"/>
                                        </p:tgtEl>
                                        <p:attrNameLst>
                                          <p:attrName>ppt_w</p:attrName>
                                        </p:attrNameLst>
                                      </p:cBhvr>
                                      <p:tavLst>
                                        <p:tav tm="0">
                                          <p:val>
                                            <p:fltVal val="0"/>
                                          </p:val>
                                        </p:tav>
                                        <p:tav tm="100000">
                                          <p:val>
                                            <p:strVal val="#ppt_w"/>
                                          </p:val>
                                        </p:tav>
                                      </p:tavLst>
                                    </p:anim>
                                    <p:anim calcmode="lin" valueType="num">
                                      <p:cBhvr>
                                        <p:cTn id="8" dur="500" fill="hold"/>
                                        <p:tgtEl>
                                          <p:spTgt spid="109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45</a:t>
            </a:fld>
            <a:endParaRPr lang="ja-JP" altLang="en-US" dirty="0">
              <a:solidFill>
                <a:srgbClr val="A50021"/>
              </a:solidFill>
              <a:ea typeface="MS PGothic" panose="020B0600070205080204" pitchFamily="34" charset="-128"/>
            </a:endParaRPr>
          </a:p>
        </p:txBody>
      </p:sp>
      <p:sp>
        <p:nvSpPr>
          <p:cNvPr id="54277" name="Text Box 4"/>
          <p:cNvSpPr txBox="1"/>
          <p:nvPr/>
        </p:nvSpPr>
        <p:spPr>
          <a:xfrm>
            <a:off x="767408" y="914400"/>
            <a:ext cx="10657184" cy="5518150"/>
          </a:xfrm>
          <a:prstGeom prst="rect">
            <a:avLst/>
          </a:prstGeom>
          <a:solidFill>
            <a:srgbClr val="FFFFFF"/>
          </a:solidFill>
          <a:ln w="9525" cap="flat" cmpd="sng">
            <a:solidFill>
              <a:srgbClr val="808080"/>
            </a:solidFill>
            <a:prstDash val="solid"/>
            <a:miter/>
            <a:headEnd type="none" w="med" len="med"/>
            <a:tailEnd type="none" w="med" len="med"/>
          </a:ln>
        </p:spPr>
        <p:txBody>
          <a:bodyPr wrap="square">
            <a:spAutoFit/>
          </a:bodyPr>
          <a:lstStyle/>
          <a:p>
            <a:pPr algn="just">
              <a:spcBef>
                <a:spcPct val="20000"/>
              </a:spcBef>
            </a:pPr>
            <a:r>
              <a:rPr lang="en-US" altLang="zh-CN" sz="2000" dirty="0">
                <a:latin typeface="Times New Roman" panose="02020603050405020304" pitchFamily="18" charset="0"/>
              </a:rPr>
              <a:t>case</a:t>
            </a:r>
            <a:r>
              <a:rPr lang="zh-CN" altLang="en-US" sz="2000" dirty="0">
                <a:latin typeface="Times New Roman" panose="02020603050405020304" pitchFamily="18" charset="0"/>
              </a:rPr>
              <a:t>子状态</a:t>
            </a:r>
            <a:r>
              <a:rPr lang="en-US" altLang="zh-CN" sz="2000" dirty="0">
                <a:latin typeface="Times New Roman" panose="02020603050405020304" pitchFamily="18" charset="0"/>
              </a:rPr>
              <a:t>is already on open</a:t>
            </a:r>
            <a:r>
              <a:rPr lang="zh-CN" altLang="en-US" sz="2000" dirty="0">
                <a:latin typeface="Times New Roman" panose="02020603050405020304" pitchFamily="18" charset="0"/>
              </a:rPr>
              <a:t>表：</a:t>
            </a:r>
          </a:p>
          <a:p>
            <a:pPr algn="just">
              <a:spcBef>
                <a:spcPct val="20000"/>
              </a:spcBef>
            </a:pPr>
            <a:r>
              <a:rPr lang="en-US" altLang="zh-CN" sz="2000" dirty="0" smtClean="0">
                <a:latin typeface="Times New Roman" panose="02020603050405020304" pitchFamily="18" charset="0"/>
              </a:rPr>
              <a:t>      if</a:t>
            </a:r>
            <a:r>
              <a:rPr lang="zh-CN" altLang="en-US" sz="2000" dirty="0">
                <a:latin typeface="Times New Roman" panose="02020603050405020304" pitchFamily="18" charset="0"/>
              </a:rPr>
              <a:t>该子状态是沿着一条比在</a:t>
            </a:r>
            <a:r>
              <a:rPr lang="en-US" altLang="zh-CN" sz="2000" dirty="0">
                <a:latin typeface="Times New Roman" panose="02020603050405020304" pitchFamily="18" charset="0"/>
              </a:rPr>
              <a:t>open</a:t>
            </a:r>
            <a:r>
              <a:rPr lang="zh-CN" altLang="en-US" sz="2000" dirty="0">
                <a:latin typeface="Times New Roman" panose="02020603050405020304" pitchFamily="18" charset="0"/>
              </a:rPr>
              <a:t>表已有的更短路径而到达</a:t>
            </a:r>
          </a:p>
          <a:p>
            <a:pPr algn="just">
              <a:spcBef>
                <a:spcPct val="20000"/>
              </a:spcBef>
            </a:pPr>
            <a:r>
              <a:rPr lang="en-US" altLang="zh-CN" sz="2000" dirty="0" smtClean="0">
                <a:latin typeface="Times New Roman" panose="02020603050405020304" pitchFamily="18" charset="0"/>
              </a:rPr>
              <a:t>      then </a:t>
            </a:r>
            <a:r>
              <a:rPr lang="zh-CN" altLang="en-US" sz="2000" dirty="0">
                <a:latin typeface="Times New Roman" panose="02020603050405020304" pitchFamily="18" charset="0"/>
              </a:rPr>
              <a:t>记录更短路径走向及其估价函数值；</a:t>
            </a:r>
          </a:p>
          <a:p>
            <a:pPr algn="just">
              <a:spcBef>
                <a:spcPct val="20000"/>
              </a:spcBef>
            </a:pPr>
            <a:r>
              <a:rPr lang="en-US" altLang="zh-CN" sz="2000" dirty="0">
                <a:latin typeface="Times New Roman" panose="02020603050405020304" pitchFamily="18" charset="0"/>
              </a:rPr>
              <a:t>case</a:t>
            </a:r>
            <a:r>
              <a:rPr lang="zh-CN" altLang="en-US" sz="2000" dirty="0">
                <a:latin typeface="Times New Roman" panose="02020603050405020304" pitchFamily="18" charset="0"/>
              </a:rPr>
              <a:t>子状态</a:t>
            </a:r>
            <a:r>
              <a:rPr lang="en-US" altLang="zh-CN" sz="2000" dirty="0">
                <a:latin typeface="Times New Roman" panose="02020603050405020304" pitchFamily="18" charset="0"/>
              </a:rPr>
              <a:t>is already on closed</a:t>
            </a:r>
            <a:r>
              <a:rPr lang="zh-CN" altLang="en-US" sz="2000" dirty="0">
                <a:latin typeface="Times New Roman" panose="02020603050405020304" pitchFamily="18" charset="0"/>
              </a:rPr>
              <a:t>表：</a:t>
            </a:r>
          </a:p>
          <a:p>
            <a:pPr algn="just">
              <a:spcBef>
                <a:spcPct val="20000"/>
              </a:spcBef>
            </a:pPr>
            <a:r>
              <a:rPr lang="en-US" altLang="zh-CN" sz="2000" dirty="0" smtClean="0">
                <a:latin typeface="Times New Roman" panose="02020603050405020304" pitchFamily="18" charset="0"/>
              </a:rPr>
              <a:t>     if</a:t>
            </a:r>
            <a:r>
              <a:rPr lang="zh-CN" altLang="en-US" sz="2000" dirty="0">
                <a:latin typeface="Times New Roman" panose="02020603050405020304" pitchFamily="18" charset="0"/>
              </a:rPr>
              <a:t>该子状态是沿着一条比在</a:t>
            </a:r>
            <a:r>
              <a:rPr lang="en-US" altLang="zh-CN" sz="2000" dirty="0">
                <a:latin typeface="Times New Roman" panose="02020603050405020304" pitchFamily="18" charset="0"/>
              </a:rPr>
              <a:t>closed</a:t>
            </a:r>
            <a:r>
              <a:rPr lang="zh-CN" altLang="en-US" sz="2000" dirty="0">
                <a:latin typeface="Times New Roman" panose="02020603050405020304" pitchFamily="18" charset="0"/>
              </a:rPr>
              <a:t>表已有的更短路径而到达</a:t>
            </a:r>
            <a:r>
              <a:rPr lang="en-US" altLang="zh-CN" sz="2000" dirty="0">
                <a:latin typeface="Times New Roman" panose="02020603050405020304" pitchFamily="18" charset="0"/>
              </a:rPr>
              <a:t>then</a:t>
            </a:r>
          </a:p>
          <a:p>
            <a:pPr algn="just">
              <a:spcBef>
                <a:spcPct val="20000"/>
              </a:spcBef>
            </a:pPr>
            <a:r>
              <a:rPr lang="en-US" altLang="zh-CN" sz="2000" dirty="0" smtClean="0">
                <a:latin typeface="Times New Roman" panose="02020603050405020304" pitchFamily="18" charset="0"/>
              </a:rPr>
              <a:t>      begin</a:t>
            </a:r>
            <a:endParaRPr lang="en-US" altLang="zh-CN" sz="2000" dirty="0">
              <a:latin typeface="Times New Roman" panose="02020603050405020304" pitchFamily="18" charset="0"/>
            </a:endParaRPr>
          </a:p>
          <a:p>
            <a:pPr algn="just">
              <a:spcBef>
                <a:spcPct val="20000"/>
              </a:spcBef>
            </a:pPr>
            <a:r>
              <a:rPr lang="zh-CN" altLang="en-US" sz="2000" dirty="0" smtClean="0">
                <a:latin typeface="Times New Roman" panose="02020603050405020304" pitchFamily="18" charset="0"/>
              </a:rPr>
              <a:t>     将</a:t>
            </a:r>
            <a:r>
              <a:rPr lang="zh-CN" altLang="en-US" sz="2000" dirty="0">
                <a:latin typeface="Times New Roman" panose="02020603050405020304" pitchFamily="18" charset="0"/>
              </a:rPr>
              <a:t>该子状态从</a:t>
            </a:r>
            <a:r>
              <a:rPr lang="en-US" altLang="zh-CN" sz="2000" dirty="0">
                <a:latin typeface="Times New Roman" panose="02020603050405020304" pitchFamily="18" charset="0"/>
              </a:rPr>
              <a:t>closed</a:t>
            </a:r>
            <a:r>
              <a:rPr lang="zh-CN" altLang="en-US" sz="2000" dirty="0">
                <a:latin typeface="Times New Roman" panose="02020603050405020304" pitchFamily="18" charset="0"/>
              </a:rPr>
              <a:t>表移到</a:t>
            </a:r>
            <a:r>
              <a:rPr lang="en-US" altLang="zh-CN" sz="2000" dirty="0">
                <a:latin typeface="Times New Roman" panose="02020603050405020304" pitchFamily="18" charset="0"/>
              </a:rPr>
              <a:t>open</a:t>
            </a:r>
            <a:r>
              <a:rPr lang="zh-CN" altLang="en-US" sz="2000" dirty="0">
                <a:latin typeface="Times New Roman" panose="02020603050405020304" pitchFamily="18" charset="0"/>
              </a:rPr>
              <a:t>表中；</a:t>
            </a:r>
          </a:p>
          <a:p>
            <a:pPr algn="just">
              <a:spcBef>
                <a:spcPct val="20000"/>
              </a:spcBef>
            </a:pPr>
            <a:r>
              <a:rPr lang="zh-CN" altLang="en-US" sz="2000" dirty="0" smtClean="0">
                <a:latin typeface="Times New Roman" panose="02020603050405020304" pitchFamily="18" charset="0"/>
              </a:rPr>
              <a:t>     记录</a:t>
            </a:r>
            <a:r>
              <a:rPr lang="zh-CN" altLang="en-US" sz="2000" dirty="0">
                <a:latin typeface="Times New Roman" panose="02020603050405020304" pitchFamily="18" charset="0"/>
              </a:rPr>
              <a:t>更短路径走向及其估价函数值；</a:t>
            </a:r>
          </a:p>
          <a:p>
            <a:pPr algn="just">
              <a:spcBef>
                <a:spcPct val="20000"/>
              </a:spcBef>
            </a:pPr>
            <a:r>
              <a:rPr lang="en-US" altLang="zh-CN" sz="2000" dirty="0" smtClean="0">
                <a:latin typeface="Times New Roman" panose="02020603050405020304" pitchFamily="18" charset="0"/>
              </a:rPr>
              <a:t>     end</a:t>
            </a:r>
            <a:r>
              <a:rPr lang="zh-CN" altLang="en-US" sz="2000" dirty="0">
                <a:latin typeface="Times New Roman" panose="02020603050405020304" pitchFamily="18" charset="0"/>
              </a:rPr>
              <a:t>；</a:t>
            </a:r>
          </a:p>
          <a:p>
            <a:pPr algn="just">
              <a:spcBef>
                <a:spcPct val="20000"/>
              </a:spcBef>
            </a:pPr>
            <a:r>
              <a:rPr lang="en-US" altLang="zh-CN" sz="2000" dirty="0">
                <a:latin typeface="Times New Roman" panose="02020603050405020304" pitchFamily="18" charset="0"/>
              </a:rPr>
              <a:t>case end</a:t>
            </a:r>
            <a:r>
              <a:rPr lang="zh-CN" altLang="en-US" sz="2000" dirty="0">
                <a:latin typeface="Times New Roman" panose="02020603050405020304" pitchFamily="18" charset="0"/>
              </a:rPr>
              <a:t>；</a:t>
            </a:r>
          </a:p>
          <a:p>
            <a:pPr algn="just">
              <a:spcBef>
                <a:spcPct val="20000"/>
              </a:spcBef>
            </a:pPr>
            <a:r>
              <a:rPr lang="zh-CN" altLang="en-US" sz="2000" dirty="0">
                <a:latin typeface="Times New Roman" panose="02020603050405020304" pitchFamily="18" charset="0"/>
              </a:rPr>
              <a:t>将</a:t>
            </a:r>
            <a:r>
              <a:rPr lang="en-US" altLang="zh-CN" sz="2000" dirty="0">
                <a:latin typeface="Times New Roman" panose="02020603050405020304" pitchFamily="18" charset="0"/>
              </a:rPr>
              <a:t>n</a:t>
            </a:r>
            <a:r>
              <a:rPr lang="zh-CN" altLang="en-US" sz="2000" dirty="0">
                <a:latin typeface="Times New Roman" panose="02020603050405020304" pitchFamily="18" charset="0"/>
              </a:rPr>
              <a:t>放入</a:t>
            </a:r>
            <a:r>
              <a:rPr lang="en-US" altLang="zh-CN" sz="2000" dirty="0">
                <a:latin typeface="Times New Roman" panose="02020603050405020304" pitchFamily="18" charset="0"/>
              </a:rPr>
              <a:t>closed</a:t>
            </a:r>
            <a:r>
              <a:rPr lang="zh-CN" altLang="en-US" sz="2000" dirty="0">
                <a:latin typeface="Times New Roman" panose="02020603050405020304" pitchFamily="18" charset="0"/>
              </a:rPr>
              <a:t>表中；</a:t>
            </a:r>
          </a:p>
          <a:p>
            <a:pPr algn="just">
              <a:spcBef>
                <a:spcPct val="20000"/>
              </a:spcBef>
            </a:pPr>
            <a:r>
              <a:rPr lang="zh-CN" altLang="en-US" sz="2000" dirty="0">
                <a:latin typeface="Times New Roman" panose="02020603050405020304" pitchFamily="18" charset="0"/>
              </a:rPr>
              <a:t>根据估价函数值，从小到大重新排列</a:t>
            </a:r>
            <a:r>
              <a:rPr lang="en-US" altLang="zh-CN" sz="2000" dirty="0">
                <a:latin typeface="Times New Roman" panose="02020603050405020304" pitchFamily="18" charset="0"/>
              </a:rPr>
              <a:t>open</a:t>
            </a:r>
            <a:r>
              <a:rPr lang="zh-CN" altLang="en-US" sz="2000" dirty="0">
                <a:latin typeface="Times New Roman" panose="02020603050405020304" pitchFamily="18" charset="0"/>
              </a:rPr>
              <a:t>表；</a:t>
            </a:r>
          </a:p>
          <a:p>
            <a:pPr algn="just">
              <a:spcBef>
                <a:spcPct val="20000"/>
              </a:spcBef>
            </a:pPr>
            <a:r>
              <a:rPr lang="en-US" altLang="zh-CN" sz="2000" dirty="0">
                <a:latin typeface="Times New Roman" panose="02020603050405020304" pitchFamily="18" charset="0"/>
              </a:rPr>
              <a:t>end</a:t>
            </a:r>
            <a:r>
              <a:rPr lang="zh-CN" altLang="en-US" sz="2000" dirty="0">
                <a:latin typeface="Times New Roman" panose="02020603050405020304" pitchFamily="18" charset="0"/>
              </a:rPr>
              <a:t>；					</a:t>
            </a:r>
            <a:r>
              <a:rPr lang="en-US" altLang="zh-CN" sz="2000" dirty="0" smtClean="0">
                <a:latin typeface="Times New Roman" panose="02020603050405020304" pitchFamily="18" charset="0"/>
              </a:rPr>
              <a:t>//open</a:t>
            </a:r>
            <a:r>
              <a:rPr lang="zh-CN" altLang="en-US" sz="2000" dirty="0">
                <a:latin typeface="Times New Roman" panose="02020603050405020304" pitchFamily="18" charset="0"/>
              </a:rPr>
              <a:t>表中结点已耗尽</a:t>
            </a:r>
          </a:p>
          <a:p>
            <a:pPr algn="just">
              <a:spcBef>
                <a:spcPct val="20000"/>
              </a:spcBef>
            </a:pPr>
            <a:r>
              <a:rPr lang="en-US" altLang="zh-CN" sz="2000" dirty="0">
                <a:latin typeface="Times New Roman" panose="02020603050405020304" pitchFamily="18" charset="0"/>
              </a:rPr>
              <a:t>return(failure)</a:t>
            </a:r>
            <a:r>
              <a:rPr lang="zh-CN" altLang="en-US" sz="2000" dirty="0">
                <a:latin typeface="Times New Roman" panose="02020603050405020304" pitchFamily="18" charset="0"/>
              </a:rPr>
              <a:t>；</a:t>
            </a:r>
          </a:p>
          <a:p>
            <a:pPr algn="just">
              <a:spcBef>
                <a:spcPct val="20000"/>
              </a:spcBef>
            </a:pPr>
            <a:r>
              <a:rPr lang="en-US" altLang="zh-CN" sz="2000" dirty="0">
                <a:latin typeface="Times New Roman" panose="02020603050405020304" pitchFamily="18" charset="0"/>
              </a:rPr>
              <a:t>end.</a:t>
            </a:r>
          </a:p>
        </p:txBody>
      </p:sp>
      <p:sp>
        <p:nvSpPr>
          <p:cNvPr id="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2.4.3  </a:t>
            </a:r>
            <a:r>
              <a:rPr lang="en-US" altLang="zh-CN" sz="3600" dirty="0">
                <a:solidFill>
                  <a:schemeClr val="bg1"/>
                </a:solidFill>
                <a:latin typeface="Times New Roman" panose="02020603050405020304" pitchFamily="18" charset="0"/>
                <a:ea typeface="黑体" panose="02010609060101010101" pitchFamily="2" charset="-122"/>
              </a:rPr>
              <a:t>A</a:t>
            </a:r>
            <a:r>
              <a:rPr lang="zh-CN" altLang="en-US" sz="3600" dirty="0">
                <a:solidFill>
                  <a:schemeClr val="bg1"/>
                </a:solidFill>
                <a:latin typeface="Times New Roman" panose="02020603050405020304" pitchFamily="18" charset="0"/>
                <a:ea typeface="黑体" panose="02010609060101010101" pitchFamily="2" charset="-122"/>
              </a:rPr>
              <a:t>搜索算法</a:t>
            </a:r>
          </a:p>
        </p:txBody>
      </p:sp>
    </p:spTree>
    <p:extLst>
      <p:ext uri="{BB962C8B-B14F-4D97-AF65-F5344CB8AC3E}">
        <p14:creationId xmlns:p14="http://schemas.microsoft.com/office/powerpoint/2010/main" val="2906460931"/>
      </p:ext>
    </p:extLst>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p:cNvSpPr>
          <p:nvPr>
            <p:ph idx="1"/>
          </p:nvPr>
        </p:nvSpPr>
        <p:spPr>
          <a:xfrm>
            <a:off x="623392" y="1052515"/>
            <a:ext cx="11161240" cy="5040782"/>
          </a:xfrm>
          <a:ln/>
        </p:spPr>
        <p:txBody>
          <a:bodyPr vert="horz" wrap="square" lIns="91440" tIns="45720" rIns="91440" bIns="45720" anchor="t"/>
          <a:lstStyle/>
          <a:p>
            <a:pPr algn="just" eaLnBrk="1" hangingPunct="1">
              <a:lnSpc>
                <a:spcPct val="150000"/>
              </a:lnSpc>
            </a:pPr>
            <a:r>
              <a:rPr lang="zh-CN" altLang="en-US" sz="2400" dirty="0">
                <a:latin typeface="Times New Roman" panose="02020603050405020304" pitchFamily="18" charset="0"/>
              </a:rPr>
              <a:t>每次重复时，</a:t>
            </a:r>
            <a:r>
              <a:rPr lang="en-US" altLang="zh-CN" sz="2400" i="1" dirty="0">
                <a:latin typeface="Times New Roman" panose="02020603050405020304" pitchFamily="18" charset="0"/>
              </a:rPr>
              <a:t>A</a:t>
            </a:r>
            <a:r>
              <a:rPr lang="zh-CN" altLang="en-US" sz="2400" dirty="0">
                <a:latin typeface="Times New Roman" panose="02020603050405020304" pitchFamily="18" charset="0"/>
              </a:rPr>
              <a:t>搜索算法从</a:t>
            </a:r>
            <a:r>
              <a:rPr lang="en-US" altLang="zh-CN" sz="2400" dirty="0">
                <a:latin typeface="Times New Roman" panose="02020603050405020304" pitchFamily="18" charset="0"/>
              </a:rPr>
              <a:t>open</a:t>
            </a:r>
            <a:r>
              <a:rPr lang="zh-CN" altLang="en-US" sz="2400" dirty="0">
                <a:latin typeface="Times New Roman" panose="02020603050405020304" pitchFamily="18" charset="0"/>
              </a:rPr>
              <a:t>表中取出第一个状态，如果该状态满足目的条件，则算法返回到该状态的搜索路径。</a:t>
            </a:r>
          </a:p>
          <a:p>
            <a:pPr algn="just" eaLnBrk="1" hangingPunct="1">
              <a:lnSpc>
                <a:spcPct val="150000"/>
              </a:lnSpc>
            </a:pPr>
            <a:r>
              <a:rPr lang="zh-CN" altLang="en-US" sz="2400" dirty="0">
                <a:latin typeface="Times New Roman" panose="02020603050405020304" pitchFamily="18" charset="0"/>
              </a:rPr>
              <a:t>如果</a:t>
            </a:r>
            <a:r>
              <a:rPr lang="en-US" altLang="zh-CN" sz="2400" dirty="0">
                <a:latin typeface="Times New Roman" panose="02020603050405020304" pitchFamily="18" charset="0"/>
              </a:rPr>
              <a:t>open</a:t>
            </a:r>
            <a:r>
              <a:rPr lang="zh-CN" altLang="en-US" sz="2400" dirty="0">
                <a:latin typeface="Times New Roman" panose="02020603050405020304" pitchFamily="18" charset="0"/>
              </a:rPr>
              <a:t>表的第一个状态不是目的状态，则算法利用与之相匹配的一系列操作算子进行相应的操作来产生它的子状态。如果某个子状态已在</a:t>
            </a:r>
            <a:r>
              <a:rPr lang="en-US" altLang="zh-CN" sz="2400" dirty="0">
                <a:latin typeface="Times New Roman" panose="02020603050405020304" pitchFamily="18" charset="0"/>
              </a:rPr>
              <a:t>open</a:t>
            </a:r>
            <a:r>
              <a:rPr lang="zh-CN" altLang="en-US" sz="2400" dirty="0">
                <a:latin typeface="Times New Roman" panose="02020603050405020304" pitchFamily="18" charset="0"/>
              </a:rPr>
              <a:t>表（或</a:t>
            </a:r>
            <a:r>
              <a:rPr lang="en-US" altLang="zh-CN" sz="2400" dirty="0">
                <a:latin typeface="Times New Roman" panose="02020603050405020304" pitchFamily="18" charset="0"/>
              </a:rPr>
              <a:t>closed</a:t>
            </a:r>
            <a:r>
              <a:rPr lang="zh-CN" altLang="en-US" sz="2400" dirty="0">
                <a:latin typeface="Times New Roman" panose="02020603050405020304" pitchFamily="18" charset="0"/>
              </a:rPr>
              <a:t>表）中出现过，即该状态再一次被发现时，则通过刷新它的祖先状态的历史记录，使算法极有可能找到到达目的状态的更短的路径</a:t>
            </a:r>
          </a:p>
          <a:p>
            <a:pPr algn="just" eaLnBrk="1" hangingPunct="1">
              <a:lnSpc>
                <a:spcPct val="150000"/>
              </a:lnSpc>
            </a:pPr>
            <a:r>
              <a:rPr lang="zh-CN" altLang="en-US" sz="2400" dirty="0">
                <a:latin typeface="Times New Roman" panose="02020603050405020304" pitchFamily="18" charset="0"/>
              </a:rPr>
              <a:t>接着，</a:t>
            </a:r>
            <a:r>
              <a:rPr lang="en-US" altLang="zh-CN" sz="2400" i="1" dirty="0">
                <a:latin typeface="Times New Roman" panose="02020603050405020304" pitchFamily="18" charset="0"/>
              </a:rPr>
              <a:t>A</a:t>
            </a:r>
            <a:r>
              <a:rPr lang="zh-CN" altLang="en-US" sz="2400" dirty="0">
                <a:latin typeface="Times New Roman" panose="02020603050405020304" pitchFamily="18" charset="0"/>
              </a:rPr>
              <a:t>搜索算法</a:t>
            </a:r>
            <a:r>
              <a:rPr lang="en-US" altLang="zh-CN" sz="2400" dirty="0">
                <a:latin typeface="Times New Roman" panose="02020603050405020304" pitchFamily="18" charset="0"/>
              </a:rPr>
              <a:t>open</a:t>
            </a:r>
            <a:r>
              <a:rPr lang="zh-CN" altLang="en-US" sz="2400" dirty="0">
                <a:latin typeface="Times New Roman" panose="02020603050405020304" pitchFamily="18" charset="0"/>
              </a:rPr>
              <a:t>表中每个状态的估价函数值，按照值的大小重新排序，将值最小的状态放在表头，使其第一个被扩展。 </a:t>
            </a:r>
          </a:p>
        </p:txBody>
      </p:sp>
      <p:sp>
        <p:nvSpPr>
          <p:cNvPr id="55298"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46</a:t>
            </a:fld>
            <a:endParaRPr lang="ja-JP" altLang="en-US" dirty="0">
              <a:solidFill>
                <a:srgbClr val="A50021"/>
              </a:solidFill>
              <a:ea typeface="MS PGothic" panose="020B0600070205080204" pitchFamily="34" charset="-128"/>
            </a:endParaRPr>
          </a:p>
        </p:txBody>
      </p:sp>
      <p:sp>
        <p:nvSpPr>
          <p:cNvPr id="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2.4.3  </a:t>
            </a:r>
            <a:r>
              <a:rPr lang="en-US" altLang="zh-CN" sz="3600" dirty="0">
                <a:solidFill>
                  <a:schemeClr val="bg1"/>
                </a:solidFill>
                <a:latin typeface="Times New Roman" panose="02020603050405020304" pitchFamily="18" charset="0"/>
                <a:ea typeface="黑体" panose="02010609060101010101" pitchFamily="2" charset="-122"/>
              </a:rPr>
              <a:t>A</a:t>
            </a:r>
            <a:r>
              <a:rPr lang="zh-CN" altLang="en-US" sz="3600" dirty="0">
                <a:solidFill>
                  <a:schemeClr val="bg1"/>
                </a:solidFill>
                <a:latin typeface="Times New Roman" panose="02020603050405020304" pitchFamily="18" charset="0"/>
                <a:ea typeface="黑体" panose="02010609060101010101" pitchFamily="2" charset="-122"/>
              </a:rPr>
              <a:t>搜索算法</a:t>
            </a:r>
          </a:p>
        </p:txBody>
      </p:sp>
    </p:spTree>
    <p:extLst>
      <p:ext uri="{BB962C8B-B14F-4D97-AF65-F5344CB8AC3E}">
        <p14:creationId xmlns:p14="http://schemas.microsoft.com/office/powerpoint/2010/main" val="131973301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animEffect transition="in" filter="barn(inHorizontal)">
                                      <p:cBhvr>
                                        <p:cTn id="7" dur="500"/>
                                        <p:tgtEl>
                                          <p:spTgt spid="112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12643">
                                            <p:txEl>
                                              <p:pRg st="1" end="1"/>
                                            </p:txEl>
                                          </p:spTgt>
                                        </p:tgtEl>
                                        <p:attrNameLst>
                                          <p:attrName>style.visibility</p:attrName>
                                        </p:attrNameLst>
                                      </p:cBhvr>
                                      <p:to>
                                        <p:strVal val="visible"/>
                                      </p:to>
                                    </p:set>
                                    <p:animEffect transition="in" filter="barn(inHorizontal)">
                                      <p:cBhvr>
                                        <p:cTn id="12" dur="500"/>
                                        <p:tgtEl>
                                          <p:spTgt spid="112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12643">
                                            <p:txEl>
                                              <p:pRg st="2" end="2"/>
                                            </p:txEl>
                                          </p:spTgt>
                                        </p:tgtEl>
                                        <p:attrNameLst>
                                          <p:attrName>style.visibility</p:attrName>
                                        </p:attrNameLst>
                                      </p:cBhvr>
                                      <p:to>
                                        <p:strVal val="visible"/>
                                      </p:to>
                                    </p:set>
                                    <p:animEffect transition="in" filter="barn(inHorizontal)">
                                      <p:cBhvr>
                                        <p:cTn id="17" dur="500"/>
                                        <p:tgtEl>
                                          <p:spTgt spid="1126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 name="Rectangle 3"/>
          <p:cNvSpPr>
            <a:spLocks noGrp="1"/>
          </p:cNvSpPr>
          <p:nvPr>
            <p:ph type="body" sz="half" idx="1"/>
          </p:nvPr>
        </p:nvSpPr>
        <p:spPr>
          <a:xfrm>
            <a:off x="847202" y="1138237"/>
            <a:ext cx="10513168" cy="5400675"/>
          </a:xfrm>
          <a:ln/>
        </p:spPr>
        <p:txBody>
          <a:bodyPr vert="horz" wrap="square" lIns="91440" tIns="45720" rIns="91440" bIns="45720" anchor="t"/>
          <a:lstStyle/>
          <a:p>
            <a:pPr eaLnBrk="1" hangingPunct="1"/>
            <a:r>
              <a:rPr lang="zh-CN" altLang="en-US" sz="2400" b="1" dirty="0" smtClean="0">
                <a:latin typeface="宋体" panose="02010600030101010101" pitchFamily="2" charset="-122"/>
              </a:rPr>
              <a:t>例</a:t>
            </a:r>
            <a:r>
              <a:rPr lang="en-US" altLang="zh-CN" sz="2400" b="1" dirty="0" smtClean="0">
                <a:latin typeface="Times New Roman" panose="02020603050405020304" pitchFamily="18" charset="0"/>
                <a:cs typeface="Times New Roman" panose="02020603050405020304" pitchFamily="18" charset="0"/>
              </a:rPr>
              <a:t>   </a:t>
            </a:r>
            <a:r>
              <a:rPr lang="zh-CN" altLang="en-US" sz="2400" dirty="0">
                <a:latin typeface="宋体" panose="02010600030101010101" pitchFamily="2" charset="-122"/>
              </a:rPr>
              <a:t>利用</a:t>
            </a:r>
            <a:r>
              <a:rPr lang="en-US" altLang="zh-CN" sz="2400" i="1" dirty="0">
                <a:latin typeface="Times New Roman" panose="02020603050405020304" pitchFamily="18" charset="0"/>
                <a:cs typeface="Times New Roman" panose="02020603050405020304" pitchFamily="18" charset="0"/>
              </a:rPr>
              <a:t>A</a:t>
            </a:r>
            <a:r>
              <a:rPr lang="zh-CN" altLang="en-US" sz="2400" dirty="0">
                <a:latin typeface="宋体" panose="02010600030101010101" pitchFamily="2" charset="-122"/>
              </a:rPr>
              <a:t>搜索算法求解八数码问题的搜索树，其估价函数定义为</a:t>
            </a:r>
          </a:p>
          <a:p>
            <a:pPr eaLnBrk="1" hangingPunct="1"/>
            <a:endParaRPr lang="zh-CN" altLang="en-US" sz="2400" dirty="0">
              <a:latin typeface="宋体" panose="02010600030101010101" pitchFamily="2" charset="-122"/>
            </a:endParaRPr>
          </a:p>
          <a:p>
            <a:pPr eaLnBrk="1" hangingPunct="1">
              <a:buClr>
                <a:srgbClr val="0000FF"/>
              </a:buClr>
              <a:buFont typeface="Wingdings" panose="05000000000000000000" pitchFamily="2" charset="2"/>
              <a:buChar char="§"/>
            </a:pPr>
            <a:r>
              <a:rPr lang="zh-CN" altLang="en-US" sz="2400" dirty="0">
                <a:latin typeface="宋体" panose="02010600030101010101" pitchFamily="2" charset="-122"/>
              </a:rPr>
              <a:t>     ：状态的深度，每步为单位代价。</a:t>
            </a:r>
          </a:p>
          <a:p>
            <a:pPr eaLnBrk="1" hangingPunct="1">
              <a:buClr>
                <a:srgbClr val="0000FF"/>
              </a:buClr>
              <a:buFont typeface="Wingdings" panose="05000000000000000000" pitchFamily="2" charset="2"/>
              <a:buChar char="§"/>
            </a:pPr>
            <a:r>
              <a:rPr lang="zh-CN" altLang="en-US" sz="2400" dirty="0">
                <a:latin typeface="宋体" panose="02010600030101010101" pitchFamily="2" charset="-122"/>
              </a:rPr>
              <a:t>     ：以</a:t>
            </a:r>
            <a:r>
              <a:rPr lang="zh-CN" altLang="en-US" sz="2400" dirty="0">
                <a:latin typeface="Times New Roman" panose="02020603050405020304" pitchFamily="18" charset="0"/>
              </a:rPr>
              <a:t>“</a:t>
            </a:r>
            <a:r>
              <a:rPr lang="zh-CN" altLang="en-US" sz="2400" dirty="0">
                <a:latin typeface="宋体" panose="02010600030101010101" pitchFamily="2" charset="-122"/>
              </a:rPr>
              <a:t>不在位</a:t>
            </a:r>
            <a:r>
              <a:rPr lang="zh-CN" altLang="en-US" sz="2400" dirty="0">
                <a:latin typeface="Times New Roman" panose="02020603050405020304" pitchFamily="18" charset="0"/>
              </a:rPr>
              <a:t>”</a:t>
            </a:r>
            <a:r>
              <a:rPr lang="zh-CN" altLang="en-US" sz="2400" dirty="0">
                <a:latin typeface="宋体" panose="02010600030101010101" pitchFamily="2" charset="-122"/>
              </a:rPr>
              <a:t>的将牌数作为启发信息的度量。</a:t>
            </a:r>
            <a:endParaRPr lang="zh-CN" altLang="en-US" sz="2400" dirty="0"/>
          </a:p>
        </p:txBody>
      </p:sp>
      <p:sp>
        <p:nvSpPr>
          <p:cNvPr id="13320" name="灯片编号占位符 5"/>
          <p:cNvSpPr txBox="1">
            <a:spLocks noGrp="1"/>
          </p:cNvSpPr>
          <p:nvPr>
            <p:ph type="sldNum" sz="quarter" idx="10"/>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47</a:t>
            </a:fld>
            <a:endParaRPr lang="ja-JP" altLang="en-US" dirty="0">
              <a:solidFill>
                <a:srgbClr val="A50021"/>
              </a:solidFill>
              <a:ea typeface="MS PGothic" panose="020B0600070205080204" pitchFamily="34" charset="-128"/>
            </a:endParaRPr>
          </a:p>
        </p:txBody>
      </p:sp>
      <p:sp>
        <p:nvSpPr>
          <p:cNvPr id="13323" name="Rectangle 6"/>
          <p:cNvSpPr/>
          <p:nvPr/>
        </p:nvSpPr>
        <p:spPr>
          <a:xfrm>
            <a:off x="5486400" y="3328988"/>
            <a:ext cx="9144000" cy="369332"/>
          </a:xfrm>
          <a:prstGeom prst="rect">
            <a:avLst/>
          </a:prstGeom>
          <a:noFill/>
          <a:ln w="9525">
            <a:noFill/>
          </a:ln>
        </p:spPr>
        <p:txBody>
          <a:bodyPr>
            <a:spAutoFit/>
          </a:bodyPr>
          <a:lstStyle/>
          <a:p>
            <a:endParaRPr lang="zh-CN" altLang="en-US" dirty="0">
              <a:latin typeface="Arial" panose="020B0604020202020204" pitchFamily="34" charset="0"/>
            </a:endParaRPr>
          </a:p>
        </p:txBody>
      </p:sp>
      <p:sp>
        <p:nvSpPr>
          <p:cNvPr id="13324" name="Rectangle 14"/>
          <p:cNvSpPr/>
          <p:nvPr/>
        </p:nvSpPr>
        <p:spPr>
          <a:xfrm>
            <a:off x="5672138" y="3328988"/>
            <a:ext cx="9144000" cy="369332"/>
          </a:xfrm>
          <a:prstGeom prst="rect">
            <a:avLst/>
          </a:prstGeom>
          <a:noFill/>
          <a:ln w="9525">
            <a:noFill/>
          </a:ln>
        </p:spPr>
        <p:txBody>
          <a:bodyPr>
            <a:spAutoFit/>
          </a:bodyPr>
          <a:lstStyle/>
          <a:p>
            <a:endParaRPr lang="zh-CN" altLang="en-US" dirty="0">
              <a:latin typeface="Arial" panose="020B0604020202020204" pitchFamily="34" charset="0"/>
            </a:endParaRPr>
          </a:p>
        </p:txBody>
      </p:sp>
      <p:grpSp>
        <p:nvGrpSpPr>
          <p:cNvPr id="13325" name="Group 25"/>
          <p:cNvGrpSpPr/>
          <p:nvPr/>
        </p:nvGrpSpPr>
        <p:grpSpPr>
          <a:xfrm>
            <a:off x="1199456" y="1502212"/>
            <a:ext cx="4376737" cy="1550988"/>
            <a:chOff x="449" y="1319"/>
            <a:chExt cx="2757" cy="977"/>
          </a:xfrm>
        </p:grpSpPr>
        <p:graphicFrame>
          <p:nvGraphicFramePr>
            <p:cNvPr id="13317" name="Object 18"/>
            <p:cNvGraphicFramePr/>
            <p:nvPr/>
          </p:nvGraphicFramePr>
          <p:xfrm>
            <a:off x="485" y="1673"/>
            <a:ext cx="454" cy="279"/>
          </p:xfrm>
          <a:graphic>
            <a:graphicData uri="http://schemas.openxmlformats.org/presentationml/2006/ole">
              <mc:AlternateContent xmlns:mc="http://schemas.openxmlformats.org/markup-compatibility/2006">
                <mc:Choice xmlns:v="urn:schemas-microsoft-com:vml" Requires="v">
                  <p:oleObj spid="_x0000_s22734" r:id="rId3" imgW="330200" imgH="203200" progId="Equation.3">
                    <p:embed/>
                  </p:oleObj>
                </mc:Choice>
                <mc:Fallback>
                  <p:oleObj r:id="rId3" imgW="330200" imgH="203200" progId="Equation.3">
                    <p:embed/>
                    <p:pic>
                      <p:nvPicPr>
                        <p:cNvPr id="13317" name="Object 18"/>
                        <p:cNvPicPr/>
                        <p:nvPr/>
                      </p:nvPicPr>
                      <p:blipFill>
                        <a:blip r:embed="rId4"/>
                        <a:stretch>
                          <a:fillRect/>
                        </a:stretch>
                      </p:blipFill>
                      <p:spPr>
                        <a:xfrm>
                          <a:off x="485" y="1673"/>
                          <a:ext cx="454" cy="279"/>
                        </a:xfrm>
                        <a:prstGeom prst="rect">
                          <a:avLst/>
                        </a:prstGeom>
                        <a:noFill/>
                        <a:ln w="38100">
                          <a:noFill/>
                          <a:miter/>
                        </a:ln>
                      </p:spPr>
                    </p:pic>
                  </p:oleObj>
                </mc:Fallback>
              </mc:AlternateContent>
            </a:graphicData>
          </a:graphic>
        </p:graphicFrame>
        <p:graphicFrame>
          <p:nvGraphicFramePr>
            <p:cNvPr id="13318" name="Object 5"/>
            <p:cNvGraphicFramePr/>
            <p:nvPr>
              <p:extLst/>
            </p:nvPr>
          </p:nvGraphicFramePr>
          <p:xfrm>
            <a:off x="1334" y="1319"/>
            <a:ext cx="1872" cy="307"/>
          </p:xfrm>
          <a:graphic>
            <a:graphicData uri="http://schemas.openxmlformats.org/presentationml/2006/ole">
              <mc:AlternateContent xmlns:mc="http://schemas.openxmlformats.org/markup-compatibility/2006">
                <mc:Choice xmlns:v="urn:schemas-microsoft-com:vml" Requires="v">
                  <p:oleObj spid="_x0000_s22735" r:id="rId5" imgW="1218565" imgH="203200" progId="Equation.DSMT4">
                    <p:embed/>
                  </p:oleObj>
                </mc:Choice>
                <mc:Fallback>
                  <p:oleObj r:id="rId5" imgW="1218565" imgH="203200" progId="Equation.DSMT4">
                    <p:embed/>
                    <p:pic>
                      <p:nvPicPr>
                        <p:cNvPr id="13318" name="Object 5"/>
                        <p:cNvPicPr/>
                        <p:nvPr/>
                      </p:nvPicPr>
                      <p:blipFill>
                        <a:blip r:embed="rId6"/>
                        <a:stretch>
                          <a:fillRect/>
                        </a:stretch>
                      </p:blipFill>
                      <p:spPr>
                        <a:xfrm>
                          <a:off x="1334" y="1319"/>
                          <a:ext cx="1872" cy="307"/>
                        </a:xfrm>
                        <a:prstGeom prst="rect">
                          <a:avLst/>
                        </a:prstGeom>
                        <a:noFill/>
                        <a:ln w="38100">
                          <a:noFill/>
                          <a:miter/>
                        </a:ln>
                      </p:spPr>
                    </p:pic>
                  </p:oleObj>
                </mc:Fallback>
              </mc:AlternateContent>
            </a:graphicData>
          </a:graphic>
        </p:graphicFrame>
        <p:graphicFrame>
          <p:nvGraphicFramePr>
            <p:cNvPr id="13319" name="Object 20"/>
            <p:cNvGraphicFramePr/>
            <p:nvPr/>
          </p:nvGraphicFramePr>
          <p:xfrm>
            <a:off x="449" y="1988"/>
            <a:ext cx="499" cy="308"/>
          </p:xfrm>
          <a:graphic>
            <a:graphicData uri="http://schemas.openxmlformats.org/presentationml/2006/ole">
              <mc:AlternateContent xmlns:mc="http://schemas.openxmlformats.org/markup-compatibility/2006">
                <mc:Choice xmlns:v="urn:schemas-microsoft-com:vml" Requires="v">
                  <p:oleObj spid="_x0000_s22736" r:id="rId7" imgW="330200" imgH="203200" progId="Equation.3">
                    <p:embed/>
                  </p:oleObj>
                </mc:Choice>
                <mc:Fallback>
                  <p:oleObj r:id="rId7" imgW="330200" imgH="203200" progId="Equation.3">
                    <p:embed/>
                    <p:pic>
                      <p:nvPicPr>
                        <p:cNvPr id="13319" name="Object 20"/>
                        <p:cNvPicPr/>
                        <p:nvPr/>
                      </p:nvPicPr>
                      <p:blipFill>
                        <a:blip r:embed="rId8"/>
                        <a:stretch>
                          <a:fillRect/>
                        </a:stretch>
                      </p:blipFill>
                      <p:spPr>
                        <a:xfrm>
                          <a:off x="449" y="1988"/>
                          <a:ext cx="499" cy="308"/>
                        </a:xfrm>
                        <a:prstGeom prst="rect">
                          <a:avLst/>
                        </a:prstGeom>
                        <a:noFill/>
                        <a:ln w="38100">
                          <a:noFill/>
                          <a:miter/>
                        </a:ln>
                      </p:spPr>
                    </p:pic>
                  </p:oleObj>
                </mc:Fallback>
              </mc:AlternateContent>
            </a:graphicData>
          </a:graphic>
        </p:graphicFrame>
      </p:grpSp>
      <p:grpSp>
        <p:nvGrpSpPr>
          <p:cNvPr id="13326" name="Group 24"/>
          <p:cNvGrpSpPr/>
          <p:nvPr/>
        </p:nvGrpSpPr>
        <p:grpSpPr>
          <a:xfrm>
            <a:off x="911424" y="3541339"/>
            <a:ext cx="9433048" cy="1298575"/>
            <a:chOff x="192" y="2734"/>
            <a:chExt cx="5273" cy="818"/>
          </a:xfrm>
        </p:grpSpPr>
        <p:sp>
          <p:nvSpPr>
            <p:cNvPr id="13327" name="Text Box 15"/>
            <p:cNvSpPr txBox="1"/>
            <p:nvPr/>
          </p:nvSpPr>
          <p:spPr>
            <a:xfrm>
              <a:off x="192" y="2734"/>
              <a:ext cx="5273" cy="818"/>
            </a:xfrm>
            <a:prstGeom prst="rect">
              <a:avLst/>
            </a:prstGeom>
            <a:gradFill rotWithShape="0">
              <a:gsLst>
                <a:gs pos="0">
                  <a:srgbClr val="CCECFF"/>
                </a:gs>
                <a:gs pos="100000">
                  <a:schemeClr val="bg1"/>
                </a:gs>
              </a:gsLst>
              <a:path path="rect">
                <a:fillToRect t="100000" r="100000"/>
              </a:path>
              <a:tileRect/>
            </a:gradFill>
            <a:ln w="9525" cap="flat" cmpd="sng">
              <a:solidFill>
                <a:srgbClr val="008080"/>
              </a:solidFill>
              <a:prstDash val="solid"/>
              <a:miter/>
              <a:headEnd type="none" w="med" len="med"/>
              <a:tailEnd type="none" w="med" len="med"/>
            </a:ln>
          </p:spPr>
          <p:txBody>
            <a:bodyPr>
              <a:spAutoFit/>
            </a:bodyPr>
            <a:lstStyle/>
            <a:p>
              <a:pPr>
                <a:lnSpc>
                  <a:spcPct val="120000"/>
                </a:lnSpc>
                <a:spcBef>
                  <a:spcPct val="40000"/>
                </a:spcBef>
                <a:buClr>
                  <a:srgbClr val="0000FF"/>
                </a:buClr>
                <a:buFont typeface="Wingdings" panose="05000000000000000000" pitchFamily="2" charset="2"/>
                <a:buChar char="§"/>
              </a:pPr>
              <a:r>
                <a:rPr lang="en-US" altLang="zh-CN" sz="2800" dirty="0">
                  <a:latin typeface="宋体" panose="02010600030101010101" pitchFamily="2" charset="-122"/>
                </a:rPr>
                <a:t>     </a:t>
              </a:r>
              <a:r>
                <a:rPr lang="zh-CN" altLang="en-US" sz="2800" dirty="0">
                  <a:latin typeface="宋体" panose="02010600030101010101" pitchFamily="2" charset="-122"/>
                </a:rPr>
                <a:t>：为状态  到目的状态的最优路径的代价。</a:t>
              </a:r>
            </a:p>
            <a:p>
              <a:pPr>
                <a:lnSpc>
                  <a:spcPct val="120000"/>
                </a:lnSpc>
                <a:spcBef>
                  <a:spcPct val="40000"/>
                </a:spcBef>
                <a:buClr>
                  <a:srgbClr val="0000FF"/>
                </a:buClr>
                <a:buFont typeface="Wingdings" panose="05000000000000000000" pitchFamily="2" charset="2"/>
                <a:buChar char="§"/>
              </a:pPr>
              <a:r>
                <a:rPr lang="zh-CN" altLang="en-US" sz="2800" dirty="0">
                  <a:latin typeface="宋体" panose="02010600030101010101" pitchFamily="2" charset="-122"/>
                </a:rPr>
                <a:t>               </a:t>
              </a:r>
              <a:r>
                <a:rPr lang="zh-CN" altLang="en-US" sz="2800" dirty="0">
                  <a:latin typeface="Times New Roman" panose="02020603050405020304" pitchFamily="18" charset="0"/>
                </a:rPr>
                <a:t>：</a:t>
              </a:r>
              <a:r>
                <a:rPr lang="en-US" altLang="zh-CN" sz="2800" i="1" dirty="0">
                  <a:latin typeface="Times New Roman" panose="02020603050405020304" pitchFamily="18" charset="0"/>
                </a:rPr>
                <a:t>A</a:t>
              </a:r>
              <a:r>
                <a:rPr lang="zh-CN" altLang="en-US" sz="2800" dirty="0">
                  <a:latin typeface="Times New Roman" panose="02020603050405020304" pitchFamily="18" charset="0"/>
                </a:rPr>
                <a:t>搜索算法 </a:t>
              </a:r>
              <a:r>
                <a:rPr lang="zh-CN" altLang="en-US" dirty="0">
                  <a:latin typeface="Arial" panose="020B0604020202020204" pitchFamily="34" charset="0"/>
                  <a:sym typeface="Wingdings" panose="05000000000000000000" pitchFamily="2" charset="2"/>
                </a:rPr>
                <a:t>→</a:t>
              </a:r>
              <a:r>
                <a:rPr lang="zh-CN" altLang="en-US" sz="2800" dirty="0">
                  <a:latin typeface="Times New Roman" panose="02020603050405020304" pitchFamily="18" charset="0"/>
                  <a:sym typeface="Wingdings" panose="05000000000000000000" pitchFamily="2" charset="2"/>
                </a:rPr>
                <a:t> </a:t>
              </a:r>
              <a:r>
                <a:rPr lang="en-US" altLang="zh-CN" sz="2800" i="1" dirty="0">
                  <a:latin typeface="Times New Roman" panose="02020603050405020304" pitchFamily="18" charset="0"/>
                </a:rPr>
                <a:t>A</a:t>
              </a:r>
              <a:r>
                <a:rPr lang="en-US" altLang="zh-CN" sz="2800" dirty="0">
                  <a:latin typeface="Times New Roman" panose="02020603050405020304" pitchFamily="18" charset="0"/>
                </a:rPr>
                <a:t>*</a:t>
              </a:r>
              <a:r>
                <a:rPr lang="zh-CN" altLang="en-US" sz="2800" dirty="0">
                  <a:latin typeface="Times New Roman" panose="02020603050405020304" pitchFamily="18" charset="0"/>
                </a:rPr>
                <a:t>搜索算法。</a:t>
              </a:r>
              <a:r>
                <a:rPr lang="zh-CN" altLang="en-US" sz="2800" dirty="0">
                  <a:latin typeface="宋体" panose="02010600030101010101" pitchFamily="2" charset="-122"/>
                </a:rPr>
                <a:t> </a:t>
              </a:r>
            </a:p>
          </p:txBody>
        </p:sp>
        <p:graphicFrame>
          <p:nvGraphicFramePr>
            <p:cNvPr id="13314" name="Object 13"/>
            <p:cNvGraphicFramePr/>
            <p:nvPr>
              <p:extLst/>
            </p:nvPr>
          </p:nvGraphicFramePr>
          <p:xfrm>
            <a:off x="337" y="3234"/>
            <a:ext cx="1435" cy="258"/>
          </p:xfrm>
          <a:graphic>
            <a:graphicData uri="http://schemas.openxmlformats.org/presentationml/2006/ole">
              <mc:AlternateContent xmlns:mc="http://schemas.openxmlformats.org/markup-compatibility/2006">
                <mc:Choice xmlns:v="urn:schemas-microsoft-com:vml" Requires="v">
                  <p:oleObj spid="_x0000_s22737" r:id="rId9" imgW="976630" imgH="165100" progId="Equation.DSMT4">
                    <p:embed/>
                  </p:oleObj>
                </mc:Choice>
                <mc:Fallback>
                  <p:oleObj r:id="rId9" imgW="976630" imgH="165100" progId="Equation.DSMT4">
                    <p:embed/>
                    <p:pic>
                      <p:nvPicPr>
                        <p:cNvPr id="13314" name="Object 13"/>
                        <p:cNvPicPr/>
                        <p:nvPr/>
                      </p:nvPicPr>
                      <p:blipFill>
                        <a:blip r:embed="rId10"/>
                        <a:stretch>
                          <a:fillRect/>
                        </a:stretch>
                      </p:blipFill>
                      <p:spPr>
                        <a:xfrm>
                          <a:off x="337" y="3234"/>
                          <a:ext cx="1435" cy="258"/>
                        </a:xfrm>
                        <a:prstGeom prst="rect">
                          <a:avLst/>
                        </a:prstGeom>
                        <a:noFill/>
                        <a:ln w="38100">
                          <a:noFill/>
                          <a:miter/>
                        </a:ln>
                      </p:spPr>
                    </p:pic>
                  </p:oleObj>
                </mc:Fallback>
              </mc:AlternateContent>
            </a:graphicData>
          </a:graphic>
        </p:graphicFrame>
        <p:graphicFrame>
          <p:nvGraphicFramePr>
            <p:cNvPr id="13315" name="Object 22"/>
            <p:cNvGraphicFramePr/>
            <p:nvPr>
              <p:extLst/>
            </p:nvPr>
          </p:nvGraphicFramePr>
          <p:xfrm>
            <a:off x="1655" y="2833"/>
            <a:ext cx="165" cy="181"/>
          </p:xfrm>
          <a:graphic>
            <a:graphicData uri="http://schemas.openxmlformats.org/presentationml/2006/ole">
              <mc:AlternateContent xmlns:mc="http://schemas.openxmlformats.org/markup-compatibility/2006">
                <mc:Choice xmlns:v="urn:schemas-microsoft-com:vml" Requires="v">
                  <p:oleObj spid="_x0000_s22738" r:id="rId11" imgW="127000" imgH="139700" progId="Equation.3">
                    <p:embed/>
                  </p:oleObj>
                </mc:Choice>
                <mc:Fallback>
                  <p:oleObj r:id="rId11" imgW="127000" imgH="139700" progId="Equation.3">
                    <p:embed/>
                    <p:pic>
                      <p:nvPicPr>
                        <p:cNvPr id="13315" name="Object 22"/>
                        <p:cNvPicPr/>
                        <p:nvPr/>
                      </p:nvPicPr>
                      <p:blipFill>
                        <a:blip r:embed="rId12"/>
                        <a:stretch>
                          <a:fillRect/>
                        </a:stretch>
                      </p:blipFill>
                      <p:spPr>
                        <a:xfrm>
                          <a:off x="1655" y="2833"/>
                          <a:ext cx="165" cy="181"/>
                        </a:xfrm>
                        <a:prstGeom prst="rect">
                          <a:avLst/>
                        </a:prstGeom>
                        <a:noFill/>
                        <a:ln w="38100">
                          <a:noFill/>
                          <a:miter/>
                        </a:ln>
                      </p:spPr>
                    </p:pic>
                  </p:oleObj>
                </mc:Fallback>
              </mc:AlternateContent>
            </a:graphicData>
          </a:graphic>
        </p:graphicFrame>
        <p:graphicFrame>
          <p:nvGraphicFramePr>
            <p:cNvPr id="13316" name="Object 23"/>
            <p:cNvGraphicFramePr/>
            <p:nvPr>
              <p:extLst/>
            </p:nvPr>
          </p:nvGraphicFramePr>
          <p:xfrm>
            <a:off x="325" y="2785"/>
            <a:ext cx="499" cy="309"/>
          </p:xfrm>
          <a:graphic>
            <a:graphicData uri="http://schemas.openxmlformats.org/presentationml/2006/ole">
              <mc:AlternateContent xmlns:mc="http://schemas.openxmlformats.org/markup-compatibility/2006">
                <mc:Choice xmlns:v="urn:schemas-microsoft-com:vml" Requires="v">
                  <p:oleObj spid="_x0000_s22739" r:id="rId13" imgW="368300" imgH="228600" progId="Equation.3">
                    <p:embed/>
                  </p:oleObj>
                </mc:Choice>
                <mc:Fallback>
                  <p:oleObj r:id="rId13" imgW="368300" imgH="228600" progId="Equation.3">
                    <p:embed/>
                    <p:pic>
                      <p:nvPicPr>
                        <p:cNvPr id="13316" name="Object 23"/>
                        <p:cNvPicPr/>
                        <p:nvPr/>
                      </p:nvPicPr>
                      <p:blipFill>
                        <a:blip r:embed="rId14"/>
                        <a:stretch>
                          <a:fillRect/>
                        </a:stretch>
                      </p:blipFill>
                      <p:spPr>
                        <a:xfrm>
                          <a:off x="325" y="2785"/>
                          <a:ext cx="499" cy="309"/>
                        </a:xfrm>
                        <a:prstGeom prst="rect">
                          <a:avLst/>
                        </a:prstGeom>
                        <a:noFill/>
                        <a:ln w="38100">
                          <a:noFill/>
                          <a:miter/>
                        </a:ln>
                      </p:spPr>
                    </p:pic>
                  </p:oleObj>
                </mc:Fallback>
              </mc:AlternateContent>
            </a:graphicData>
          </a:graphic>
        </p:graphicFrame>
      </p:grpSp>
      <p:sp>
        <p:nvSpPr>
          <p:cNvPr id="17"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2.4.3  </a:t>
            </a:r>
            <a:r>
              <a:rPr lang="en-US" altLang="zh-CN" sz="3600" dirty="0">
                <a:solidFill>
                  <a:schemeClr val="bg1"/>
                </a:solidFill>
                <a:latin typeface="Times New Roman" panose="02020603050405020304" pitchFamily="18" charset="0"/>
                <a:ea typeface="黑体" panose="02010609060101010101" pitchFamily="2" charset="-122"/>
              </a:rPr>
              <a:t>A</a:t>
            </a:r>
            <a:r>
              <a:rPr lang="zh-CN" altLang="en-US" sz="3600" dirty="0">
                <a:solidFill>
                  <a:schemeClr val="bg1"/>
                </a:solidFill>
                <a:latin typeface="Times New Roman" panose="02020603050405020304" pitchFamily="18" charset="0"/>
                <a:ea typeface="黑体" panose="02010609060101010101" pitchFamily="2" charset="-122"/>
              </a:rPr>
              <a:t>搜索算法</a:t>
            </a:r>
          </a:p>
        </p:txBody>
      </p:sp>
    </p:spTree>
    <p:extLst>
      <p:ext uri="{BB962C8B-B14F-4D97-AF65-F5344CB8AC3E}">
        <p14:creationId xmlns:p14="http://schemas.microsoft.com/office/powerpoint/2010/main" val="2826710013"/>
      </p:ext>
    </p:extLst>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48</a:t>
            </a:fld>
            <a:endParaRPr lang="ja-JP" altLang="en-US" dirty="0">
              <a:solidFill>
                <a:srgbClr val="A50021"/>
              </a:solidFill>
              <a:ea typeface="MS PGothic" panose="020B0600070205080204" pitchFamily="34" charset="-128"/>
            </a:endParaRPr>
          </a:p>
        </p:txBody>
      </p:sp>
      <p:sp>
        <p:nvSpPr>
          <p:cNvPr id="6"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2.4.3  </a:t>
            </a:r>
            <a:r>
              <a:rPr lang="en-US" altLang="zh-CN" sz="3600" dirty="0">
                <a:solidFill>
                  <a:schemeClr val="bg1"/>
                </a:solidFill>
                <a:latin typeface="Times New Roman" panose="02020603050405020304" pitchFamily="18" charset="0"/>
                <a:ea typeface="黑体" panose="02010609060101010101" pitchFamily="2" charset="-122"/>
              </a:rPr>
              <a:t>A</a:t>
            </a:r>
            <a:r>
              <a:rPr lang="zh-CN" altLang="en-US" sz="3600" dirty="0">
                <a:solidFill>
                  <a:schemeClr val="bg1"/>
                </a:solidFill>
                <a:latin typeface="Times New Roman" panose="02020603050405020304" pitchFamily="18" charset="0"/>
                <a:ea typeface="黑体" panose="02010609060101010101" pitchFamily="2" charset="-122"/>
              </a:rPr>
              <a:t>搜索算法</a:t>
            </a:r>
          </a:p>
        </p:txBody>
      </p:sp>
      <p:graphicFrame>
        <p:nvGraphicFramePr>
          <p:cNvPr id="2" name="表格 1"/>
          <p:cNvGraphicFramePr>
            <a:graphicFrameLocks noGrp="1"/>
          </p:cNvGraphicFramePr>
          <p:nvPr>
            <p:extLst/>
          </p:nvPr>
        </p:nvGraphicFramePr>
        <p:xfrm>
          <a:off x="-19751" y="890526"/>
          <a:ext cx="6619807" cy="5918310"/>
        </p:xfrm>
        <a:graphic>
          <a:graphicData uri="http://schemas.openxmlformats.org/drawingml/2006/table">
            <a:tbl>
              <a:tblPr firstRow="1" bandRow="1">
                <a:tableStyleId>{5C22544A-7EE6-4342-B048-85BDC9FD1C3A}</a:tableStyleId>
              </a:tblPr>
              <a:tblGrid>
                <a:gridCol w="3118948">
                  <a:extLst>
                    <a:ext uri="{9D8B030D-6E8A-4147-A177-3AD203B41FA5}">
                      <a16:colId xmlns:a16="http://schemas.microsoft.com/office/drawing/2014/main" val="3804056668"/>
                    </a:ext>
                  </a:extLst>
                </a:gridCol>
                <a:gridCol w="3500859">
                  <a:extLst>
                    <a:ext uri="{9D8B030D-6E8A-4147-A177-3AD203B41FA5}">
                      <a16:colId xmlns:a16="http://schemas.microsoft.com/office/drawing/2014/main" val="4099823313"/>
                    </a:ext>
                  </a:extLst>
                </a:gridCol>
              </a:tblGrid>
              <a:tr h="347758">
                <a:tc>
                  <a:txBody>
                    <a:bodyPr/>
                    <a:lstStyle/>
                    <a:p>
                      <a:r>
                        <a:rPr lang="en-US" altLang="zh-CN" sz="1600" dirty="0" smtClean="0"/>
                        <a:t>Open</a:t>
                      </a:r>
                      <a:r>
                        <a:rPr lang="zh-CN" altLang="en-US" sz="1600" dirty="0" smtClean="0"/>
                        <a:t>表</a:t>
                      </a:r>
                      <a:endParaRPr lang="zh-CN" altLang="en-US" sz="1600" dirty="0"/>
                    </a:p>
                  </a:txBody>
                  <a:tcPr/>
                </a:tc>
                <a:tc>
                  <a:txBody>
                    <a:bodyPr/>
                    <a:lstStyle/>
                    <a:p>
                      <a:r>
                        <a:rPr lang="en-US" altLang="zh-CN" sz="1600" dirty="0" smtClean="0"/>
                        <a:t>Closed</a:t>
                      </a:r>
                      <a:r>
                        <a:rPr lang="zh-CN" altLang="en-US" sz="1600" dirty="0" smtClean="0"/>
                        <a:t>表</a:t>
                      </a:r>
                      <a:endParaRPr lang="zh-CN" altLang="en-US" sz="1600" dirty="0"/>
                    </a:p>
                  </a:txBody>
                  <a:tcPr/>
                </a:tc>
                <a:extLst>
                  <a:ext uri="{0D108BD9-81ED-4DB2-BD59-A6C34878D82A}">
                    <a16:rowId xmlns:a16="http://schemas.microsoft.com/office/drawing/2014/main" val="3768101493"/>
                  </a:ext>
                </a:extLst>
              </a:tr>
              <a:tr h="347758">
                <a:tc>
                  <a:txBody>
                    <a:bodyPr/>
                    <a:lstStyle/>
                    <a:p>
                      <a:r>
                        <a:rPr lang="zh-CN" altLang="en-US" sz="1600" dirty="0" smtClean="0"/>
                        <a:t>初始化：</a:t>
                      </a:r>
                      <a:r>
                        <a:rPr lang="en-US" altLang="zh-CN" sz="1600" dirty="0" smtClean="0"/>
                        <a:t>(s(4))</a:t>
                      </a:r>
                      <a:endParaRPr lang="zh-CN" altLang="en-US" sz="1600" dirty="0"/>
                    </a:p>
                  </a:txBody>
                  <a:tcPr/>
                </a:tc>
                <a:tc>
                  <a:txBody>
                    <a:bodyPr/>
                    <a:lstStyle/>
                    <a:p>
                      <a:r>
                        <a:rPr lang="en-US" altLang="zh-CN" sz="1600" dirty="0" smtClean="0"/>
                        <a:t>()</a:t>
                      </a:r>
                      <a:endParaRPr lang="zh-CN" altLang="en-US" sz="1600" dirty="0"/>
                    </a:p>
                  </a:txBody>
                  <a:tcPr/>
                </a:tc>
                <a:extLst>
                  <a:ext uri="{0D108BD9-81ED-4DB2-BD59-A6C34878D82A}">
                    <a16:rowId xmlns:a16="http://schemas.microsoft.com/office/drawing/2014/main" val="1271884332"/>
                  </a:ext>
                </a:extLst>
              </a:tr>
              <a:tr h="347758">
                <a:tc>
                  <a:txBody>
                    <a:bodyPr/>
                    <a:lstStyle/>
                    <a:p>
                      <a:r>
                        <a:rPr lang="zh-CN" altLang="en-US" sz="1600" dirty="0" smtClean="0"/>
                        <a:t>一次循环后</a:t>
                      </a:r>
                      <a:r>
                        <a:rPr lang="en-US" altLang="zh-CN" sz="1600" dirty="0" smtClean="0"/>
                        <a:t>:</a:t>
                      </a:r>
                      <a:endParaRPr lang="zh-CN" altLang="en-US" sz="1600" dirty="0"/>
                    </a:p>
                  </a:txBody>
                  <a:tcPr/>
                </a:tc>
                <a:tc>
                  <a:txBody>
                    <a:bodyPr/>
                    <a:lstStyle/>
                    <a:p>
                      <a:endParaRPr lang="zh-CN" altLang="en-US" sz="1600"/>
                    </a:p>
                  </a:txBody>
                  <a:tcPr/>
                </a:tc>
                <a:extLst>
                  <a:ext uri="{0D108BD9-81ED-4DB2-BD59-A6C34878D82A}">
                    <a16:rowId xmlns:a16="http://schemas.microsoft.com/office/drawing/2014/main" val="1162389680"/>
                  </a:ext>
                </a:extLst>
              </a:tr>
              <a:tr h="347758">
                <a:tc>
                  <a:txBody>
                    <a:bodyPr/>
                    <a:lstStyle/>
                    <a:p>
                      <a:r>
                        <a:rPr lang="en-US" altLang="zh-CN" sz="1600" dirty="0" smtClean="0"/>
                        <a:t>(</a:t>
                      </a:r>
                      <a:r>
                        <a:rPr lang="en-US" altLang="zh-CN" sz="1600" dirty="0" smtClean="0">
                          <a:solidFill>
                            <a:srgbClr val="FF0000"/>
                          </a:solidFill>
                        </a:rPr>
                        <a:t>B(4)     </a:t>
                      </a:r>
                      <a:r>
                        <a:rPr lang="en-US" altLang="zh-CN" sz="1600" dirty="0" smtClean="0"/>
                        <a:t>A(6)    C(6))</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(s(4))</a:t>
                      </a:r>
                      <a:endParaRPr lang="zh-CN" altLang="en-US" sz="1600" dirty="0"/>
                    </a:p>
                  </a:txBody>
                  <a:tcPr/>
                </a:tc>
                <a:extLst>
                  <a:ext uri="{0D108BD9-81ED-4DB2-BD59-A6C34878D82A}">
                    <a16:rowId xmlns:a16="http://schemas.microsoft.com/office/drawing/2014/main" val="2621677852"/>
                  </a:ext>
                </a:extLst>
              </a:tr>
              <a:tr h="347758">
                <a:tc>
                  <a:txBody>
                    <a:bodyPr/>
                    <a:lstStyle/>
                    <a:p>
                      <a:r>
                        <a:rPr lang="zh-CN" altLang="en-US" sz="1600" dirty="0" smtClean="0"/>
                        <a:t>二次循环后</a:t>
                      </a:r>
                      <a:r>
                        <a:rPr lang="en-US" altLang="zh-CN" sz="1600" dirty="0" smtClean="0"/>
                        <a:t>:</a:t>
                      </a:r>
                      <a:endParaRPr lang="zh-CN" altLang="en-US" sz="1600" dirty="0"/>
                    </a:p>
                  </a:txBody>
                  <a:tcPr/>
                </a:tc>
                <a:tc>
                  <a:txBody>
                    <a:bodyPr/>
                    <a:lstStyle/>
                    <a:p>
                      <a:endParaRPr lang="zh-CN" altLang="en-US" sz="1600" dirty="0"/>
                    </a:p>
                  </a:txBody>
                  <a:tcPr/>
                </a:tc>
                <a:extLst>
                  <a:ext uri="{0D108BD9-81ED-4DB2-BD59-A6C34878D82A}">
                    <a16:rowId xmlns:a16="http://schemas.microsoft.com/office/drawing/2014/main" val="2678722445"/>
                  </a:ext>
                </a:extLst>
              </a:tr>
              <a:tr h="3477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en-US" altLang="zh-CN" sz="1600" dirty="0" smtClean="0">
                          <a:solidFill>
                            <a:srgbClr val="FF0000"/>
                          </a:solidFill>
                        </a:rPr>
                        <a:t>D(5)  </a:t>
                      </a:r>
                      <a:r>
                        <a:rPr lang="en-US" altLang="zh-CN" sz="1600" dirty="0" smtClean="0"/>
                        <a:t>E(5) A(6)    C(6)   F(6))</a:t>
                      </a:r>
                      <a:endParaRPr lang="zh-CN" altLang="en-US" sz="1600" dirty="0"/>
                    </a:p>
                  </a:txBody>
                  <a:tcPr/>
                </a:tc>
                <a:tc>
                  <a:txBody>
                    <a:bodyPr/>
                    <a:lstStyle/>
                    <a:p>
                      <a:r>
                        <a:rPr lang="en-US" altLang="zh-CN" sz="1600" dirty="0" smtClean="0"/>
                        <a:t>(s(4)  B(4)  )</a:t>
                      </a:r>
                      <a:endParaRPr lang="zh-CN" altLang="en-US" sz="1600" dirty="0"/>
                    </a:p>
                  </a:txBody>
                  <a:tcPr/>
                </a:tc>
                <a:extLst>
                  <a:ext uri="{0D108BD9-81ED-4DB2-BD59-A6C34878D82A}">
                    <a16:rowId xmlns:a16="http://schemas.microsoft.com/office/drawing/2014/main" val="3835408407"/>
                  </a:ext>
                </a:extLst>
              </a:tr>
              <a:tr h="3477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三次循环后</a:t>
                      </a:r>
                      <a:r>
                        <a:rPr lang="en-US" altLang="zh-CN" sz="1600" dirty="0" smtClean="0"/>
                        <a:t>:</a:t>
                      </a:r>
                      <a:endParaRPr lang="zh-CN" altLang="en-US" sz="1600" dirty="0"/>
                    </a:p>
                  </a:txBody>
                  <a:tcPr/>
                </a:tc>
                <a:tc>
                  <a:txBody>
                    <a:bodyPr/>
                    <a:lstStyle/>
                    <a:p>
                      <a:endParaRPr lang="zh-CN" altLang="en-US" sz="1600" dirty="0"/>
                    </a:p>
                  </a:txBody>
                  <a:tcPr/>
                </a:tc>
                <a:extLst>
                  <a:ext uri="{0D108BD9-81ED-4DB2-BD59-A6C34878D82A}">
                    <a16:rowId xmlns:a16="http://schemas.microsoft.com/office/drawing/2014/main" val="1137908156"/>
                  </a:ext>
                </a:extLst>
              </a:tr>
              <a:tr h="3477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en-US" altLang="zh-CN" sz="1600" dirty="0" smtClean="0">
                          <a:solidFill>
                            <a:srgbClr val="FF0000"/>
                          </a:solidFill>
                        </a:rPr>
                        <a:t>E(5)  </a:t>
                      </a:r>
                      <a:r>
                        <a:rPr lang="en-US" altLang="zh-CN" sz="1600" dirty="0" smtClean="0"/>
                        <a:t>A(6)    C(6)   F(6) G(6) H(7)) </a:t>
                      </a:r>
                      <a:endParaRPr lang="zh-CN" altLang="en-US" sz="1600" dirty="0"/>
                    </a:p>
                  </a:txBody>
                  <a:tcPr/>
                </a:tc>
                <a:tc>
                  <a:txBody>
                    <a:bodyPr/>
                    <a:lstStyle/>
                    <a:p>
                      <a:r>
                        <a:rPr lang="en-US" altLang="zh-CN" sz="1600" dirty="0" smtClean="0"/>
                        <a:t>(s(4)  B(4) D(5)  )</a:t>
                      </a:r>
                      <a:endParaRPr lang="zh-CN" altLang="en-US" sz="1600" dirty="0"/>
                    </a:p>
                  </a:txBody>
                  <a:tcPr/>
                </a:tc>
                <a:extLst>
                  <a:ext uri="{0D108BD9-81ED-4DB2-BD59-A6C34878D82A}">
                    <a16:rowId xmlns:a16="http://schemas.microsoft.com/office/drawing/2014/main" val="3507857628"/>
                  </a:ext>
                </a:extLst>
              </a:tr>
              <a:tr h="347758">
                <a:tc>
                  <a:txBody>
                    <a:bodyPr/>
                    <a:lstStyle/>
                    <a:p>
                      <a:r>
                        <a:rPr lang="zh-CN" altLang="en-US" sz="1600" dirty="0" smtClean="0"/>
                        <a:t>四次循环后</a:t>
                      </a:r>
                      <a:r>
                        <a:rPr lang="en-US" altLang="zh-CN" sz="1600" dirty="0" smtClean="0"/>
                        <a:t>:</a:t>
                      </a:r>
                      <a:endParaRPr lang="zh-CN" altLang="en-US" sz="1600" dirty="0"/>
                    </a:p>
                  </a:txBody>
                  <a:tcPr/>
                </a:tc>
                <a:tc>
                  <a:txBody>
                    <a:bodyPr/>
                    <a:lstStyle/>
                    <a:p>
                      <a:endParaRPr lang="zh-CN" altLang="en-US" sz="1600" dirty="0"/>
                    </a:p>
                  </a:txBody>
                  <a:tcPr/>
                </a:tc>
                <a:extLst>
                  <a:ext uri="{0D108BD9-81ED-4DB2-BD59-A6C34878D82A}">
                    <a16:rowId xmlns:a16="http://schemas.microsoft.com/office/drawing/2014/main" val="2068776999"/>
                  </a:ext>
                </a:extLst>
              </a:tr>
              <a:tr h="4705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en-US" altLang="zh-CN" sz="1600" dirty="0" smtClean="0">
                          <a:solidFill>
                            <a:srgbClr val="FF0000"/>
                          </a:solidFill>
                        </a:rPr>
                        <a:t>I(5)</a:t>
                      </a:r>
                      <a:r>
                        <a:rPr lang="en-US" altLang="zh-CN" sz="1600" baseline="0" dirty="0" smtClean="0">
                          <a:solidFill>
                            <a:srgbClr val="FF0000"/>
                          </a:solidFill>
                        </a:rPr>
                        <a:t>  </a:t>
                      </a:r>
                      <a:r>
                        <a:rPr lang="en-US" altLang="zh-CN" sz="1600" dirty="0" smtClean="0"/>
                        <a:t>A(6)    C(6)   F(6) G(6) H(7) J(7))</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(s(4)  B(4) D(5) E(5) )</a:t>
                      </a:r>
                      <a:endParaRPr lang="zh-CN" altLang="en-US" sz="1600" dirty="0"/>
                    </a:p>
                  </a:txBody>
                  <a:tcPr/>
                </a:tc>
                <a:extLst>
                  <a:ext uri="{0D108BD9-81ED-4DB2-BD59-A6C34878D82A}">
                    <a16:rowId xmlns:a16="http://schemas.microsoft.com/office/drawing/2014/main" val="2077276280"/>
                  </a:ext>
                </a:extLst>
              </a:tr>
              <a:tr h="3477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五次循环后</a:t>
                      </a:r>
                      <a:r>
                        <a:rPr lang="en-US" altLang="zh-CN" sz="1600" dirty="0" smtClean="0"/>
                        <a:t>:</a:t>
                      </a:r>
                      <a:endParaRPr lang="zh-CN" altLang="en-US" sz="1600" dirty="0"/>
                    </a:p>
                  </a:txBody>
                  <a:tcPr/>
                </a:tc>
                <a:tc>
                  <a:txBody>
                    <a:bodyPr/>
                    <a:lstStyle/>
                    <a:p>
                      <a:endParaRPr lang="zh-CN" altLang="en-US" sz="1600" dirty="0"/>
                    </a:p>
                  </a:txBody>
                  <a:tcPr/>
                </a:tc>
                <a:extLst>
                  <a:ext uri="{0D108BD9-81ED-4DB2-BD59-A6C34878D82A}">
                    <a16:rowId xmlns:a16="http://schemas.microsoft.com/office/drawing/2014/main" val="3279533143"/>
                  </a:ext>
                </a:extLst>
              </a:tr>
              <a:tr h="3477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en-US" altLang="zh-CN" sz="1600" dirty="0" smtClean="0">
                          <a:solidFill>
                            <a:srgbClr val="FF0000"/>
                          </a:solidFill>
                        </a:rPr>
                        <a:t>K(5) </a:t>
                      </a:r>
                      <a:r>
                        <a:rPr lang="en-US" altLang="zh-CN" sz="1600" dirty="0" smtClean="0"/>
                        <a:t>A(6)    C(6)   F(6) G(6) H(7) J(7))</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(s(4)  B(4) D(5) E(5) I(5))</a:t>
                      </a:r>
                      <a:endParaRPr lang="zh-CN" altLang="en-US" sz="1600" dirty="0"/>
                    </a:p>
                  </a:txBody>
                  <a:tcPr/>
                </a:tc>
                <a:extLst>
                  <a:ext uri="{0D108BD9-81ED-4DB2-BD59-A6C34878D82A}">
                    <a16:rowId xmlns:a16="http://schemas.microsoft.com/office/drawing/2014/main" val="3366158393"/>
                  </a:ext>
                </a:extLst>
              </a:tr>
              <a:tr h="3477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六次循环后</a:t>
                      </a:r>
                      <a:r>
                        <a:rPr lang="en-US" altLang="zh-CN" sz="1600" dirty="0" smtClean="0"/>
                        <a:t>:</a:t>
                      </a:r>
                      <a:endParaRPr lang="zh-CN" altLang="en-US" sz="1600" dirty="0"/>
                    </a:p>
                  </a:txBody>
                  <a:tcPr/>
                </a:tc>
                <a:tc>
                  <a:txBody>
                    <a:bodyPr/>
                    <a:lstStyle/>
                    <a:p>
                      <a:endParaRPr lang="zh-CN" altLang="en-US" sz="1600" dirty="0"/>
                    </a:p>
                  </a:txBody>
                  <a:tcPr/>
                </a:tc>
                <a:extLst>
                  <a:ext uri="{0D108BD9-81ED-4DB2-BD59-A6C34878D82A}">
                    <a16:rowId xmlns:a16="http://schemas.microsoft.com/office/drawing/2014/main" val="888543063"/>
                  </a:ext>
                </a:extLst>
              </a:tr>
              <a:tr h="3477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en-US" altLang="zh-CN" sz="1600" dirty="0" smtClean="0">
                          <a:solidFill>
                            <a:srgbClr val="FF0000"/>
                          </a:solidFill>
                        </a:rPr>
                        <a:t>L(5) </a:t>
                      </a:r>
                      <a:r>
                        <a:rPr lang="en-US" altLang="zh-CN" sz="1600" dirty="0" smtClean="0"/>
                        <a:t>A(6)    C(6)   F(6) G(6) H(7) J(7))</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(s(4)  B(4) D(5) E(5) I(5) K(5))</a:t>
                      </a:r>
                      <a:endParaRPr lang="zh-CN" altLang="en-US" sz="1600" dirty="0"/>
                    </a:p>
                  </a:txBody>
                  <a:tcPr/>
                </a:tc>
                <a:extLst>
                  <a:ext uri="{0D108BD9-81ED-4DB2-BD59-A6C34878D82A}">
                    <a16:rowId xmlns:a16="http://schemas.microsoft.com/office/drawing/2014/main" val="419788752"/>
                  </a:ext>
                </a:extLst>
              </a:tr>
              <a:tr h="347758">
                <a:tc>
                  <a:txBody>
                    <a:bodyPr/>
                    <a:lstStyle/>
                    <a:p>
                      <a:r>
                        <a:rPr lang="zh-CN" altLang="en-US" sz="1600" dirty="0" smtClean="0"/>
                        <a:t>七次循环后</a:t>
                      </a:r>
                      <a:r>
                        <a:rPr lang="en-US" altLang="zh-CN" sz="1600" dirty="0" smtClean="0"/>
                        <a:t>:</a:t>
                      </a:r>
                      <a:endParaRPr lang="zh-CN" altLang="en-US" sz="1600" dirty="0"/>
                    </a:p>
                  </a:txBody>
                  <a:tcPr/>
                </a:tc>
                <a:tc>
                  <a:txBody>
                    <a:bodyPr/>
                    <a:lstStyle/>
                    <a:p>
                      <a:endParaRPr lang="zh-CN" altLang="en-US" sz="1600" dirty="0"/>
                    </a:p>
                  </a:txBody>
                  <a:tcPr/>
                </a:tc>
                <a:extLst>
                  <a:ext uri="{0D108BD9-81ED-4DB2-BD59-A6C34878D82A}">
                    <a16:rowId xmlns:a16="http://schemas.microsoft.com/office/drawing/2014/main" val="3980434048"/>
                  </a:ext>
                </a:extLst>
              </a:tr>
              <a:tr h="347758">
                <a:tc>
                  <a:txBody>
                    <a:bodyPr/>
                    <a:lstStyle/>
                    <a:p>
                      <a:r>
                        <a:rPr lang="en-US" altLang="zh-CN" sz="1600" dirty="0" smtClean="0"/>
                        <a:t>L</a:t>
                      </a:r>
                      <a:r>
                        <a:rPr lang="zh-CN" altLang="en-US" sz="1600" dirty="0" smtClean="0"/>
                        <a:t>是目标状态，则成功退出，结束搜索</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(s(4)  B(4) D(5) E(5) I(5) K(5) L(5) )</a:t>
                      </a:r>
                      <a:endParaRPr lang="zh-CN" altLang="en-US" sz="1600" dirty="0"/>
                    </a:p>
                  </a:txBody>
                  <a:tcPr/>
                </a:tc>
                <a:extLst>
                  <a:ext uri="{0D108BD9-81ED-4DB2-BD59-A6C34878D82A}">
                    <a16:rowId xmlns:a16="http://schemas.microsoft.com/office/drawing/2014/main" val="842331941"/>
                  </a:ext>
                </a:extLst>
              </a:tr>
            </a:tbl>
          </a:graphicData>
        </a:graphic>
      </p:graphicFrame>
      <p:pic>
        <p:nvPicPr>
          <p:cNvPr id="4" name="图片 3"/>
          <p:cNvPicPr>
            <a:picLocks noChangeAspect="1"/>
          </p:cNvPicPr>
          <p:nvPr/>
        </p:nvPicPr>
        <p:blipFill>
          <a:blip r:embed="rId2"/>
          <a:stretch>
            <a:fillRect/>
          </a:stretch>
        </p:blipFill>
        <p:spPr>
          <a:xfrm>
            <a:off x="6567739" y="1196752"/>
            <a:ext cx="5483385" cy="5023826"/>
          </a:xfrm>
          <a:prstGeom prst="rect">
            <a:avLst/>
          </a:prstGeom>
        </p:spPr>
      </p:pic>
    </p:spTree>
    <p:extLst>
      <p:ext uri="{BB962C8B-B14F-4D97-AF65-F5344CB8AC3E}">
        <p14:creationId xmlns:p14="http://schemas.microsoft.com/office/powerpoint/2010/main" val="1991138723"/>
      </p:ext>
    </p:extLst>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p:cNvSpPr>
          <p:nvPr>
            <p:ph idx="1"/>
          </p:nvPr>
        </p:nvSpPr>
        <p:spPr>
          <a:xfrm>
            <a:off x="695400" y="1052515"/>
            <a:ext cx="10801200" cy="5040782"/>
          </a:xfrm>
          <a:ln/>
        </p:spPr>
        <p:txBody>
          <a:bodyPr vert="horz" wrap="square" lIns="91440" tIns="45720" rIns="91440" bIns="45720" anchor="t"/>
          <a:lstStyle/>
          <a:p>
            <a:pPr eaLnBrk="1" hangingPunct="1">
              <a:lnSpc>
                <a:spcPct val="150000"/>
              </a:lnSpc>
            </a:pPr>
            <a:r>
              <a:rPr lang="zh-CN" altLang="en-US" dirty="0">
                <a:latin typeface="宋体" panose="02010600030101010101" pitchFamily="2" charset="-122"/>
              </a:rPr>
              <a:t>如果某一问题有解，那么利用</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a:t>
            </a:r>
            <a:r>
              <a:rPr lang="zh-CN" altLang="en-US" dirty="0">
                <a:latin typeface="宋体" panose="02010600030101010101" pitchFamily="2" charset="-122"/>
              </a:rPr>
              <a:t>搜索算法对该问题进行搜索则一定能搜索到解，并且一定能搜索到最优的解而结束。</a:t>
            </a:r>
          </a:p>
          <a:p>
            <a:pPr eaLnBrk="1" hangingPunct="1">
              <a:lnSpc>
                <a:spcPct val="150000"/>
              </a:lnSpc>
            </a:pPr>
            <a:r>
              <a:rPr lang="zh-CN" altLang="en-US" dirty="0">
                <a:latin typeface="宋体" panose="02010600030101010101" pitchFamily="2" charset="-122"/>
              </a:rPr>
              <a:t>上例中的八数码</a:t>
            </a:r>
            <a:r>
              <a:rPr lang="en-US" altLang="zh-CN" i="1" dirty="0">
                <a:latin typeface="Times New Roman" panose="02020603050405020304" pitchFamily="18" charset="0"/>
                <a:cs typeface="Times New Roman" panose="02020603050405020304" pitchFamily="18" charset="0"/>
              </a:rPr>
              <a:t>A</a:t>
            </a:r>
            <a:r>
              <a:rPr lang="zh-CN" altLang="en-US" dirty="0">
                <a:latin typeface="宋体" panose="02010600030101010101" pitchFamily="2" charset="-122"/>
              </a:rPr>
              <a:t>搜索树也是</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a:t>
            </a:r>
            <a:r>
              <a:rPr lang="zh-CN" altLang="en-US" dirty="0">
                <a:latin typeface="宋体" panose="02010600030101010101" pitchFamily="2" charset="-122"/>
              </a:rPr>
              <a:t>搜索树，所得的解路（</a:t>
            </a:r>
            <a:r>
              <a:rPr lang="en-US" altLang="zh-CN" i="1" dirty="0">
                <a:latin typeface="Times New Roman" panose="02020603050405020304" pitchFamily="18" charset="0"/>
                <a:cs typeface="Times New Roman" panose="02020603050405020304" pitchFamily="18" charset="0"/>
              </a:rPr>
              <a:t>s</a:t>
            </a:r>
            <a:r>
              <a:rPr lang="zh-CN" altLang="en-US" dirty="0">
                <a:latin typeface="宋体" panose="02010600030101010101" pitchFamily="2" charset="-122"/>
              </a:rPr>
              <a:t>，</a:t>
            </a:r>
            <a:r>
              <a:rPr lang="en-US" altLang="zh-CN" i="1" dirty="0">
                <a:latin typeface="Times New Roman" panose="02020603050405020304" pitchFamily="18" charset="0"/>
                <a:cs typeface="Times New Roman" panose="02020603050405020304" pitchFamily="18" charset="0"/>
              </a:rPr>
              <a:t>B</a:t>
            </a:r>
            <a:r>
              <a:rPr lang="zh-CN" altLang="en-US" dirty="0">
                <a:latin typeface="宋体" panose="02010600030101010101" pitchFamily="2" charset="-122"/>
              </a:rPr>
              <a:t>，</a:t>
            </a:r>
            <a:r>
              <a:rPr lang="en-US" altLang="zh-CN" i="1" dirty="0">
                <a:latin typeface="Times New Roman" panose="02020603050405020304" pitchFamily="18" charset="0"/>
                <a:cs typeface="Times New Roman" panose="02020603050405020304" pitchFamily="18" charset="0"/>
              </a:rPr>
              <a:t>E</a:t>
            </a:r>
            <a:r>
              <a:rPr lang="zh-CN" altLang="en-US" dirty="0">
                <a:latin typeface="宋体" panose="02010600030101010101" pitchFamily="2" charset="-122"/>
              </a:rPr>
              <a:t>，</a:t>
            </a:r>
            <a:r>
              <a:rPr lang="en-US" altLang="zh-CN" i="1" dirty="0">
                <a:latin typeface="Times New Roman" panose="02020603050405020304" pitchFamily="18" charset="0"/>
                <a:cs typeface="Times New Roman" panose="02020603050405020304" pitchFamily="18" charset="0"/>
              </a:rPr>
              <a:t>I</a:t>
            </a:r>
            <a:r>
              <a:rPr lang="zh-CN" altLang="en-US" dirty="0">
                <a:latin typeface="宋体" panose="02010600030101010101" pitchFamily="2" charset="-122"/>
              </a:rPr>
              <a:t>，</a:t>
            </a:r>
            <a:r>
              <a:rPr lang="en-US" altLang="zh-CN" i="1" dirty="0">
                <a:latin typeface="Times New Roman" panose="02020603050405020304" pitchFamily="18" charset="0"/>
                <a:cs typeface="Times New Roman" panose="02020603050405020304" pitchFamily="18" charset="0"/>
              </a:rPr>
              <a:t>K</a:t>
            </a:r>
            <a:r>
              <a:rPr lang="zh-CN" altLang="en-US" dirty="0">
                <a:latin typeface="宋体" panose="02010600030101010101" pitchFamily="2" charset="-122"/>
              </a:rPr>
              <a:t>，</a:t>
            </a:r>
            <a:r>
              <a:rPr lang="en-US" altLang="zh-CN" i="1" dirty="0">
                <a:latin typeface="Times New Roman" panose="02020603050405020304" pitchFamily="18" charset="0"/>
                <a:cs typeface="Times New Roman" panose="02020603050405020304" pitchFamily="18" charset="0"/>
              </a:rPr>
              <a:t>L</a:t>
            </a:r>
            <a:r>
              <a:rPr lang="zh-CN" altLang="en-US" dirty="0">
                <a:latin typeface="宋体" panose="02010600030101010101" pitchFamily="2" charset="-122"/>
              </a:rPr>
              <a:t>）为最优解路，其步数为状态</a:t>
            </a:r>
            <a:r>
              <a:rPr lang="en-US" altLang="zh-CN" i="1" dirty="0">
                <a:latin typeface="Times New Roman" panose="02020603050405020304" pitchFamily="18" charset="0"/>
                <a:cs typeface="Times New Roman" panose="02020603050405020304" pitchFamily="18" charset="0"/>
              </a:rPr>
              <a:t>L</a:t>
            </a:r>
            <a:r>
              <a:rPr lang="zh-CN" altLang="en-US" dirty="0">
                <a:latin typeface="宋体" panose="02010600030101010101" pitchFamily="2" charset="-122"/>
              </a:rPr>
              <a:t>（</a:t>
            </a:r>
            <a:r>
              <a:rPr lang="en-US" altLang="zh-CN" dirty="0">
                <a:latin typeface="Times New Roman" panose="02020603050405020304" pitchFamily="18" charset="0"/>
                <a:cs typeface="Times New Roman" panose="02020603050405020304" pitchFamily="18" charset="0"/>
              </a:rPr>
              <a:t>5</a:t>
            </a:r>
            <a:r>
              <a:rPr lang="zh-CN" altLang="en-US" dirty="0">
                <a:latin typeface="宋体" panose="02010600030101010101" pitchFamily="2" charset="-122"/>
              </a:rPr>
              <a:t>）上所标注的</a:t>
            </a:r>
            <a:r>
              <a:rPr lang="en-US" altLang="zh-CN" dirty="0">
                <a:latin typeface="Times New Roman" panose="02020603050405020304" pitchFamily="18" charset="0"/>
                <a:cs typeface="Times New Roman" panose="02020603050405020304" pitchFamily="18" charset="0"/>
              </a:rPr>
              <a:t>5</a:t>
            </a:r>
            <a:r>
              <a:rPr lang="en-US" altLang="zh-CN" dirty="0"/>
              <a:t> </a:t>
            </a:r>
            <a:r>
              <a:rPr lang="zh-CN" altLang="en-US" dirty="0"/>
              <a:t>。</a:t>
            </a:r>
          </a:p>
        </p:txBody>
      </p:sp>
      <p:sp>
        <p:nvSpPr>
          <p:cNvPr id="5939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49</a:t>
            </a:fld>
            <a:endParaRPr lang="ja-JP" altLang="en-US" dirty="0">
              <a:solidFill>
                <a:srgbClr val="A50021"/>
              </a:solidFill>
              <a:ea typeface="MS PGothic" panose="020B0600070205080204" pitchFamily="34" charset="-128"/>
            </a:endParaRPr>
          </a:p>
        </p:txBody>
      </p:sp>
      <p:sp>
        <p:nvSpPr>
          <p:cNvPr id="5" name="Rectangle 4"/>
          <p:cNvSpPr/>
          <p:nvPr/>
        </p:nvSpPr>
        <p:spPr>
          <a:xfrm>
            <a:off x="0" y="0"/>
            <a:ext cx="12192000" cy="765175"/>
          </a:xfrm>
          <a:prstGeom prst="rect">
            <a:avLst/>
          </a:prstGeom>
          <a:solidFill>
            <a:srgbClr val="A50021"/>
          </a:solidFill>
          <a:ln w="9525">
            <a:noFill/>
          </a:ln>
        </p:spPr>
        <p:txBody>
          <a:bodyPr anchor="b"/>
          <a:lstStyle/>
          <a:p>
            <a:pPr indent="176530"/>
            <a:r>
              <a:rPr lang="pt-BR" altLang="zh-CN" sz="3600" dirty="0" smtClean="0">
                <a:solidFill>
                  <a:schemeClr val="bg1"/>
                </a:solidFill>
                <a:latin typeface="Times New Roman" panose="02020603050405020304" pitchFamily="18" charset="0"/>
                <a:ea typeface="黑体" panose="02010609060101010101" pitchFamily="2" charset="-122"/>
              </a:rPr>
              <a:t>2.4.4  </a:t>
            </a:r>
            <a:r>
              <a:rPr lang="pt-BR" altLang="zh-CN" sz="3600" dirty="0">
                <a:solidFill>
                  <a:schemeClr val="bg1"/>
                </a:solidFill>
                <a:latin typeface="Times New Roman" panose="02020603050405020304" pitchFamily="18" charset="0"/>
                <a:ea typeface="黑体" panose="02010609060101010101" pitchFamily="2" charset="-122"/>
              </a:rPr>
              <a:t>A*</a:t>
            </a:r>
            <a:r>
              <a:rPr lang="zh-CN" altLang="pt-BR" sz="3600" dirty="0">
                <a:solidFill>
                  <a:schemeClr val="bg1"/>
                </a:solidFill>
                <a:latin typeface="Times New Roman" panose="02020603050405020304" pitchFamily="18" charset="0"/>
                <a:ea typeface="黑体" panose="02010609060101010101" pitchFamily="2" charset="-122"/>
              </a:rPr>
              <a:t>搜索算法及其特性分析</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045657024"/>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p:cNvSpPr>
          <p:nvPr>
            <p:ph idx="1"/>
          </p:nvPr>
        </p:nvSpPr>
        <p:spPr>
          <a:xfrm>
            <a:off x="551384" y="1107300"/>
            <a:ext cx="11449272" cy="5400675"/>
          </a:xfrm>
          <a:ln/>
        </p:spPr>
        <p:txBody>
          <a:bodyPr vert="horz" wrap="square" lIns="91440" tIns="45720" rIns="91440" bIns="45720" anchor="t">
            <a:normAutofit/>
          </a:bodyPr>
          <a:lstStyle/>
          <a:p>
            <a:pPr marL="571500" indent="-571500">
              <a:lnSpc>
                <a:spcPct val="150000"/>
              </a:lnSpc>
            </a:pPr>
            <a:r>
              <a:rPr lang="zh-CN" altLang="en-US" dirty="0">
                <a:latin typeface="宋体" panose="02010600030101010101" pitchFamily="2" charset="-122"/>
                <a:ea typeface="宋体" panose="02010600030101010101" pitchFamily="2" charset="-122"/>
              </a:rPr>
              <a:t>问题求解：</a:t>
            </a:r>
          </a:p>
          <a:p>
            <a:pPr marL="571500" indent="-571500">
              <a:lnSpc>
                <a:spcPct val="150000"/>
              </a:lnSpc>
              <a:buBlip>
                <a:blip r:embed="rId2"/>
              </a:buBlip>
            </a:pPr>
            <a:r>
              <a:rPr lang="zh-CN" altLang="en-US" dirty="0">
                <a:latin typeface="宋体" panose="02010600030101010101" pitchFamily="2" charset="-122"/>
                <a:ea typeface="宋体" panose="02010600030101010101" pitchFamily="2" charset="-122"/>
              </a:rPr>
              <a:t>问题的</a:t>
            </a:r>
            <a:r>
              <a:rPr lang="zh-CN" altLang="en-US" dirty="0" smtClean="0">
                <a:latin typeface="宋体" panose="02010600030101010101" pitchFamily="2" charset="-122"/>
                <a:ea typeface="宋体" panose="02010600030101010101" pitchFamily="2" charset="-122"/>
              </a:rPr>
              <a:t>表示 </a:t>
            </a:r>
            <a:endParaRPr lang="zh-CN" altLang="en-US" dirty="0">
              <a:latin typeface="宋体" panose="02010600030101010101" pitchFamily="2" charset="-122"/>
              <a:ea typeface="宋体" panose="02010600030101010101" pitchFamily="2" charset="-122"/>
            </a:endParaRPr>
          </a:p>
          <a:p>
            <a:pPr marL="571500" indent="-571500">
              <a:lnSpc>
                <a:spcPct val="150000"/>
              </a:lnSpc>
              <a:buBlip>
                <a:blip r:embed="rId2"/>
              </a:buBlip>
            </a:pPr>
            <a:r>
              <a:rPr lang="zh-CN" altLang="en-US" dirty="0">
                <a:latin typeface="宋体" panose="02010600030101010101" pitchFamily="2" charset="-122"/>
                <a:ea typeface="宋体" panose="02010600030101010101" pitchFamily="2" charset="-122"/>
              </a:rPr>
              <a:t>求解</a:t>
            </a:r>
            <a:r>
              <a:rPr lang="zh-CN" altLang="en-US" dirty="0" smtClean="0">
                <a:latin typeface="宋体" panose="02010600030101010101" pitchFamily="2" charset="-122"/>
                <a:ea typeface="宋体" panose="02010600030101010101" pitchFamily="2" charset="-122"/>
              </a:rPr>
              <a:t>方法</a:t>
            </a:r>
            <a:endParaRPr lang="zh-CN" altLang="en-US" dirty="0">
              <a:latin typeface="宋体" panose="02010600030101010101" pitchFamily="2" charset="-122"/>
              <a:ea typeface="宋体" panose="02010600030101010101" pitchFamily="2" charset="-122"/>
            </a:endParaRPr>
          </a:p>
          <a:p>
            <a:pPr marL="571500" indent="-571500">
              <a:lnSpc>
                <a:spcPct val="150000"/>
              </a:lnSpc>
            </a:pPr>
            <a:r>
              <a:rPr lang="zh-CN" altLang="en-US" dirty="0">
                <a:latin typeface="宋体" panose="02010600030101010101" pitchFamily="2" charset="-122"/>
                <a:ea typeface="宋体" panose="02010600030101010101" pitchFamily="2" charset="-122"/>
              </a:rPr>
              <a:t>问题求解的基本方法：</a:t>
            </a:r>
            <a:r>
              <a:rPr lang="zh-CN" altLang="en-US" dirty="0">
                <a:solidFill>
                  <a:schemeClr val="accent2"/>
                </a:solidFill>
                <a:latin typeface="宋体" panose="02010600030101010101" pitchFamily="2" charset="-122"/>
                <a:ea typeface="宋体" panose="02010600030101010101" pitchFamily="2" charset="-122"/>
              </a:rPr>
              <a:t>搜索法</a:t>
            </a:r>
            <a:r>
              <a:rPr lang="zh-CN" altLang="en-US" dirty="0">
                <a:latin typeface="宋体" panose="02010600030101010101" pitchFamily="2" charset="-122"/>
                <a:ea typeface="宋体" panose="02010600030101010101" pitchFamily="2" charset="-122"/>
              </a:rPr>
              <a:t>、归约法、归结法、推理法及产生式等。</a:t>
            </a:r>
          </a:p>
        </p:txBody>
      </p:sp>
      <p:sp>
        <p:nvSpPr>
          <p:cNvPr id="21506"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5</a:t>
            </a:fld>
            <a:endParaRPr lang="ja-JP" altLang="en-US" dirty="0">
              <a:solidFill>
                <a:srgbClr val="A50021"/>
              </a:solidFill>
              <a:ea typeface="MS PGothic" panose="020B0600070205080204" pitchFamily="34" charset="-128"/>
            </a:endParaRPr>
          </a:p>
        </p:txBody>
      </p:sp>
      <p:sp>
        <p:nvSpPr>
          <p:cNvPr id="6" name="Rectangle 4"/>
          <p:cNvSpPr/>
          <p:nvPr/>
        </p:nvSpPr>
        <p:spPr>
          <a:xfrm>
            <a:off x="0" y="1"/>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2.1  </a:t>
            </a:r>
            <a:r>
              <a:rPr lang="zh-CN" altLang="en-US" sz="3600" dirty="0">
                <a:solidFill>
                  <a:schemeClr val="bg1"/>
                </a:solidFill>
                <a:latin typeface="Times New Roman" panose="02020603050405020304" pitchFamily="18" charset="0"/>
                <a:ea typeface="黑体" panose="02010609060101010101" pitchFamily="2" charset="-122"/>
              </a:rPr>
              <a:t>搜索的概念</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2" y="4491883"/>
            <a:ext cx="7488832" cy="1898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75">
                                            <p:txEl>
                                              <p:pRg st="1" end="1"/>
                                            </p:txEl>
                                          </p:spTgt>
                                        </p:tgtEl>
                                        <p:attrNameLst>
                                          <p:attrName>style.visibility</p:attrName>
                                        </p:attrNameLst>
                                      </p:cBhvr>
                                      <p:to>
                                        <p:strVal val="visible"/>
                                      </p:to>
                                    </p:set>
                                    <p:anim calcmode="lin" valueType="num">
                                      <p:cBhvr additive="base">
                                        <p:cTn id="13" dur="500" fill="hold"/>
                                        <p:tgtEl>
                                          <p:spTgt spid="30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75">
                                            <p:txEl>
                                              <p:pRg st="2" end="2"/>
                                            </p:txEl>
                                          </p:spTgt>
                                        </p:tgtEl>
                                        <p:attrNameLst>
                                          <p:attrName>style.visibility</p:attrName>
                                        </p:attrNameLst>
                                      </p:cBhvr>
                                      <p:to>
                                        <p:strVal val="visible"/>
                                      </p:to>
                                    </p:set>
                                    <p:anim calcmode="lin" valueType="num">
                                      <p:cBhvr additive="base">
                                        <p:cTn id="19" dur="500" fill="hold"/>
                                        <p:tgtEl>
                                          <p:spTgt spid="30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75">
                                            <p:txEl>
                                              <p:pRg st="3" end="3"/>
                                            </p:txEl>
                                          </p:spTgt>
                                        </p:tgtEl>
                                        <p:attrNameLst>
                                          <p:attrName>style.visibility</p:attrName>
                                        </p:attrNameLst>
                                      </p:cBhvr>
                                      <p:to>
                                        <p:strVal val="visible"/>
                                      </p:to>
                                    </p:set>
                                    <p:anim calcmode="lin" valueType="num">
                                      <p:cBhvr additive="base">
                                        <p:cTn id="25" dur="500" fill="hold"/>
                                        <p:tgtEl>
                                          <p:spTgt spid="30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a:defRPr/>
            </a:pPr>
            <a:fld id="{BF8C7B16-22C9-4684-BEAF-8B5014F066FE}" type="datetime1">
              <a:rPr lang="zh-CN" altLang="en-US"/>
              <a:pPr>
                <a:defRPr/>
              </a:pPr>
              <a:t>2019/9/5</a:t>
            </a:fld>
            <a:endParaRPr lang="en-US" altLang="zh-CN"/>
          </a:p>
        </p:txBody>
      </p:sp>
      <p:sp>
        <p:nvSpPr>
          <p:cNvPr id="13312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FBEDEA1-88C3-40EE-BF88-3CC767106908}"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50</a:t>
            </a:fld>
            <a:endParaRPr kumimoji="0" lang="en-US" altLang="zh-CN" sz="1400">
              <a:latin typeface="Tahoma" panose="020B0604030504040204" pitchFamily="34" charset="0"/>
              <a:ea typeface="宋体" panose="02010600030101010101" pitchFamily="2" charset="-122"/>
            </a:endParaRPr>
          </a:p>
        </p:txBody>
      </p:sp>
      <p:sp>
        <p:nvSpPr>
          <p:cNvPr id="143363" name="Rectangle 1027"/>
          <p:cNvSpPr>
            <a:spLocks noGrp="1" noChangeArrowheads="1"/>
          </p:cNvSpPr>
          <p:nvPr>
            <p:ph type="body" idx="1"/>
          </p:nvPr>
        </p:nvSpPr>
        <p:spPr>
          <a:xfrm>
            <a:off x="1266032" y="1273174"/>
            <a:ext cx="9510488" cy="4964137"/>
          </a:xfrm>
        </p:spPr>
        <p:txBody>
          <a:bodyPr>
            <a:normAutofit/>
          </a:bodyPr>
          <a:lstStyle/>
          <a:p>
            <a:pPr eaLnBrk="1" hangingPunct="1">
              <a:lnSpc>
                <a:spcPct val="125000"/>
              </a:lnSpc>
              <a:defRPr/>
            </a:pPr>
            <a:r>
              <a:rPr lang="en-US" altLang="zh-CN" sz="2400" dirty="0" smtClean="0"/>
              <a:t>f(n</a:t>
            </a:r>
            <a:r>
              <a:rPr lang="en-US" altLang="zh-CN" sz="2400" dirty="0"/>
              <a:t>)=d(n)+h(n),</a:t>
            </a:r>
            <a:r>
              <a:rPr lang="zh-CN" altLang="en-US" sz="2400" dirty="0"/>
              <a:t>其中，</a:t>
            </a:r>
            <a:r>
              <a:rPr lang="en-US" altLang="zh-CN" sz="2400" dirty="0"/>
              <a:t>d(n)</a:t>
            </a:r>
            <a:r>
              <a:rPr lang="zh-CN" altLang="en-US" sz="2400" dirty="0"/>
              <a:t>表示节点</a:t>
            </a:r>
            <a:r>
              <a:rPr lang="en-US" altLang="zh-CN" sz="2400" dirty="0"/>
              <a:t>n</a:t>
            </a:r>
            <a:r>
              <a:rPr lang="zh-CN" altLang="en-US" sz="2400" dirty="0"/>
              <a:t>在搜索树中的深度；</a:t>
            </a:r>
            <a:endParaRPr lang="en-US" altLang="zh-CN" sz="2400" dirty="0"/>
          </a:p>
          <a:p>
            <a:pPr marL="457200" indent="-457200">
              <a:lnSpc>
                <a:spcPct val="125000"/>
              </a:lnSpc>
              <a:buFont typeface="Wingdings" panose="05000000000000000000" pitchFamily="2" charset="2"/>
              <a:buAutoNum type="arabicParenBoth"/>
              <a:defRPr/>
            </a:pPr>
            <a:r>
              <a:rPr lang="en-US" altLang="zh-CN" sz="2400" dirty="0"/>
              <a:t>h(n)=W(n),</a:t>
            </a:r>
            <a:r>
              <a:rPr lang="zh-CN" altLang="en-US" sz="2400" dirty="0"/>
              <a:t>表示节点</a:t>
            </a:r>
            <a:r>
              <a:rPr lang="en-US" altLang="zh-CN" sz="2400" dirty="0"/>
              <a:t>n</a:t>
            </a:r>
            <a:r>
              <a:rPr lang="zh-CN" altLang="en-US" sz="2400" dirty="0"/>
              <a:t>中“不在位”的数码个数</a:t>
            </a:r>
            <a:r>
              <a:rPr lang="en-US" altLang="zh-CN" sz="2400" dirty="0"/>
              <a:t>;</a:t>
            </a:r>
          </a:p>
          <a:p>
            <a:pPr marL="457200" indent="-457200">
              <a:lnSpc>
                <a:spcPct val="125000"/>
              </a:lnSpc>
              <a:buFont typeface="Wingdings" panose="05000000000000000000" pitchFamily="2" charset="2"/>
              <a:buAutoNum type="arabicParenBoth"/>
              <a:defRPr/>
            </a:pPr>
            <a:r>
              <a:rPr lang="en-US" altLang="zh-CN" sz="2400" dirty="0"/>
              <a:t>h(n)=P(n),</a:t>
            </a:r>
            <a:r>
              <a:rPr lang="zh-CN" altLang="en-US" sz="2400" dirty="0"/>
              <a:t> 将牌“不在位”的距离和。</a:t>
            </a:r>
            <a:endParaRPr lang="en-US" altLang="zh-CN" sz="2400" dirty="0"/>
          </a:p>
          <a:p>
            <a:pPr marL="457200" indent="-457200">
              <a:lnSpc>
                <a:spcPct val="125000"/>
              </a:lnSpc>
              <a:buNone/>
              <a:defRPr/>
            </a:pPr>
            <a:r>
              <a:rPr lang="en-US" altLang="zh-CN" sz="2400" dirty="0"/>
              <a:t>P(x)</a:t>
            </a:r>
            <a:r>
              <a:rPr lang="zh-CN" altLang="en-US" sz="2400" dirty="0"/>
              <a:t>比</a:t>
            </a:r>
            <a:r>
              <a:rPr lang="en-US" altLang="zh-CN" sz="2400" dirty="0"/>
              <a:t>W(x)</a:t>
            </a:r>
            <a:r>
              <a:rPr lang="zh-CN" altLang="en-US" sz="2400" dirty="0"/>
              <a:t>更接近</a:t>
            </a:r>
            <a:r>
              <a:rPr lang="en-US" altLang="zh-CN" sz="2400" dirty="0"/>
              <a:t>h</a:t>
            </a:r>
            <a:r>
              <a:rPr lang="zh-CN" altLang="en-US" sz="2400" dirty="0"/>
              <a:t>*</a:t>
            </a:r>
            <a:r>
              <a:rPr lang="en-US" altLang="zh-CN" sz="2400" dirty="0"/>
              <a:t>(x)</a:t>
            </a:r>
          </a:p>
        </p:txBody>
      </p:sp>
      <p:grpSp>
        <p:nvGrpSpPr>
          <p:cNvPr id="2" name="Group 1028"/>
          <p:cNvGrpSpPr>
            <a:grpSpLocks/>
          </p:cNvGrpSpPr>
          <p:nvPr/>
        </p:nvGrpSpPr>
        <p:grpSpPr bwMode="auto">
          <a:xfrm>
            <a:off x="2971800" y="3732212"/>
            <a:ext cx="4845050" cy="2171700"/>
            <a:chOff x="912" y="2351"/>
            <a:chExt cx="3052" cy="1368"/>
          </a:xfrm>
        </p:grpSpPr>
        <p:sp>
          <p:nvSpPr>
            <p:cNvPr id="133127" name="Text Box 1029"/>
            <p:cNvSpPr txBox="1">
              <a:spLocks noChangeArrowheads="1"/>
            </p:cNvSpPr>
            <p:nvPr/>
          </p:nvSpPr>
          <p:spPr bwMode="auto">
            <a:xfrm>
              <a:off x="1172" y="2640"/>
              <a:ext cx="864" cy="75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tx2"/>
                  </a:solidFill>
                  <a:latin typeface="Times New Roman" panose="02020603050405020304" pitchFamily="18" charset="0"/>
                  <a:ea typeface="宋体" panose="02010600030101010101" pitchFamily="2" charset="-122"/>
                </a:rPr>
                <a:t>2</a:t>
              </a:r>
              <a:r>
                <a:rPr lang="en-US" altLang="zh-CN" sz="2400">
                  <a:latin typeface="Times New Roman" panose="02020603050405020304" pitchFamily="18" charset="0"/>
                  <a:ea typeface="宋体" panose="02010600030101010101" pitchFamily="2" charset="-122"/>
                </a:rPr>
                <a:t>    </a:t>
              </a:r>
              <a:r>
                <a:rPr lang="en-US" altLang="zh-CN" sz="2400">
                  <a:solidFill>
                    <a:schemeClr val="tx2"/>
                  </a:solidFill>
                  <a:latin typeface="Times New Roman" panose="02020603050405020304" pitchFamily="18" charset="0"/>
                  <a:ea typeface="宋体" panose="02010600030101010101" pitchFamily="2" charset="-122"/>
                </a:rPr>
                <a:t>8</a:t>
              </a:r>
              <a:r>
                <a:rPr lang="en-US" altLang="zh-CN" sz="2400">
                  <a:latin typeface="Times New Roman" panose="02020603050405020304" pitchFamily="18" charset="0"/>
                  <a:ea typeface="宋体" panose="02010600030101010101" pitchFamily="2" charset="-122"/>
                </a:rPr>
                <a:t>    3</a:t>
              </a:r>
            </a:p>
            <a:p>
              <a:pPr eaLnBrk="1" hangingPunct="1">
                <a:spcBef>
                  <a:spcPct val="0"/>
                </a:spcBef>
                <a:buClrTx/>
                <a:buSzTx/>
                <a:buFontTx/>
                <a:buNone/>
              </a:pPr>
              <a:r>
                <a:rPr lang="en-US" altLang="zh-CN" sz="2400">
                  <a:solidFill>
                    <a:schemeClr val="tx2"/>
                  </a:solidFill>
                  <a:latin typeface="Times New Roman" panose="02020603050405020304" pitchFamily="18" charset="0"/>
                  <a:ea typeface="宋体" panose="02010600030101010101" pitchFamily="2" charset="-122"/>
                </a:rPr>
                <a:t>1</a:t>
              </a:r>
              <a:r>
                <a:rPr lang="en-US" altLang="zh-CN" sz="2400">
                  <a:latin typeface="Times New Roman" panose="02020603050405020304" pitchFamily="18" charset="0"/>
                  <a:ea typeface="宋体" panose="02010600030101010101" pitchFamily="2" charset="-122"/>
                </a:rPr>
                <a:t>    </a:t>
              </a:r>
              <a:r>
                <a:rPr lang="en-US" altLang="zh-CN" sz="2400">
                  <a:solidFill>
                    <a:schemeClr val="tx2"/>
                  </a:solidFill>
                  <a:latin typeface="Times New Roman" panose="02020603050405020304" pitchFamily="18" charset="0"/>
                  <a:ea typeface="宋体" panose="02010600030101010101" pitchFamily="2" charset="-122"/>
                </a:rPr>
                <a:t>6</a:t>
              </a:r>
              <a:r>
                <a:rPr lang="en-US" altLang="zh-CN" sz="2400">
                  <a:latin typeface="Times New Roman" panose="02020603050405020304" pitchFamily="18" charset="0"/>
                  <a:ea typeface="宋体" panose="02010600030101010101" pitchFamily="2" charset="-122"/>
                </a:rPr>
                <a:t>    4</a:t>
              </a:r>
            </a:p>
            <a:p>
              <a:pPr eaLnBrk="1" hangingPunct="1">
                <a:spcBef>
                  <a:spcPct val="0"/>
                </a:spcBef>
                <a:buClrTx/>
                <a:buSzTx/>
                <a:buFontTx/>
                <a:buNone/>
              </a:pPr>
              <a:r>
                <a:rPr lang="en-US" altLang="zh-CN" sz="2400">
                  <a:latin typeface="Times New Roman" panose="02020603050405020304" pitchFamily="18" charset="0"/>
                  <a:ea typeface="宋体" panose="02010600030101010101" pitchFamily="2" charset="-122"/>
                </a:rPr>
                <a:t>7          5</a:t>
              </a:r>
            </a:p>
          </p:txBody>
        </p:sp>
        <p:sp>
          <p:nvSpPr>
            <p:cNvPr id="133128" name="Text Box 1030"/>
            <p:cNvSpPr txBox="1">
              <a:spLocks noChangeArrowheads="1"/>
            </p:cNvSpPr>
            <p:nvPr/>
          </p:nvSpPr>
          <p:spPr bwMode="auto">
            <a:xfrm>
              <a:off x="1172" y="2351"/>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dirty="0">
                  <a:solidFill>
                    <a:srgbClr val="FF0000"/>
                  </a:solidFill>
                  <a:latin typeface="Times New Roman" panose="02020603050405020304" pitchFamily="18" charset="0"/>
                  <a:ea typeface="宋体" panose="02010600030101010101" pitchFamily="2" charset="-122"/>
                </a:rPr>
                <a:t>1    </a:t>
              </a:r>
              <a:r>
                <a:rPr lang="en-US" altLang="zh-CN" sz="2400" dirty="0" smtClean="0">
                  <a:solidFill>
                    <a:srgbClr val="FF0000"/>
                  </a:solidFill>
                  <a:latin typeface="Times New Roman" panose="02020603050405020304" pitchFamily="18" charset="0"/>
                  <a:ea typeface="宋体" panose="02010600030101010101" pitchFamily="2" charset="-122"/>
                </a:rPr>
                <a:t>2</a:t>
              </a:r>
              <a:endParaRPr lang="en-US" altLang="zh-CN" sz="2400" dirty="0">
                <a:latin typeface="Times New Roman" panose="02020603050405020304" pitchFamily="18" charset="0"/>
                <a:ea typeface="宋体" panose="02010600030101010101" pitchFamily="2" charset="-122"/>
              </a:endParaRPr>
            </a:p>
          </p:txBody>
        </p:sp>
        <p:sp>
          <p:nvSpPr>
            <p:cNvPr id="133130" name="Text Box 1032"/>
            <p:cNvSpPr txBox="1">
              <a:spLocks noChangeArrowheads="1"/>
            </p:cNvSpPr>
            <p:nvPr/>
          </p:nvSpPr>
          <p:spPr bwMode="auto">
            <a:xfrm>
              <a:off x="1472" y="3428"/>
              <a:ext cx="4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dirty="0" smtClean="0">
                  <a:solidFill>
                    <a:srgbClr val="FF0000"/>
                  </a:solidFill>
                  <a:latin typeface="Times New Roman" panose="02020603050405020304" pitchFamily="18" charset="0"/>
                  <a:ea typeface="宋体" panose="02010600030101010101" pitchFamily="2" charset="-122"/>
                </a:rPr>
                <a:t>6    </a:t>
              </a:r>
              <a:endParaRPr lang="en-US" altLang="zh-CN" sz="2400" dirty="0">
                <a:latin typeface="Times New Roman" panose="02020603050405020304" pitchFamily="18" charset="0"/>
                <a:ea typeface="宋体" panose="02010600030101010101" pitchFamily="2" charset="-122"/>
              </a:endParaRPr>
            </a:p>
          </p:txBody>
        </p:sp>
        <p:sp>
          <p:nvSpPr>
            <p:cNvPr id="133131" name="Text Box 1033"/>
            <p:cNvSpPr txBox="1">
              <a:spLocks noChangeArrowheads="1"/>
            </p:cNvSpPr>
            <p:nvPr/>
          </p:nvSpPr>
          <p:spPr bwMode="auto">
            <a:xfrm>
              <a:off x="912" y="288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latin typeface="Times New Roman" panose="02020603050405020304" pitchFamily="18" charset="0"/>
                  <a:ea typeface="宋体" panose="02010600030101010101" pitchFamily="2" charset="-122"/>
                </a:rPr>
                <a:t>8</a:t>
              </a:r>
              <a:endParaRPr lang="en-US" altLang="zh-CN" sz="2400">
                <a:latin typeface="Times New Roman" panose="02020603050405020304" pitchFamily="18" charset="0"/>
                <a:ea typeface="宋体" panose="02010600030101010101" pitchFamily="2" charset="-122"/>
              </a:endParaRPr>
            </a:p>
          </p:txBody>
        </p:sp>
        <p:sp>
          <p:nvSpPr>
            <p:cNvPr id="133132" name="Text Box 1034"/>
            <p:cNvSpPr txBox="1">
              <a:spLocks noChangeArrowheads="1"/>
            </p:cNvSpPr>
            <p:nvPr/>
          </p:nvSpPr>
          <p:spPr bwMode="auto">
            <a:xfrm>
              <a:off x="3072" y="2491"/>
              <a:ext cx="892"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tx2"/>
                  </a:solidFill>
                  <a:latin typeface="Times New Roman" panose="02020603050405020304" pitchFamily="18" charset="0"/>
                  <a:ea typeface="宋体" panose="02010600030101010101" pitchFamily="2" charset="-122"/>
                </a:rPr>
                <a:t>将牌</a:t>
              </a:r>
              <a:r>
                <a:rPr lang="en-US" altLang="zh-CN" sz="2400">
                  <a:solidFill>
                    <a:schemeClr val="tx2"/>
                  </a:solidFill>
                  <a:latin typeface="Times New Roman" panose="02020603050405020304" pitchFamily="18" charset="0"/>
                  <a:ea typeface="宋体" panose="02010600030101010101" pitchFamily="2" charset="-122"/>
                </a:rPr>
                <a:t>1</a:t>
              </a:r>
              <a:r>
                <a:rPr lang="zh-CN" altLang="en-US" sz="2400">
                  <a:solidFill>
                    <a:schemeClr val="tx2"/>
                  </a:solidFill>
                  <a:latin typeface="Times New Roman" panose="02020603050405020304" pitchFamily="18" charset="0"/>
                  <a:ea typeface="宋体" panose="02010600030101010101" pitchFamily="2" charset="-122"/>
                </a:rPr>
                <a:t>：</a:t>
              </a:r>
              <a:r>
                <a:rPr lang="en-US" altLang="zh-CN" sz="2400">
                  <a:solidFill>
                    <a:schemeClr val="tx2"/>
                  </a:solidFill>
                  <a:latin typeface="Times New Roman" panose="02020603050405020304" pitchFamily="18" charset="0"/>
                  <a:ea typeface="宋体" panose="02010600030101010101" pitchFamily="2" charset="-122"/>
                </a:rPr>
                <a:t>1</a:t>
              </a:r>
            </a:p>
            <a:p>
              <a:pPr eaLnBrk="1" hangingPunct="1">
                <a:spcBef>
                  <a:spcPct val="0"/>
                </a:spcBef>
                <a:buClrTx/>
                <a:buSzTx/>
                <a:buFontTx/>
                <a:buNone/>
              </a:pPr>
              <a:r>
                <a:rPr lang="zh-CN" altLang="en-US" sz="2400">
                  <a:solidFill>
                    <a:schemeClr val="tx2"/>
                  </a:solidFill>
                  <a:latin typeface="Times New Roman" panose="02020603050405020304" pitchFamily="18" charset="0"/>
                  <a:ea typeface="宋体" panose="02010600030101010101" pitchFamily="2" charset="-122"/>
                </a:rPr>
                <a:t>将牌</a:t>
              </a:r>
              <a:r>
                <a:rPr lang="en-US" altLang="zh-CN" sz="2400">
                  <a:solidFill>
                    <a:schemeClr val="tx2"/>
                  </a:solidFill>
                  <a:latin typeface="Times New Roman" panose="02020603050405020304" pitchFamily="18" charset="0"/>
                  <a:ea typeface="宋体" panose="02010600030101010101" pitchFamily="2" charset="-122"/>
                </a:rPr>
                <a:t>2</a:t>
              </a:r>
              <a:r>
                <a:rPr lang="zh-CN" altLang="en-US" sz="2400">
                  <a:solidFill>
                    <a:schemeClr val="tx2"/>
                  </a:solidFill>
                  <a:latin typeface="Times New Roman" panose="02020603050405020304" pitchFamily="18" charset="0"/>
                  <a:ea typeface="宋体" panose="02010600030101010101" pitchFamily="2" charset="-122"/>
                </a:rPr>
                <a:t>：</a:t>
              </a:r>
              <a:r>
                <a:rPr lang="en-US" altLang="zh-CN" sz="2400">
                  <a:solidFill>
                    <a:schemeClr val="tx2"/>
                  </a:solidFill>
                  <a:latin typeface="Times New Roman" panose="02020603050405020304" pitchFamily="18" charset="0"/>
                  <a:ea typeface="宋体" panose="02010600030101010101" pitchFamily="2" charset="-122"/>
                </a:rPr>
                <a:t>1</a:t>
              </a:r>
            </a:p>
            <a:p>
              <a:pPr eaLnBrk="1" hangingPunct="1">
                <a:spcBef>
                  <a:spcPct val="0"/>
                </a:spcBef>
                <a:buClrTx/>
                <a:buSzTx/>
                <a:buFontTx/>
                <a:buNone/>
              </a:pPr>
              <a:r>
                <a:rPr lang="zh-CN" altLang="en-US" sz="2400">
                  <a:solidFill>
                    <a:schemeClr val="tx2"/>
                  </a:solidFill>
                  <a:latin typeface="Times New Roman" panose="02020603050405020304" pitchFamily="18" charset="0"/>
                  <a:ea typeface="宋体" panose="02010600030101010101" pitchFamily="2" charset="-122"/>
                </a:rPr>
                <a:t>将牌</a:t>
              </a:r>
              <a:r>
                <a:rPr lang="en-US" altLang="zh-CN" sz="2400">
                  <a:solidFill>
                    <a:schemeClr val="tx2"/>
                  </a:solidFill>
                  <a:latin typeface="Times New Roman" panose="02020603050405020304" pitchFamily="18" charset="0"/>
                  <a:ea typeface="宋体" panose="02010600030101010101" pitchFamily="2" charset="-122"/>
                </a:rPr>
                <a:t>6</a:t>
              </a:r>
              <a:r>
                <a:rPr lang="zh-CN" altLang="en-US" sz="2400">
                  <a:solidFill>
                    <a:schemeClr val="tx2"/>
                  </a:solidFill>
                  <a:latin typeface="Times New Roman" panose="02020603050405020304" pitchFamily="18" charset="0"/>
                  <a:ea typeface="宋体" panose="02010600030101010101" pitchFamily="2" charset="-122"/>
                </a:rPr>
                <a:t>：</a:t>
              </a:r>
              <a:r>
                <a:rPr lang="en-US" altLang="zh-CN" sz="2400">
                  <a:solidFill>
                    <a:schemeClr val="tx2"/>
                  </a:solidFill>
                  <a:latin typeface="Times New Roman" panose="02020603050405020304" pitchFamily="18" charset="0"/>
                  <a:ea typeface="宋体" panose="02010600030101010101" pitchFamily="2" charset="-122"/>
                </a:rPr>
                <a:t>1</a:t>
              </a:r>
            </a:p>
            <a:p>
              <a:pPr eaLnBrk="1" hangingPunct="1">
                <a:spcBef>
                  <a:spcPct val="0"/>
                </a:spcBef>
                <a:buClrTx/>
                <a:buSzTx/>
                <a:buFontTx/>
                <a:buNone/>
              </a:pPr>
              <a:r>
                <a:rPr lang="zh-CN" altLang="en-US" sz="2400">
                  <a:solidFill>
                    <a:schemeClr val="tx2"/>
                  </a:solidFill>
                  <a:latin typeface="Times New Roman" panose="02020603050405020304" pitchFamily="18" charset="0"/>
                  <a:ea typeface="宋体" panose="02010600030101010101" pitchFamily="2" charset="-122"/>
                </a:rPr>
                <a:t>将牌</a:t>
              </a:r>
              <a:r>
                <a:rPr lang="en-US" altLang="zh-CN" sz="2400">
                  <a:solidFill>
                    <a:schemeClr val="tx2"/>
                  </a:solidFill>
                  <a:latin typeface="Times New Roman" panose="02020603050405020304" pitchFamily="18" charset="0"/>
                  <a:ea typeface="宋体" panose="02010600030101010101" pitchFamily="2" charset="-122"/>
                </a:rPr>
                <a:t>8</a:t>
              </a:r>
              <a:r>
                <a:rPr lang="zh-CN" altLang="en-US" sz="2400">
                  <a:solidFill>
                    <a:schemeClr val="tx2"/>
                  </a:solidFill>
                  <a:latin typeface="Times New Roman" panose="02020603050405020304" pitchFamily="18" charset="0"/>
                  <a:ea typeface="宋体" panose="02010600030101010101" pitchFamily="2" charset="-122"/>
                </a:rPr>
                <a:t>：</a:t>
              </a:r>
              <a:r>
                <a:rPr lang="en-US" altLang="zh-CN" sz="2400">
                  <a:solidFill>
                    <a:schemeClr val="tx2"/>
                  </a:solidFill>
                  <a:latin typeface="Times New Roman" panose="02020603050405020304" pitchFamily="18" charset="0"/>
                  <a:ea typeface="宋体" panose="02010600030101010101" pitchFamily="2" charset="-122"/>
                </a:rPr>
                <a:t>2</a:t>
              </a:r>
              <a:endParaRPr lang="en-US" altLang="zh-CN" sz="2400">
                <a:latin typeface="Times New Roman" panose="02020603050405020304" pitchFamily="18" charset="0"/>
                <a:ea typeface="宋体" panose="02010600030101010101" pitchFamily="2" charset="-122"/>
              </a:endParaRPr>
            </a:p>
          </p:txBody>
        </p:sp>
      </p:grpSp>
      <p:sp>
        <p:nvSpPr>
          <p:cNvPr id="14"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2.4.3  </a:t>
            </a:r>
            <a:r>
              <a:rPr lang="pt-BR" altLang="zh-CN" sz="3600" dirty="0">
                <a:solidFill>
                  <a:schemeClr val="bg1"/>
                </a:solidFill>
                <a:latin typeface="Times New Roman" panose="02020603050405020304" pitchFamily="18" charset="0"/>
                <a:ea typeface="黑体" panose="02010609060101010101" pitchFamily="2" charset="-122"/>
              </a:rPr>
              <a:t>A*</a:t>
            </a:r>
            <a:r>
              <a:rPr lang="zh-CN" altLang="pt-BR" sz="3600" dirty="0">
                <a:solidFill>
                  <a:schemeClr val="bg1"/>
                </a:solidFill>
                <a:latin typeface="Times New Roman" panose="02020603050405020304" pitchFamily="18" charset="0"/>
                <a:ea typeface="黑体" panose="02010609060101010101" pitchFamily="2" charset="-122"/>
              </a:rPr>
              <a:t>搜索算法及其特性分析</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407725337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3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3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3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bldLvl="2"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46" name="Group 143"/>
          <p:cNvGrpSpPr>
            <a:grpSpLocks/>
          </p:cNvGrpSpPr>
          <p:nvPr/>
        </p:nvGrpSpPr>
        <p:grpSpPr bwMode="auto">
          <a:xfrm>
            <a:off x="3652838" y="511175"/>
            <a:ext cx="3200400" cy="584200"/>
            <a:chOff x="1776" y="413"/>
            <a:chExt cx="2016" cy="368"/>
          </a:xfrm>
        </p:grpSpPr>
        <p:sp>
          <p:nvSpPr>
            <p:cNvPr id="134220" name="Line 10"/>
            <p:cNvSpPr>
              <a:spLocks noChangeShapeType="1"/>
            </p:cNvSpPr>
            <p:nvPr/>
          </p:nvSpPr>
          <p:spPr bwMode="auto">
            <a:xfrm flipV="1">
              <a:off x="1776" y="624"/>
              <a:ext cx="91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21" name="Line 11"/>
            <p:cNvSpPr>
              <a:spLocks noChangeShapeType="1"/>
            </p:cNvSpPr>
            <p:nvPr/>
          </p:nvSpPr>
          <p:spPr bwMode="auto">
            <a:xfrm flipH="1" flipV="1">
              <a:off x="2736" y="624"/>
              <a:ext cx="105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22" name="Text Box 43"/>
            <p:cNvSpPr txBox="1">
              <a:spLocks noChangeArrowheads="1"/>
            </p:cNvSpPr>
            <p:nvPr/>
          </p:nvSpPr>
          <p:spPr bwMode="auto">
            <a:xfrm>
              <a:off x="2488" y="413"/>
              <a:ext cx="2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2</a:t>
              </a:r>
            </a:p>
          </p:txBody>
        </p:sp>
      </p:grpSp>
      <p:sp>
        <p:nvSpPr>
          <p:cNvPr id="15363" name="日期占位符 1"/>
          <p:cNvSpPr>
            <a:spLocks noGrp="1"/>
          </p:cNvSpPr>
          <p:nvPr>
            <p:ph type="dt" sz="quarter" idx="10"/>
          </p:nvPr>
        </p:nvSpPr>
        <p:spPr>
          <a:xfrm>
            <a:off x="9167813" y="6356351"/>
            <a:ext cx="1046162" cy="365125"/>
          </a:xfrm>
        </p:spPr>
        <p:txBody>
          <a:bodyPr/>
          <a:lstStyle/>
          <a:p>
            <a:pPr>
              <a:defRPr/>
            </a:pPr>
            <a:fld id="{01177B35-347A-44F7-B342-D00B736D55B3}" type="datetime1">
              <a:rPr lang="zh-CN" altLang="en-US">
                <a:ea typeface="华文新魏" pitchFamily="2" charset="-122"/>
              </a:rPr>
              <a:pPr>
                <a:defRPr/>
              </a:pPr>
              <a:t>2019/9/5</a:t>
            </a:fld>
            <a:endParaRPr lang="en-US" altLang="zh-CN">
              <a:ea typeface="华文新魏" pitchFamily="2" charset="-122"/>
            </a:endParaRPr>
          </a:p>
        </p:txBody>
      </p:sp>
      <p:sp>
        <p:nvSpPr>
          <p:cNvPr id="13414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DF36022-D027-4DB6-AD7C-01C17036513D}" type="slidenum">
              <a:rPr kumimoji="0" lang="en-US" altLang="zh-CN" sz="1400">
                <a:latin typeface="Tahoma" panose="020B0604030504040204" pitchFamily="34" charset="0"/>
              </a:rPr>
              <a:pPr>
                <a:spcBef>
                  <a:spcPct val="0"/>
                </a:spcBef>
                <a:buClrTx/>
                <a:buSzTx/>
                <a:buFontTx/>
                <a:buNone/>
              </a:pPr>
              <a:t>51</a:t>
            </a:fld>
            <a:endParaRPr kumimoji="0" lang="en-US" altLang="zh-CN" sz="1400">
              <a:latin typeface="Tahoma" panose="020B0604030504040204" pitchFamily="34" charset="0"/>
            </a:endParaRPr>
          </a:p>
        </p:txBody>
      </p:sp>
      <p:sp>
        <p:nvSpPr>
          <p:cNvPr id="134149" name="Text Box 4"/>
          <p:cNvSpPr txBox="1">
            <a:spLocks noChangeArrowheads="1"/>
          </p:cNvSpPr>
          <p:nvPr/>
        </p:nvSpPr>
        <p:spPr bwMode="auto">
          <a:xfrm>
            <a:off x="4805364" y="-65088"/>
            <a:ext cx="803275" cy="93027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1   6   4</a:t>
            </a:r>
          </a:p>
          <a:p>
            <a:pPr eaLnBrk="1" hangingPunct="1">
              <a:buFont typeface="Wingdings" panose="05000000000000000000" pitchFamily="2" charset="2"/>
              <a:buNone/>
            </a:pPr>
            <a:r>
              <a:rPr lang="en-US" altLang="zh-CN" sz="1600">
                <a:latin typeface="Times New Roman" panose="02020603050405020304" pitchFamily="18" charset="0"/>
              </a:rPr>
              <a:t>7        5</a:t>
            </a:r>
          </a:p>
        </p:txBody>
      </p:sp>
      <p:grpSp>
        <p:nvGrpSpPr>
          <p:cNvPr id="134150" name="Group 144"/>
          <p:cNvGrpSpPr>
            <a:grpSpLocks/>
          </p:cNvGrpSpPr>
          <p:nvPr/>
        </p:nvGrpSpPr>
        <p:grpSpPr bwMode="auto">
          <a:xfrm>
            <a:off x="3243263" y="1042988"/>
            <a:ext cx="4000500" cy="931862"/>
            <a:chOff x="1488" y="737"/>
            <a:chExt cx="2520" cy="587"/>
          </a:xfrm>
        </p:grpSpPr>
        <p:sp>
          <p:nvSpPr>
            <p:cNvPr id="134217" name="Text Box 6"/>
            <p:cNvSpPr txBox="1">
              <a:spLocks noChangeArrowheads="1"/>
            </p:cNvSpPr>
            <p:nvPr/>
          </p:nvSpPr>
          <p:spPr bwMode="auto">
            <a:xfrm>
              <a:off x="2448" y="738"/>
              <a:ext cx="504" cy="58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1        4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218" name="Text Box 7"/>
            <p:cNvSpPr txBox="1">
              <a:spLocks noChangeArrowheads="1"/>
            </p:cNvSpPr>
            <p:nvPr/>
          </p:nvSpPr>
          <p:spPr bwMode="auto">
            <a:xfrm>
              <a:off x="1488" y="737"/>
              <a:ext cx="504" cy="58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1   6   4</a:t>
              </a:r>
            </a:p>
            <a:p>
              <a:pPr eaLnBrk="1" hangingPunct="1">
                <a:buFont typeface="Wingdings" panose="05000000000000000000" pitchFamily="2" charset="2"/>
                <a:buNone/>
              </a:pPr>
              <a:r>
                <a:rPr lang="en-US" altLang="zh-CN" sz="1600">
                  <a:latin typeface="Times New Roman" panose="02020603050405020304" pitchFamily="18" charset="0"/>
                </a:rPr>
                <a:t>     7   5</a:t>
              </a:r>
            </a:p>
          </p:txBody>
        </p:sp>
        <p:sp>
          <p:nvSpPr>
            <p:cNvPr id="134219" name="Text Box 8"/>
            <p:cNvSpPr txBox="1">
              <a:spLocks noChangeArrowheads="1"/>
            </p:cNvSpPr>
            <p:nvPr/>
          </p:nvSpPr>
          <p:spPr bwMode="auto">
            <a:xfrm>
              <a:off x="3504" y="738"/>
              <a:ext cx="504" cy="58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1   6   4</a:t>
              </a:r>
            </a:p>
            <a:p>
              <a:pPr eaLnBrk="1" hangingPunct="1">
                <a:buFont typeface="Wingdings" panose="05000000000000000000" pitchFamily="2" charset="2"/>
                <a:buNone/>
              </a:pPr>
              <a:r>
                <a:rPr lang="en-US" altLang="zh-CN" sz="1600">
                  <a:latin typeface="Times New Roman" panose="02020603050405020304" pitchFamily="18" charset="0"/>
                </a:rPr>
                <a:t>7   5</a:t>
              </a:r>
            </a:p>
          </p:txBody>
        </p:sp>
      </p:grpSp>
      <p:sp>
        <p:nvSpPr>
          <p:cNvPr id="134151" name="Line 9"/>
          <p:cNvSpPr>
            <a:spLocks noChangeShapeType="1"/>
          </p:cNvSpPr>
          <p:nvPr/>
        </p:nvSpPr>
        <p:spPr bwMode="auto">
          <a:xfrm flipV="1">
            <a:off x="5167313" y="857250"/>
            <a:ext cx="0" cy="228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2" name="Text Box 13"/>
          <p:cNvSpPr txBox="1">
            <a:spLocks noChangeArrowheads="1"/>
          </p:cNvSpPr>
          <p:nvPr/>
        </p:nvSpPr>
        <p:spPr bwMode="auto">
          <a:xfrm>
            <a:off x="4732338" y="2012951"/>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2        3</a:t>
            </a:r>
          </a:p>
          <a:p>
            <a:pPr eaLnBrk="1" hangingPunct="1">
              <a:buFont typeface="Wingdings" panose="05000000000000000000" pitchFamily="2" charset="2"/>
              <a:buNone/>
            </a:pPr>
            <a:r>
              <a:rPr lang="en-US" altLang="zh-CN" sz="1600">
                <a:latin typeface="Times New Roman" panose="02020603050405020304" pitchFamily="18" charset="0"/>
              </a:rPr>
              <a:t>1   8   4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153" name="Text Box 14"/>
          <p:cNvSpPr txBox="1">
            <a:spLocks noChangeArrowheads="1"/>
          </p:cNvSpPr>
          <p:nvPr/>
        </p:nvSpPr>
        <p:spPr bwMode="auto">
          <a:xfrm>
            <a:off x="3208338" y="2012951"/>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     1   4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154" name="Text Box 15"/>
          <p:cNvSpPr txBox="1">
            <a:spLocks noChangeArrowheads="1"/>
          </p:cNvSpPr>
          <p:nvPr/>
        </p:nvSpPr>
        <p:spPr bwMode="auto">
          <a:xfrm>
            <a:off x="6408738" y="2012951"/>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1   4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155" name="Line 17"/>
          <p:cNvSpPr>
            <a:spLocks noChangeShapeType="1"/>
          </p:cNvSpPr>
          <p:nvPr/>
        </p:nvSpPr>
        <p:spPr bwMode="auto">
          <a:xfrm flipV="1">
            <a:off x="3667125" y="1916113"/>
            <a:ext cx="1447800" cy="14446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6" name="Line 18"/>
          <p:cNvSpPr>
            <a:spLocks noChangeShapeType="1"/>
          </p:cNvSpPr>
          <p:nvPr/>
        </p:nvSpPr>
        <p:spPr bwMode="auto">
          <a:xfrm flipH="1" flipV="1">
            <a:off x="5108575" y="1916113"/>
            <a:ext cx="17272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7" name="Text Box 20"/>
          <p:cNvSpPr txBox="1">
            <a:spLocks noChangeArrowheads="1"/>
          </p:cNvSpPr>
          <p:nvPr/>
        </p:nvSpPr>
        <p:spPr bwMode="auto">
          <a:xfrm>
            <a:off x="3808413" y="3019425"/>
            <a:ext cx="800100" cy="9286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7   1   4</a:t>
            </a:r>
          </a:p>
          <a:p>
            <a:pPr eaLnBrk="1" hangingPunct="1">
              <a:buFont typeface="Wingdings" panose="05000000000000000000" pitchFamily="2" charset="2"/>
              <a:buNone/>
            </a:pPr>
            <a:r>
              <a:rPr lang="en-US" altLang="zh-CN" sz="1600">
                <a:latin typeface="Times New Roman" panose="02020603050405020304" pitchFamily="18" charset="0"/>
              </a:rPr>
              <a:t>     6   5</a:t>
            </a:r>
          </a:p>
        </p:txBody>
      </p:sp>
      <p:sp>
        <p:nvSpPr>
          <p:cNvPr id="134158" name="Text Box 21"/>
          <p:cNvSpPr txBox="1">
            <a:spLocks noChangeArrowheads="1"/>
          </p:cNvSpPr>
          <p:nvPr/>
        </p:nvSpPr>
        <p:spPr bwMode="auto">
          <a:xfrm>
            <a:off x="2284413" y="3021014"/>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     8   3</a:t>
            </a:r>
          </a:p>
          <a:p>
            <a:pPr eaLnBrk="1" hangingPunct="1">
              <a:buFont typeface="Wingdings" panose="05000000000000000000" pitchFamily="2" charset="2"/>
              <a:buNone/>
            </a:pPr>
            <a:r>
              <a:rPr lang="en-US" altLang="zh-CN" sz="1600">
                <a:latin typeface="Times New Roman" panose="02020603050405020304" pitchFamily="18" charset="0"/>
              </a:rPr>
              <a:t>2   1   4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159" name="Line 22"/>
          <p:cNvSpPr>
            <a:spLocks noChangeShapeType="1"/>
          </p:cNvSpPr>
          <p:nvPr/>
        </p:nvSpPr>
        <p:spPr bwMode="auto">
          <a:xfrm flipV="1">
            <a:off x="2573338" y="2924176"/>
            <a:ext cx="1008062" cy="14446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0" name="Line 23"/>
          <p:cNvSpPr>
            <a:spLocks noChangeShapeType="1"/>
          </p:cNvSpPr>
          <p:nvPr/>
        </p:nvSpPr>
        <p:spPr bwMode="auto">
          <a:xfrm flipH="1" flipV="1">
            <a:off x="3436938" y="2924176"/>
            <a:ext cx="792162"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1" name="Text Box 25"/>
          <p:cNvSpPr txBox="1">
            <a:spLocks noChangeArrowheads="1"/>
          </p:cNvSpPr>
          <p:nvPr/>
        </p:nvSpPr>
        <p:spPr bwMode="auto">
          <a:xfrm>
            <a:off x="6742113" y="2957514"/>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8   1   3</a:t>
            </a:r>
          </a:p>
          <a:p>
            <a:pPr eaLnBrk="1" hangingPunct="1">
              <a:buFont typeface="Wingdings" panose="05000000000000000000" pitchFamily="2" charset="2"/>
              <a:buNone/>
            </a:pPr>
            <a:r>
              <a:rPr lang="en-US" altLang="zh-CN" sz="1600">
                <a:latin typeface="Times New Roman" panose="02020603050405020304" pitchFamily="18" charset="0"/>
              </a:rPr>
              <a:t>     2   4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162" name="Text Box 26"/>
          <p:cNvSpPr txBox="1">
            <a:spLocks noChangeArrowheads="1"/>
          </p:cNvSpPr>
          <p:nvPr/>
        </p:nvSpPr>
        <p:spPr bwMode="auto">
          <a:xfrm>
            <a:off x="7983539" y="2962276"/>
            <a:ext cx="803275"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8   1   3</a:t>
            </a:r>
          </a:p>
          <a:p>
            <a:pPr eaLnBrk="1" hangingPunct="1">
              <a:buFont typeface="Wingdings" panose="05000000000000000000" pitchFamily="2" charset="2"/>
              <a:buNone/>
            </a:pPr>
            <a:r>
              <a:rPr lang="en-US" altLang="zh-CN" sz="1600">
                <a:latin typeface="Times New Roman" panose="02020603050405020304" pitchFamily="18" charset="0"/>
              </a:rPr>
              <a:t>2   4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163" name="Text Box 30"/>
          <p:cNvSpPr txBox="1">
            <a:spLocks noChangeArrowheads="1"/>
          </p:cNvSpPr>
          <p:nvPr/>
        </p:nvSpPr>
        <p:spPr bwMode="auto">
          <a:xfrm>
            <a:off x="3581400" y="5181601"/>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8   1   3</a:t>
            </a:r>
          </a:p>
          <a:p>
            <a:pPr eaLnBrk="1" hangingPunct="1">
              <a:buFont typeface="Wingdings" panose="05000000000000000000" pitchFamily="2" charset="2"/>
              <a:buNone/>
            </a:pPr>
            <a:r>
              <a:rPr lang="en-US" altLang="zh-CN" sz="1600">
                <a:latin typeface="Times New Roman" panose="02020603050405020304" pitchFamily="18" charset="0"/>
              </a:rPr>
              <a:t>2        4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164" name="Line 31"/>
          <p:cNvSpPr>
            <a:spLocks noChangeShapeType="1"/>
          </p:cNvSpPr>
          <p:nvPr/>
        </p:nvSpPr>
        <p:spPr bwMode="auto">
          <a:xfrm flipV="1">
            <a:off x="2573338" y="3932238"/>
            <a:ext cx="0" cy="228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5" name="Text Box 33"/>
          <p:cNvSpPr txBox="1">
            <a:spLocks noChangeArrowheads="1"/>
          </p:cNvSpPr>
          <p:nvPr/>
        </p:nvSpPr>
        <p:spPr bwMode="auto">
          <a:xfrm>
            <a:off x="2284413" y="5181601"/>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8   3</a:t>
            </a:r>
          </a:p>
          <a:p>
            <a:pPr eaLnBrk="1" hangingPunct="1">
              <a:buFont typeface="Wingdings" panose="05000000000000000000" pitchFamily="2" charset="2"/>
              <a:buNone/>
            </a:pPr>
            <a:r>
              <a:rPr lang="en-US" altLang="zh-CN" sz="1600">
                <a:latin typeface="Times New Roman" panose="02020603050405020304" pitchFamily="18" charset="0"/>
              </a:rPr>
              <a:t>2   1   4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166" name="Text Box 34"/>
          <p:cNvSpPr txBox="1">
            <a:spLocks noChangeArrowheads="1"/>
          </p:cNvSpPr>
          <p:nvPr/>
        </p:nvSpPr>
        <p:spPr bwMode="auto">
          <a:xfrm>
            <a:off x="9136063" y="2949575"/>
            <a:ext cx="800100" cy="9286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8   1   3</a:t>
            </a:r>
          </a:p>
          <a:p>
            <a:pPr eaLnBrk="1" hangingPunct="1">
              <a:buFont typeface="Wingdings" panose="05000000000000000000" pitchFamily="2" charset="2"/>
              <a:buNone/>
            </a:pPr>
            <a:r>
              <a:rPr lang="en-US" altLang="zh-CN" sz="1600">
                <a:latin typeface="Times New Roman" panose="02020603050405020304" pitchFamily="18" charset="0"/>
              </a:rPr>
              <a:t>2   6   4</a:t>
            </a:r>
          </a:p>
          <a:p>
            <a:pPr eaLnBrk="1" hangingPunct="1">
              <a:buFont typeface="Wingdings" panose="05000000000000000000" pitchFamily="2" charset="2"/>
              <a:buNone/>
            </a:pPr>
            <a:r>
              <a:rPr lang="en-US" altLang="zh-CN" sz="1600">
                <a:latin typeface="Times New Roman" panose="02020603050405020304" pitchFamily="18" charset="0"/>
              </a:rPr>
              <a:t>7        5</a:t>
            </a:r>
          </a:p>
        </p:txBody>
      </p:sp>
      <p:sp>
        <p:nvSpPr>
          <p:cNvPr id="134167" name="Text Box 50"/>
          <p:cNvSpPr txBox="1">
            <a:spLocks noChangeArrowheads="1"/>
          </p:cNvSpPr>
          <p:nvPr/>
        </p:nvSpPr>
        <p:spPr bwMode="auto">
          <a:xfrm>
            <a:off x="5842001" y="6248400"/>
            <a:ext cx="1006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3200">
                <a:solidFill>
                  <a:schemeClr val="tx2"/>
                </a:solidFill>
                <a:latin typeface="Times New Roman" panose="02020603050405020304" pitchFamily="18" charset="0"/>
              </a:rPr>
              <a:t>目标</a:t>
            </a:r>
            <a:endParaRPr lang="zh-CN" altLang="en-US" sz="3200">
              <a:latin typeface="Times New Roman" panose="02020603050405020304" pitchFamily="18" charset="0"/>
            </a:endParaRPr>
          </a:p>
        </p:txBody>
      </p:sp>
      <p:sp>
        <p:nvSpPr>
          <p:cNvPr id="134168" name="Oval 51"/>
          <p:cNvSpPr>
            <a:spLocks noChangeArrowheads="1"/>
          </p:cNvSpPr>
          <p:nvPr/>
        </p:nvSpPr>
        <p:spPr bwMode="auto">
          <a:xfrm>
            <a:off x="4445001" y="319088"/>
            <a:ext cx="225425" cy="431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4</a:t>
            </a:r>
          </a:p>
        </p:txBody>
      </p:sp>
      <p:sp>
        <p:nvSpPr>
          <p:cNvPr id="134169" name="Oval 52"/>
          <p:cNvSpPr>
            <a:spLocks noChangeArrowheads="1"/>
          </p:cNvSpPr>
          <p:nvPr/>
        </p:nvSpPr>
        <p:spPr bwMode="auto">
          <a:xfrm>
            <a:off x="6096001" y="1357314"/>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6</a:t>
            </a:r>
          </a:p>
        </p:txBody>
      </p:sp>
      <p:sp>
        <p:nvSpPr>
          <p:cNvPr id="134170" name="Oval 53"/>
          <p:cNvSpPr>
            <a:spLocks noChangeArrowheads="1"/>
          </p:cNvSpPr>
          <p:nvPr/>
        </p:nvSpPr>
        <p:spPr bwMode="auto">
          <a:xfrm>
            <a:off x="4445001" y="2420939"/>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5</a:t>
            </a:r>
          </a:p>
        </p:txBody>
      </p:sp>
      <p:sp>
        <p:nvSpPr>
          <p:cNvPr id="134171" name="Oval 54"/>
          <p:cNvSpPr>
            <a:spLocks noChangeArrowheads="1"/>
          </p:cNvSpPr>
          <p:nvPr/>
        </p:nvSpPr>
        <p:spPr bwMode="auto">
          <a:xfrm>
            <a:off x="6100764" y="2420939"/>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6</a:t>
            </a:r>
          </a:p>
        </p:txBody>
      </p:sp>
      <p:sp>
        <p:nvSpPr>
          <p:cNvPr id="134172" name="Text Box 110"/>
          <p:cNvSpPr txBox="1">
            <a:spLocks noChangeArrowheads="1"/>
          </p:cNvSpPr>
          <p:nvPr/>
        </p:nvSpPr>
        <p:spPr bwMode="auto">
          <a:xfrm>
            <a:off x="5813425" y="223839"/>
            <a:ext cx="603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a:solidFill>
                  <a:schemeClr val="tx2"/>
                </a:solidFill>
                <a:latin typeface="Times New Roman" panose="02020603050405020304" pitchFamily="18" charset="0"/>
              </a:rPr>
              <a:t>S</a:t>
            </a:r>
            <a:r>
              <a:rPr lang="en-US" altLang="zh-CN" sz="3200" baseline="-25000">
                <a:solidFill>
                  <a:schemeClr val="tx2"/>
                </a:solidFill>
                <a:latin typeface="Times New Roman" panose="02020603050405020304" pitchFamily="18" charset="0"/>
              </a:rPr>
              <a:t>0</a:t>
            </a:r>
          </a:p>
        </p:txBody>
      </p:sp>
      <p:sp>
        <p:nvSpPr>
          <p:cNvPr id="134173" name="Oval 112"/>
          <p:cNvSpPr>
            <a:spLocks noChangeArrowheads="1"/>
          </p:cNvSpPr>
          <p:nvPr/>
        </p:nvSpPr>
        <p:spPr bwMode="auto">
          <a:xfrm>
            <a:off x="4452939" y="1357314"/>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4</a:t>
            </a:r>
          </a:p>
        </p:txBody>
      </p:sp>
      <p:sp>
        <p:nvSpPr>
          <p:cNvPr id="134174" name="Oval 113"/>
          <p:cNvSpPr>
            <a:spLocks noChangeArrowheads="1"/>
          </p:cNvSpPr>
          <p:nvPr/>
        </p:nvSpPr>
        <p:spPr bwMode="auto">
          <a:xfrm>
            <a:off x="2860676" y="2420939"/>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5</a:t>
            </a:r>
          </a:p>
        </p:txBody>
      </p:sp>
      <p:sp>
        <p:nvSpPr>
          <p:cNvPr id="134175" name="Text Box 115"/>
          <p:cNvSpPr txBox="1">
            <a:spLocks noChangeArrowheads="1"/>
          </p:cNvSpPr>
          <p:nvPr/>
        </p:nvSpPr>
        <p:spPr bwMode="auto">
          <a:xfrm>
            <a:off x="4125914" y="1663700"/>
            <a:ext cx="390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3</a:t>
            </a:r>
          </a:p>
        </p:txBody>
      </p:sp>
      <p:sp>
        <p:nvSpPr>
          <p:cNvPr id="134176" name="Text Box 116"/>
          <p:cNvSpPr txBox="1">
            <a:spLocks noChangeArrowheads="1"/>
          </p:cNvSpPr>
          <p:nvPr/>
        </p:nvSpPr>
        <p:spPr bwMode="auto">
          <a:xfrm>
            <a:off x="2886076" y="2814639"/>
            <a:ext cx="3905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4</a:t>
            </a:r>
          </a:p>
        </p:txBody>
      </p:sp>
      <p:sp>
        <p:nvSpPr>
          <p:cNvPr id="134177" name="Oval 117"/>
          <p:cNvSpPr>
            <a:spLocks noChangeArrowheads="1"/>
          </p:cNvSpPr>
          <p:nvPr/>
        </p:nvSpPr>
        <p:spPr bwMode="auto">
          <a:xfrm>
            <a:off x="1924051" y="3284539"/>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6</a:t>
            </a:r>
          </a:p>
        </p:txBody>
      </p:sp>
      <p:sp>
        <p:nvSpPr>
          <p:cNvPr id="134178" name="Oval 118"/>
          <p:cNvSpPr>
            <a:spLocks noChangeArrowheads="1"/>
          </p:cNvSpPr>
          <p:nvPr/>
        </p:nvSpPr>
        <p:spPr bwMode="auto">
          <a:xfrm>
            <a:off x="3508376" y="3211514"/>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7</a:t>
            </a:r>
          </a:p>
        </p:txBody>
      </p:sp>
      <p:sp>
        <p:nvSpPr>
          <p:cNvPr id="134179" name="Text Box 119"/>
          <p:cNvSpPr txBox="1">
            <a:spLocks noChangeArrowheads="1"/>
          </p:cNvSpPr>
          <p:nvPr/>
        </p:nvSpPr>
        <p:spPr bwMode="auto">
          <a:xfrm>
            <a:off x="2252663" y="4108450"/>
            <a:ext cx="800100" cy="9286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8        3</a:t>
            </a:r>
          </a:p>
          <a:p>
            <a:pPr eaLnBrk="1" hangingPunct="1">
              <a:buFont typeface="Wingdings" panose="05000000000000000000" pitchFamily="2" charset="2"/>
              <a:buNone/>
            </a:pPr>
            <a:r>
              <a:rPr lang="en-US" altLang="zh-CN" sz="1600">
                <a:latin typeface="Times New Roman" panose="02020603050405020304" pitchFamily="18" charset="0"/>
              </a:rPr>
              <a:t>2   1   4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180" name="Oval 120"/>
          <p:cNvSpPr>
            <a:spLocks noChangeArrowheads="1"/>
          </p:cNvSpPr>
          <p:nvPr/>
        </p:nvSpPr>
        <p:spPr bwMode="auto">
          <a:xfrm>
            <a:off x="1881189" y="4357689"/>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7</a:t>
            </a:r>
          </a:p>
        </p:txBody>
      </p:sp>
      <p:sp>
        <p:nvSpPr>
          <p:cNvPr id="134181" name="Text Box 121"/>
          <p:cNvSpPr txBox="1">
            <a:spLocks noChangeArrowheads="1"/>
          </p:cNvSpPr>
          <p:nvPr/>
        </p:nvSpPr>
        <p:spPr bwMode="auto">
          <a:xfrm>
            <a:off x="3192464" y="4819650"/>
            <a:ext cx="390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6</a:t>
            </a:r>
          </a:p>
        </p:txBody>
      </p:sp>
      <p:sp>
        <p:nvSpPr>
          <p:cNvPr id="134182" name="Line 122"/>
          <p:cNvSpPr>
            <a:spLocks noChangeShapeType="1"/>
          </p:cNvSpPr>
          <p:nvPr/>
        </p:nvSpPr>
        <p:spPr bwMode="auto">
          <a:xfrm flipV="1">
            <a:off x="2573338" y="5003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3" name="Text Box 124"/>
          <p:cNvSpPr txBox="1">
            <a:spLocks noChangeArrowheads="1"/>
          </p:cNvSpPr>
          <p:nvPr/>
        </p:nvSpPr>
        <p:spPr bwMode="auto">
          <a:xfrm>
            <a:off x="2598739" y="3751264"/>
            <a:ext cx="3905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5</a:t>
            </a:r>
          </a:p>
        </p:txBody>
      </p:sp>
      <p:sp>
        <p:nvSpPr>
          <p:cNvPr id="134184" name="Oval 125"/>
          <p:cNvSpPr>
            <a:spLocks noChangeArrowheads="1"/>
          </p:cNvSpPr>
          <p:nvPr/>
        </p:nvSpPr>
        <p:spPr bwMode="auto">
          <a:xfrm>
            <a:off x="1952626" y="5429250"/>
            <a:ext cx="225425"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9</a:t>
            </a:r>
          </a:p>
        </p:txBody>
      </p:sp>
      <p:sp>
        <p:nvSpPr>
          <p:cNvPr id="134185" name="Oval 126"/>
          <p:cNvSpPr>
            <a:spLocks noChangeArrowheads="1"/>
          </p:cNvSpPr>
          <p:nvPr/>
        </p:nvSpPr>
        <p:spPr bwMode="auto">
          <a:xfrm>
            <a:off x="3238501" y="5429250"/>
            <a:ext cx="225425"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8</a:t>
            </a:r>
          </a:p>
        </p:txBody>
      </p:sp>
      <p:sp>
        <p:nvSpPr>
          <p:cNvPr id="134186" name="Line 127"/>
          <p:cNvSpPr>
            <a:spLocks noChangeShapeType="1"/>
          </p:cNvSpPr>
          <p:nvPr/>
        </p:nvSpPr>
        <p:spPr bwMode="auto">
          <a:xfrm>
            <a:off x="2573338" y="5013325"/>
            <a:ext cx="1439862" cy="2159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87" name="Line 128"/>
          <p:cNvSpPr>
            <a:spLocks noChangeShapeType="1"/>
          </p:cNvSpPr>
          <p:nvPr/>
        </p:nvSpPr>
        <p:spPr bwMode="auto">
          <a:xfrm flipV="1">
            <a:off x="3981450" y="605313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8" name="Text Box 129"/>
          <p:cNvSpPr txBox="1">
            <a:spLocks noChangeArrowheads="1"/>
          </p:cNvSpPr>
          <p:nvPr/>
        </p:nvSpPr>
        <p:spPr bwMode="auto">
          <a:xfrm>
            <a:off x="3549651" y="5891214"/>
            <a:ext cx="3905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7</a:t>
            </a:r>
          </a:p>
        </p:txBody>
      </p:sp>
      <p:sp>
        <p:nvSpPr>
          <p:cNvPr id="134189" name="Line 130"/>
          <p:cNvSpPr>
            <a:spLocks noChangeShapeType="1"/>
          </p:cNvSpPr>
          <p:nvPr/>
        </p:nvSpPr>
        <p:spPr bwMode="auto">
          <a:xfrm flipH="1">
            <a:off x="3524250" y="6072188"/>
            <a:ext cx="431800" cy="188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90" name="Line 131"/>
          <p:cNvSpPr>
            <a:spLocks noChangeShapeType="1"/>
          </p:cNvSpPr>
          <p:nvPr/>
        </p:nvSpPr>
        <p:spPr bwMode="auto">
          <a:xfrm>
            <a:off x="4024313" y="6072188"/>
            <a:ext cx="576262" cy="188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91" name="Oval 133"/>
          <p:cNvSpPr>
            <a:spLocks noChangeArrowheads="1"/>
          </p:cNvSpPr>
          <p:nvPr/>
        </p:nvSpPr>
        <p:spPr bwMode="auto">
          <a:xfrm>
            <a:off x="6453189" y="3292475"/>
            <a:ext cx="225425"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9</a:t>
            </a:r>
          </a:p>
        </p:txBody>
      </p:sp>
      <p:sp>
        <p:nvSpPr>
          <p:cNvPr id="134192" name="Oval 135"/>
          <p:cNvSpPr>
            <a:spLocks noChangeArrowheads="1"/>
          </p:cNvSpPr>
          <p:nvPr/>
        </p:nvSpPr>
        <p:spPr bwMode="auto">
          <a:xfrm>
            <a:off x="7616825" y="3292475"/>
            <a:ext cx="285750"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rIns="0"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10</a:t>
            </a:r>
          </a:p>
        </p:txBody>
      </p:sp>
      <p:sp>
        <p:nvSpPr>
          <p:cNvPr id="134193" name="Text Box 137"/>
          <p:cNvSpPr txBox="1">
            <a:spLocks noChangeArrowheads="1"/>
          </p:cNvSpPr>
          <p:nvPr/>
        </p:nvSpPr>
        <p:spPr bwMode="auto">
          <a:xfrm>
            <a:off x="6770688" y="3933826"/>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     1   3</a:t>
            </a:r>
          </a:p>
          <a:p>
            <a:pPr eaLnBrk="1" hangingPunct="1">
              <a:buFont typeface="Wingdings" panose="05000000000000000000" pitchFamily="2" charset="2"/>
              <a:buNone/>
            </a:pPr>
            <a:r>
              <a:rPr lang="en-US" altLang="zh-CN" sz="1600">
                <a:latin typeface="Times New Roman" panose="02020603050405020304" pitchFamily="18" charset="0"/>
              </a:rPr>
              <a:t>8   2   4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194" name="Text Box 138"/>
          <p:cNvSpPr txBox="1">
            <a:spLocks noChangeArrowheads="1"/>
          </p:cNvSpPr>
          <p:nvPr/>
        </p:nvSpPr>
        <p:spPr bwMode="auto">
          <a:xfrm>
            <a:off x="8139114" y="3998914"/>
            <a:ext cx="803275"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8   1   3</a:t>
            </a:r>
          </a:p>
          <a:p>
            <a:pPr eaLnBrk="1" hangingPunct="1">
              <a:buFont typeface="Wingdings" panose="05000000000000000000" pitchFamily="2" charset="2"/>
              <a:buNone/>
            </a:pPr>
            <a:r>
              <a:rPr lang="en-US" altLang="zh-CN" sz="1600">
                <a:latin typeface="Times New Roman" panose="02020603050405020304" pitchFamily="18" charset="0"/>
              </a:rPr>
              <a:t>7   2   4</a:t>
            </a:r>
          </a:p>
          <a:p>
            <a:pPr eaLnBrk="1" hangingPunct="1">
              <a:buFont typeface="Wingdings" panose="05000000000000000000" pitchFamily="2" charset="2"/>
              <a:buNone/>
            </a:pPr>
            <a:r>
              <a:rPr lang="en-US" altLang="zh-CN" sz="1600">
                <a:latin typeface="Times New Roman" panose="02020603050405020304" pitchFamily="18" charset="0"/>
              </a:rPr>
              <a:t>     6   5</a:t>
            </a:r>
          </a:p>
        </p:txBody>
      </p:sp>
      <p:sp>
        <p:nvSpPr>
          <p:cNvPr id="134195" name="Line 139"/>
          <p:cNvSpPr>
            <a:spLocks noChangeShapeType="1"/>
          </p:cNvSpPr>
          <p:nvPr/>
        </p:nvSpPr>
        <p:spPr bwMode="auto">
          <a:xfrm>
            <a:off x="7131051" y="3844925"/>
            <a:ext cx="1343025"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96" name="Text Box 141"/>
          <p:cNvSpPr txBox="1">
            <a:spLocks noChangeArrowheads="1"/>
          </p:cNvSpPr>
          <p:nvPr/>
        </p:nvSpPr>
        <p:spPr bwMode="auto">
          <a:xfrm>
            <a:off x="6724651" y="3662364"/>
            <a:ext cx="3905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8</a:t>
            </a:r>
          </a:p>
        </p:txBody>
      </p:sp>
      <p:sp>
        <p:nvSpPr>
          <p:cNvPr id="134197" name="Text Box 142"/>
          <p:cNvSpPr txBox="1">
            <a:spLocks noChangeArrowheads="1"/>
          </p:cNvSpPr>
          <p:nvPr/>
        </p:nvSpPr>
        <p:spPr bwMode="auto">
          <a:xfrm>
            <a:off x="6770689" y="4891089"/>
            <a:ext cx="803275"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1        3</a:t>
            </a:r>
          </a:p>
          <a:p>
            <a:pPr eaLnBrk="1" hangingPunct="1">
              <a:buFont typeface="Wingdings" panose="05000000000000000000" pitchFamily="2" charset="2"/>
              <a:buNone/>
            </a:pPr>
            <a:r>
              <a:rPr lang="en-US" altLang="zh-CN" sz="1600">
                <a:latin typeface="Times New Roman" panose="02020603050405020304" pitchFamily="18" charset="0"/>
              </a:rPr>
              <a:t>8   2   4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198" name="Line 145"/>
          <p:cNvSpPr>
            <a:spLocks noChangeShapeType="1"/>
          </p:cNvSpPr>
          <p:nvPr/>
        </p:nvSpPr>
        <p:spPr bwMode="auto">
          <a:xfrm>
            <a:off x="5108575" y="1916113"/>
            <a:ext cx="0" cy="14446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99" name="Text Box 146"/>
          <p:cNvSpPr txBox="1">
            <a:spLocks noChangeArrowheads="1"/>
          </p:cNvSpPr>
          <p:nvPr/>
        </p:nvSpPr>
        <p:spPr bwMode="auto">
          <a:xfrm>
            <a:off x="6770689" y="5903914"/>
            <a:ext cx="803275"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1   2   3</a:t>
            </a:r>
          </a:p>
          <a:p>
            <a:pPr eaLnBrk="1" hangingPunct="1">
              <a:buFont typeface="Wingdings" panose="05000000000000000000" pitchFamily="2" charset="2"/>
              <a:buNone/>
            </a:pPr>
            <a:r>
              <a:rPr lang="en-US" altLang="zh-CN" sz="1600">
                <a:latin typeface="Times New Roman" panose="02020603050405020304" pitchFamily="18" charset="0"/>
              </a:rPr>
              <a:t>8        4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200" name="Text Box 147"/>
          <p:cNvSpPr txBox="1">
            <a:spLocks noChangeArrowheads="1"/>
          </p:cNvSpPr>
          <p:nvPr/>
        </p:nvSpPr>
        <p:spPr bwMode="auto">
          <a:xfrm>
            <a:off x="8355013" y="5886451"/>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1   3</a:t>
            </a:r>
          </a:p>
          <a:p>
            <a:pPr eaLnBrk="1" hangingPunct="1">
              <a:buFont typeface="Wingdings" panose="05000000000000000000" pitchFamily="2" charset="2"/>
              <a:buNone/>
            </a:pPr>
            <a:r>
              <a:rPr lang="en-US" altLang="zh-CN" sz="1600">
                <a:latin typeface="Times New Roman" panose="02020603050405020304" pitchFamily="18" charset="0"/>
              </a:rPr>
              <a:t>8   2  4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4201" name="Line 148"/>
          <p:cNvSpPr>
            <a:spLocks noChangeShapeType="1"/>
          </p:cNvSpPr>
          <p:nvPr/>
        </p:nvSpPr>
        <p:spPr bwMode="auto">
          <a:xfrm>
            <a:off x="7131050" y="3844926"/>
            <a:ext cx="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202" name="Line 149"/>
          <p:cNvSpPr>
            <a:spLocks noChangeShapeType="1"/>
          </p:cNvSpPr>
          <p:nvPr/>
        </p:nvSpPr>
        <p:spPr bwMode="auto">
          <a:xfrm>
            <a:off x="7105650" y="4795838"/>
            <a:ext cx="0"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203" name="Line 150"/>
          <p:cNvSpPr>
            <a:spLocks noChangeShapeType="1"/>
          </p:cNvSpPr>
          <p:nvPr/>
        </p:nvSpPr>
        <p:spPr bwMode="auto">
          <a:xfrm>
            <a:off x="7146925" y="5789613"/>
            <a:ext cx="0"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204" name="Line 151"/>
          <p:cNvSpPr>
            <a:spLocks noChangeShapeType="1"/>
          </p:cNvSpPr>
          <p:nvPr/>
        </p:nvSpPr>
        <p:spPr bwMode="auto">
          <a:xfrm>
            <a:off x="7131051" y="5788026"/>
            <a:ext cx="1655763"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205" name="Text Box 152"/>
          <p:cNvSpPr txBox="1">
            <a:spLocks noChangeArrowheads="1"/>
          </p:cNvSpPr>
          <p:nvPr/>
        </p:nvSpPr>
        <p:spPr bwMode="auto">
          <a:xfrm>
            <a:off x="7478714" y="2533650"/>
            <a:ext cx="390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7</a:t>
            </a:r>
          </a:p>
        </p:txBody>
      </p:sp>
      <p:sp>
        <p:nvSpPr>
          <p:cNvPr id="134206" name="Text Box 153"/>
          <p:cNvSpPr txBox="1">
            <a:spLocks noChangeArrowheads="1"/>
          </p:cNvSpPr>
          <p:nvPr/>
        </p:nvSpPr>
        <p:spPr bwMode="auto">
          <a:xfrm>
            <a:off x="6796089" y="4598989"/>
            <a:ext cx="3905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9</a:t>
            </a:r>
          </a:p>
        </p:txBody>
      </p:sp>
      <p:sp>
        <p:nvSpPr>
          <p:cNvPr id="134207" name="Text Box 154"/>
          <p:cNvSpPr txBox="1">
            <a:spLocks noChangeArrowheads="1"/>
          </p:cNvSpPr>
          <p:nvPr/>
        </p:nvSpPr>
        <p:spPr bwMode="auto">
          <a:xfrm>
            <a:off x="6623051" y="5607050"/>
            <a:ext cx="5937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10</a:t>
            </a:r>
          </a:p>
        </p:txBody>
      </p:sp>
      <p:sp>
        <p:nvSpPr>
          <p:cNvPr id="134208" name="Oval 156"/>
          <p:cNvSpPr>
            <a:spLocks noChangeArrowheads="1"/>
          </p:cNvSpPr>
          <p:nvPr/>
        </p:nvSpPr>
        <p:spPr bwMode="auto">
          <a:xfrm>
            <a:off x="6481764" y="4203700"/>
            <a:ext cx="225425"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9</a:t>
            </a:r>
          </a:p>
        </p:txBody>
      </p:sp>
      <p:sp>
        <p:nvSpPr>
          <p:cNvPr id="134209" name="Oval 157"/>
          <p:cNvSpPr>
            <a:spLocks noChangeArrowheads="1"/>
          </p:cNvSpPr>
          <p:nvPr/>
        </p:nvSpPr>
        <p:spPr bwMode="auto">
          <a:xfrm>
            <a:off x="6481764" y="5140325"/>
            <a:ext cx="225425"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9</a:t>
            </a:r>
          </a:p>
        </p:txBody>
      </p:sp>
      <p:sp>
        <p:nvSpPr>
          <p:cNvPr id="134210" name="Oval 51"/>
          <p:cNvSpPr>
            <a:spLocks noChangeArrowheads="1"/>
          </p:cNvSpPr>
          <p:nvPr/>
        </p:nvSpPr>
        <p:spPr bwMode="auto">
          <a:xfrm>
            <a:off x="2809876" y="1428750"/>
            <a:ext cx="225425"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6</a:t>
            </a:r>
          </a:p>
        </p:txBody>
      </p:sp>
      <p:sp>
        <p:nvSpPr>
          <p:cNvPr id="134211" name="Oval 135"/>
          <p:cNvSpPr>
            <a:spLocks noChangeArrowheads="1"/>
          </p:cNvSpPr>
          <p:nvPr/>
        </p:nvSpPr>
        <p:spPr bwMode="auto">
          <a:xfrm>
            <a:off x="9974263" y="3287713"/>
            <a:ext cx="285750" cy="431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rIns="0"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10</a:t>
            </a:r>
          </a:p>
        </p:txBody>
      </p:sp>
      <p:sp>
        <p:nvSpPr>
          <p:cNvPr id="134212" name="Oval 135"/>
          <p:cNvSpPr>
            <a:spLocks noChangeArrowheads="1"/>
          </p:cNvSpPr>
          <p:nvPr/>
        </p:nvSpPr>
        <p:spPr bwMode="auto">
          <a:xfrm>
            <a:off x="9045575" y="4197350"/>
            <a:ext cx="285750"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rIns="0"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11</a:t>
            </a:r>
          </a:p>
        </p:txBody>
      </p:sp>
      <p:sp>
        <p:nvSpPr>
          <p:cNvPr id="134213" name="Line 17"/>
          <p:cNvSpPr>
            <a:spLocks noChangeShapeType="1"/>
          </p:cNvSpPr>
          <p:nvPr/>
        </p:nvSpPr>
        <p:spPr bwMode="auto">
          <a:xfrm flipV="1">
            <a:off x="7116764" y="2838451"/>
            <a:ext cx="1279525" cy="14446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14" name="Line 18"/>
          <p:cNvSpPr>
            <a:spLocks noChangeShapeType="1"/>
          </p:cNvSpPr>
          <p:nvPr/>
        </p:nvSpPr>
        <p:spPr bwMode="auto">
          <a:xfrm flipH="1" flipV="1">
            <a:off x="8389938" y="2838451"/>
            <a:ext cx="11557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15" name="Line 145"/>
          <p:cNvSpPr>
            <a:spLocks noChangeShapeType="1"/>
          </p:cNvSpPr>
          <p:nvPr/>
        </p:nvSpPr>
        <p:spPr bwMode="auto">
          <a:xfrm>
            <a:off x="8389938" y="2838451"/>
            <a:ext cx="0" cy="144463"/>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TextBox 2"/>
          <p:cNvSpPr txBox="1"/>
          <p:nvPr/>
        </p:nvSpPr>
        <p:spPr>
          <a:xfrm>
            <a:off x="207091" y="133058"/>
            <a:ext cx="3836272" cy="923330"/>
          </a:xfrm>
          <a:prstGeom prst="rect">
            <a:avLst/>
          </a:prstGeom>
          <a:noFill/>
        </p:spPr>
        <p:txBody>
          <a:bodyPr wrap="square" rtlCol="0">
            <a:spAutoFit/>
          </a:bodyPr>
          <a:lstStyle/>
          <a:p>
            <a:r>
              <a:rPr lang="en-US" altLang="zh-CN" dirty="0"/>
              <a:t>h(n)=W(n),</a:t>
            </a:r>
            <a:r>
              <a:rPr lang="zh-CN" altLang="en-US" dirty="0"/>
              <a:t>表示节点</a:t>
            </a:r>
            <a:r>
              <a:rPr lang="en-US" altLang="zh-CN" dirty="0"/>
              <a:t>n</a:t>
            </a:r>
            <a:r>
              <a:rPr lang="zh-CN" altLang="en-US" dirty="0"/>
              <a:t>中“不在位”的数码个数</a:t>
            </a:r>
            <a:r>
              <a:rPr lang="en-US" altLang="zh-CN" dirty="0"/>
              <a:t>;</a:t>
            </a:r>
          </a:p>
          <a:p>
            <a:endParaRPr lang="zh-CN" altLang="en-US" dirty="0"/>
          </a:p>
        </p:txBody>
      </p:sp>
    </p:spTree>
    <p:extLst>
      <p:ext uri="{BB962C8B-B14F-4D97-AF65-F5344CB8AC3E}">
        <p14:creationId xmlns:p14="http://schemas.microsoft.com/office/powerpoint/2010/main" val="1704887891"/>
      </p:ext>
    </p:extLst>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70" name="Group 143"/>
          <p:cNvGrpSpPr>
            <a:grpSpLocks/>
          </p:cNvGrpSpPr>
          <p:nvPr/>
        </p:nvGrpSpPr>
        <p:grpSpPr bwMode="auto">
          <a:xfrm>
            <a:off x="4367213" y="876300"/>
            <a:ext cx="3200400" cy="584200"/>
            <a:chOff x="1776" y="472"/>
            <a:chExt cx="2016" cy="368"/>
          </a:xfrm>
        </p:grpSpPr>
        <p:sp>
          <p:nvSpPr>
            <p:cNvPr id="135210" name="Line 10"/>
            <p:cNvSpPr>
              <a:spLocks noChangeShapeType="1"/>
            </p:cNvSpPr>
            <p:nvPr/>
          </p:nvSpPr>
          <p:spPr bwMode="auto">
            <a:xfrm flipV="1">
              <a:off x="1776" y="624"/>
              <a:ext cx="91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1" name="Line 11"/>
            <p:cNvSpPr>
              <a:spLocks noChangeShapeType="1"/>
            </p:cNvSpPr>
            <p:nvPr/>
          </p:nvSpPr>
          <p:spPr bwMode="auto">
            <a:xfrm flipH="1" flipV="1">
              <a:off x="2736" y="624"/>
              <a:ext cx="105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2" name="Text Box 43"/>
            <p:cNvSpPr txBox="1">
              <a:spLocks noChangeArrowheads="1"/>
            </p:cNvSpPr>
            <p:nvPr/>
          </p:nvSpPr>
          <p:spPr bwMode="auto">
            <a:xfrm>
              <a:off x="2521" y="472"/>
              <a:ext cx="2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2</a:t>
              </a:r>
            </a:p>
          </p:txBody>
        </p:sp>
      </p:grpSp>
      <p:sp>
        <p:nvSpPr>
          <p:cNvPr id="135171" name="Text Box 4"/>
          <p:cNvSpPr txBox="1">
            <a:spLocks noChangeArrowheads="1"/>
          </p:cNvSpPr>
          <p:nvPr/>
        </p:nvSpPr>
        <p:spPr bwMode="auto">
          <a:xfrm>
            <a:off x="5538788" y="162775"/>
            <a:ext cx="803275"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1   6   4</a:t>
            </a:r>
          </a:p>
          <a:p>
            <a:pPr eaLnBrk="1" hangingPunct="1">
              <a:buFont typeface="Wingdings" panose="05000000000000000000" pitchFamily="2" charset="2"/>
              <a:buNone/>
            </a:pPr>
            <a:r>
              <a:rPr lang="en-US" altLang="zh-CN" sz="1600">
                <a:latin typeface="Times New Roman" panose="02020603050405020304" pitchFamily="18" charset="0"/>
              </a:rPr>
              <a:t>7        5</a:t>
            </a:r>
          </a:p>
        </p:txBody>
      </p:sp>
      <p:grpSp>
        <p:nvGrpSpPr>
          <p:cNvPr id="135172" name="Group 144"/>
          <p:cNvGrpSpPr>
            <a:grpSpLocks/>
          </p:cNvGrpSpPr>
          <p:nvPr/>
        </p:nvGrpSpPr>
        <p:grpSpPr bwMode="auto">
          <a:xfrm>
            <a:off x="3957638" y="1314451"/>
            <a:ext cx="4000500" cy="931863"/>
            <a:chOff x="1488" y="737"/>
            <a:chExt cx="2520" cy="587"/>
          </a:xfrm>
        </p:grpSpPr>
        <p:sp>
          <p:nvSpPr>
            <p:cNvPr id="135207" name="Text Box 6"/>
            <p:cNvSpPr txBox="1">
              <a:spLocks noChangeArrowheads="1"/>
            </p:cNvSpPr>
            <p:nvPr/>
          </p:nvSpPr>
          <p:spPr bwMode="auto">
            <a:xfrm>
              <a:off x="2448" y="738"/>
              <a:ext cx="504" cy="58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1        4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5208" name="Text Box 7"/>
            <p:cNvSpPr txBox="1">
              <a:spLocks noChangeArrowheads="1"/>
            </p:cNvSpPr>
            <p:nvPr/>
          </p:nvSpPr>
          <p:spPr bwMode="auto">
            <a:xfrm>
              <a:off x="1488" y="737"/>
              <a:ext cx="504" cy="58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1   6   4</a:t>
              </a:r>
            </a:p>
            <a:p>
              <a:pPr eaLnBrk="1" hangingPunct="1">
                <a:buFont typeface="Wingdings" panose="05000000000000000000" pitchFamily="2" charset="2"/>
                <a:buNone/>
              </a:pPr>
              <a:r>
                <a:rPr lang="en-US" altLang="zh-CN" sz="1600">
                  <a:latin typeface="Times New Roman" panose="02020603050405020304" pitchFamily="18" charset="0"/>
                </a:rPr>
                <a:t>     7   5</a:t>
              </a:r>
            </a:p>
          </p:txBody>
        </p:sp>
        <p:sp>
          <p:nvSpPr>
            <p:cNvPr id="135209" name="Text Box 8"/>
            <p:cNvSpPr txBox="1">
              <a:spLocks noChangeArrowheads="1"/>
            </p:cNvSpPr>
            <p:nvPr/>
          </p:nvSpPr>
          <p:spPr bwMode="auto">
            <a:xfrm>
              <a:off x="3504" y="738"/>
              <a:ext cx="504" cy="58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1   6   4</a:t>
              </a:r>
            </a:p>
            <a:p>
              <a:pPr eaLnBrk="1" hangingPunct="1">
                <a:buFont typeface="Wingdings" panose="05000000000000000000" pitchFamily="2" charset="2"/>
                <a:buNone/>
              </a:pPr>
              <a:r>
                <a:rPr lang="en-US" altLang="zh-CN" sz="1600">
                  <a:latin typeface="Times New Roman" panose="02020603050405020304" pitchFamily="18" charset="0"/>
                </a:rPr>
                <a:t>7   5</a:t>
              </a:r>
            </a:p>
          </p:txBody>
        </p:sp>
      </p:grpSp>
      <p:sp>
        <p:nvSpPr>
          <p:cNvPr id="135173" name="Line 9"/>
          <p:cNvSpPr>
            <a:spLocks noChangeShapeType="1"/>
          </p:cNvSpPr>
          <p:nvPr/>
        </p:nvSpPr>
        <p:spPr bwMode="auto">
          <a:xfrm flipV="1">
            <a:off x="5881688" y="1128713"/>
            <a:ext cx="0" cy="228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74" name="Text Box 13"/>
          <p:cNvSpPr txBox="1">
            <a:spLocks noChangeArrowheads="1"/>
          </p:cNvSpPr>
          <p:nvPr/>
        </p:nvSpPr>
        <p:spPr bwMode="auto">
          <a:xfrm>
            <a:off x="5458848" y="2339976"/>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dirty="0">
                <a:latin typeface="Times New Roman" panose="02020603050405020304" pitchFamily="18" charset="0"/>
              </a:rPr>
              <a:t>2        3</a:t>
            </a:r>
          </a:p>
          <a:p>
            <a:pPr eaLnBrk="1" hangingPunct="1">
              <a:buFont typeface="Wingdings" panose="05000000000000000000" pitchFamily="2" charset="2"/>
              <a:buNone/>
            </a:pPr>
            <a:r>
              <a:rPr lang="en-US" altLang="zh-CN" sz="1600" dirty="0">
                <a:latin typeface="Times New Roman" panose="02020603050405020304" pitchFamily="18" charset="0"/>
              </a:rPr>
              <a:t>1   8   4</a:t>
            </a:r>
          </a:p>
          <a:p>
            <a:pPr eaLnBrk="1" hangingPunct="1">
              <a:buFont typeface="Wingdings" panose="05000000000000000000" pitchFamily="2" charset="2"/>
              <a:buNone/>
            </a:pPr>
            <a:r>
              <a:rPr lang="en-US" altLang="zh-CN" sz="1600" dirty="0">
                <a:latin typeface="Times New Roman" panose="02020603050405020304" pitchFamily="18" charset="0"/>
              </a:rPr>
              <a:t>7   6   5</a:t>
            </a:r>
          </a:p>
        </p:txBody>
      </p:sp>
      <p:sp>
        <p:nvSpPr>
          <p:cNvPr id="135175" name="Text Box 14"/>
          <p:cNvSpPr txBox="1">
            <a:spLocks noChangeArrowheads="1"/>
          </p:cNvSpPr>
          <p:nvPr/>
        </p:nvSpPr>
        <p:spPr bwMode="auto">
          <a:xfrm>
            <a:off x="3932803" y="2420940"/>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dirty="0">
                <a:latin typeface="Times New Roman" panose="02020603050405020304" pitchFamily="18" charset="0"/>
              </a:rPr>
              <a:t>2   8   3</a:t>
            </a:r>
          </a:p>
          <a:p>
            <a:pPr eaLnBrk="1" hangingPunct="1">
              <a:buFont typeface="Wingdings" panose="05000000000000000000" pitchFamily="2" charset="2"/>
              <a:buNone/>
            </a:pPr>
            <a:r>
              <a:rPr lang="en-US" altLang="zh-CN" sz="1600" dirty="0">
                <a:latin typeface="Times New Roman" panose="02020603050405020304" pitchFamily="18" charset="0"/>
              </a:rPr>
              <a:t>     1   4</a:t>
            </a:r>
          </a:p>
          <a:p>
            <a:pPr eaLnBrk="1" hangingPunct="1">
              <a:buFont typeface="Wingdings" panose="05000000000000000000" pitchFamily="2" charset="2"/>
              <a:buNone/>
            </a:pPr>
            <a:r>
              <a:rPr lang="en-US" altLang="zh-CN" sz="1600" dirty="0">
                <a:latin typeface="Times New Roman" panose="02020603050405020304" pitchFamily="18" charset="0"/>
              </a:rPr>
              <a:t>7   6   5</a:t>
            </a:r>
          </a:p>
        </p:txBody>
      </p:sp>
      <p:sp>
        <p:nvSpPr>
          <p:cNvPr id="135176" name="Text Box 15"/>
          <p:cNvSpPr txBox="1">
            <a:spLocks noChangeArrowheads="1"/>
          </p:cNvSpPr>
          <p:nvPr/>
        </p:nvSpPr>
        <p:spPr bwMode="auto">
          <a:xfrm>
            <a:off x="7131050" y="2397495"/>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2   8   3</a:t>
            </a:r>
          </a:p>
          <a:p>
            <a:pPr eaLnBrk="1" hangingPunct="1">
              <a:buFont typeface="Wingdings" panose="05000000000000000000" pitchFamily="2" charset="2"/>
              <a:buNone/>
            </a:pPr>
            <a:r>
              <a:rPr lang="en-US" altLang="zh-CN" sz="1600">
                <a:latin typeface="Times New Roman" panose="02020603050405020304" pitchFamily="18" charset="0"/>
              </a:rPr>
              <a:t>1   4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5177" name="Line 17"/>
          <p:cNvSpPr>
            <a:spLocks noChangeShapeType="1"/>
          </p:cNvSpPr>
          <p:nvPr/>
        </p:nvSpPr>
        <p:spPr bwMode="auto">
          <a:xfrm flipV="1">
            <a:off x="4384675" y="2221153"/>
            <a:ext cx="14478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78" name="Line 18"/>
          <p:cNvSpPr>
            <a:spLocks noChangeShapeType="1"/>
          </p:cNvSpPr>
          <p:nvPr/>
        </p:nvSpPr>
        <p:spPr bwMode="auto">
          <a:xfrm flipH="1" flipV="1">
            <a:off x="5834412" y="2232086"/>
            <a:ext cx="17272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79" name="Oval 51"/>
          <p:cNvSpPr>
            <a:spLocks noChangeArrowheads="1"/>
          </p:cNvSpPr>
          <p:nvPr/>
        </p:nvSpPr>
        <p:spPr bwMode="auto">
          <a:xfrm>
            <a:off x="5159376" y="604839"/>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5</a:t>
            </a:r>
          </a:p>
        </p:txBody>
      </p:sp>
      <p:sp>
        <p:nvSpPr>
          <p:cNvPr id="135180" name="Oval 52"/>
          <p:cNvSpPr>
            <a:spLocks noChangeArrowheads="1"/>
          </p:cNvSpPr>
          <p:nvPr/>
        </p:nvSpPr>
        <p:spPr bwMode="auto">
          <a:xfrm>
            <a:off x="6810376" y="1628775"/>
            <a:ext cx="225425"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7</a:t>
            </a:r>
          </a:p>
        </p:txBody>
      </p:sp>
      <p:sp>
        <p:nvSpPr>
          <p:cNvPr id="135181" name="Oval 53"/>
          <p:cNvSpPr>
            <a:spLocks noChangeArrowheads="1"/>
          </p:cNvSpPr>
          <p:nvPr/>
        </p:nvSpPr>
        <p:spPr bwMode="auto">
          <a:xfrm>
            <a:off x="5159376" y="2692400"/>
            <a:ext cx="225425"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5</a:t>
            </a:r>
          </a:p>
        </p:txBody>
      </p:sp>
      <p:sp>
        <p:nvSpPr>
          <p:cNvPr id="135182" name="Oval 54"/>
          <p:cNvSpPr>
            <a:spLocks noChangeArrowheads="1"/>
          </p:cNvSpPr>
          <p:nvPr/>
        </p:nvSpPr>
        <p:spPr bwMode="auto">
          <a:xfrm>
            <a:off x="6810376" y="2700339"/>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7</a:t>
            </a:r>
          </a:p>
        </p:txBody>
      </p:sp>
      <p:sp>
        <p:nvSpPr>
          <p:cNvPr id="135183" name="Text Box 110"/>
          <p:cNvSpPr txBox="1">
            <a:spLocks noChangeArrowheads="1"/>
          </p:cNvSpPr>
          <p:nvPr/>
        </p:nvSpPr>
        <p:spPr bwMode="auto">
          <a:xfrm>
            <a:off x="6527800" y="495300"/>
            <a:ext cx="6032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a:solidFill>
                  <a:schemeClr val="tx2"/>
                </a:solidFill>
                <a:latin typeface="Times New Roman" panose="02020603050405020304" pitchFamily="18" charset="0"/>
              </a:rPr>
              <a:t>S</a:t>
            </a:r>
            <a:r>
              <a:rPr lang="en-US" altLang="zh-CN" sz="3200" baseline="-25000">
                <a:solidFill>
                  <a:schemeClr val="tx2"/>
                </a:solidFill>
                <a:latin typeface="Times New Roman" panose="02020603050405020304" pitchFamily="18" charset="0"/>
              </a:rPr>
              <a:t>0</a:t>
            </a:r>
          </a:p>
        </p:txBody>
      </p:sp>
      <p:sp>
        <p:nvSpPr>
          <p:cNvPr id="135184" name="Oval 112"/>
          <p:cNvSpPr>
            <a:spLocks noChangeArrowheads="1"/>
          </p:cNvSpPr>
          <p:nvPr/>
        </p:nvSpPr>
        <p:spPr bwMode="auto">
          <a:xfrm>
            <a:off x="5167314" y="1628775"/>
            <a:ext cx="225425" cy="4333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5</a:t>
            </a:r>
          </a:p>
        </p:txBody>
      </p:sp>
      <p:sp>
        <p:nvSpPr>
          <p:cNvPr id="135185" name="Oval 113"/>
          <p:cNvSpPr>
            <a:spLocks noChangeArrowheads="1"/>
          </p:cNvSpPr>
          <p:nvPr/>
        </p:nvSpPr>
        <p:spPr bwMode="auto">
          <a:xfrm>
            <a:off x="3575051" y="2692400"/>
            <a:ext cx="225425" cy="4333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7</a:t>
            </a:r>
          </a:p>
        </p:txBody>
      </p:sp>
      <p:sp>
        <p:nvSpPr>
          <p:cNvPr id="135186" name="Text Box 115"/>
          <p:cNvSpPr txBox="1">
            <a:spLocks noChangeArrowheads="1"/>
          </p:cNvSpPr>
          <p:nvPr/>
        </p:nvSpPr>
        <p:spPr bwMode="auto">
          <a:xfrm>
            <a:off x="5764214" y="2019300"/>
            <a:ext cx="390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3</a:t>
            </a:r>
          </a:p>
        </p:txBody>
      </p:sp>
      <p:sp>
        <p:nvSpPr>
          <p:cNvPr id="135187" name="Line 145"/>
          <p:cNvSpPr>
            <a:spLocks noChangeShapeType="1"/>
          </p:cNvSpPr>
          <p:nvPr/>
        </p:nvSpPr>
        <p:spPr bwMode="auto">
          <a:xfrm>
            <a:off x="5822950" y="2187576"/>
            <a:ext cx="0"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188" name="Oval 51"/>
          <p:cNvSpPr>
            <a:spLocks noChangeArrowheads="1"/>
          </p:cNvSpPr>
          <p:nvPr/>
        </p:nvSpPr>
        <p:spPr bwMode="auto">
          <a:xfrm>
            <a:off x="3524251" y="1700214"/>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7</a:t>
            </a:r>
          </a:p>
        </p:txBody>
      </p:sp>
      <p:sp>
        <p:nvSpPr>
          <p:cNvPr id="135189" name="Text Box 137"/>
          <p:cNvSpPr txBox="1">
            <a:spLocks noChangeArrowheads="1"/>
          </p:cNvSpPr>
          <p:nvPr/>
        </p:nvSpPr>
        <p:spPr bwMode="auto">
          <a:xfrm>
            <a:off x="5478463" y="3426587"/>
            <a:ext cx="800100"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dirty="0">
                <a:latin typeface="Times New Roman" panose="02020603050405020304" pitchFamily="18" charset="0"/>
              </a:rPr>
              <a:t>     2   3</a:t>
            </a:r>
          </a:p>
          <a:p>
            <a:pPr eaLnBrk="1" hangingPunct="1">
              <a:buFont typeface="Wingdings" panose="05000000000000000000" pitchFamily="2" charset="2"/>
              <a:buNone/>
            </a:pPr>
            <a:r>
              <a:rPr lang="en-US" altLang="zh-CN" sz="1600" dirty="0">
                <a:latin typeface="Times New Roman" panose="02020603050405020304" pitchFamily="18" charset="0"/>
              </a:rPr>
              <a:t>1   8   4</a:t>
            </a:r>
          </a:p>
          <a:p>
            <a:pPr eaLnBrk="1" hangingPunct="1">
              <a:buFont typeface="Wingdings" panose="05000000000000000000" pitchFamily="2" charset="2"/>
              <a:buNone/>
            </a:pPr>
            <a:r>
              <a:rPr lang="en-US" altLang="zh-CN" sz="1600" dirty="0">
                <a:latin typeface="Times New Roman" panose="02020603050405020304" pitchFamily="18" charset="0"/>
              </a:rPr>
              <a:t>7   6   5</a:t>
            </a:r>
          </a:p>
        </p:txBody>
      </p:sp>
      <p:sp>
        <p:nvSpPr>
          <p:cNvPr id="135190" name="Text Box 138"/>
          <p:cNvSpPr txBox="1">
            <a:spLocks noChangeArrowheads="1"/>
          </p:cNvSpPr>
          <p:nvPr/>
        </p:nvSpPr>
        <p:spPr bwMode="auto">
          <a:xfrm>
            <a:off x="6764338" y="3479065"/>
            <a:ext cx="803275"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a:latin typeface="Times New Roman" panose="02020603050405020304" pitchFamily="18" charset="0"/>
              </a:rPr>
              <a:t>2   3     </a:t>
            </a:r>
          </a:p>
          <a:p>
            <a:pPr eaLnBrk="1" hangingPunct="1">
              <a:buFont typeface="Wingdings" panose="05000000000000000000" pitchFamily="2" charset="2"/>
              <a:buNone/>
            </a:pPr>
            <a:r>
              <a:rPr lang="en-US" altLang="zh-CN" sz="1600">
                <a:latin typeface="Times New Roman" panose="02020603050405020304" pitchFamily="18" charset="0"/>
              </a:rPr>
              <a:t>1   8   4</a:t>
            </a:r>
          </a:p>
          <a:p>
            <a:pPr eaLnBrk="1" hangingPunct="1">
              <a:buFont typeface="Wingdings" panose="05000000000000000000" pitchFamily="2" charset="2"/>
              <a:buNone/>
            </a:pPr>
            <a:r>
              <a:rPr lang="en-US" altLang="zh-CN" sz="1600">
                <a:latin typeface="Times New Roman" panose="02020603050405020304" pitchFamily="18" charset="0"/>
              </a:rPr>
              <a:t>7   6   5</a:t>
            </a:r>
          </a:p>
        </p:txBody>
      </p:sp>
      <p:sp>
        <p:nvSpPr>
          <p:cNvPr id="135191" name="Line 139"/>
          <p:cNvSpPr>
            <a:spLocks noChangeShapeType="1"/>
          </p:cNvSpPr>
          <p:nvPr/>
        </p:nvSpPr>
        <p:spPr bwMode="auto">
          <a:xfrm>
            <a:off x="5883741" y="3269401"/>
            <a:ext cx="1343025"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192" name="Text Box 141"/>
          <p:cNvSpPr txBox="1">
            <a:spLocks noChangeArrowheads="1"/>
          </p:cNvSpPr>
          <p:nvPr/>
        </p:nvSpPr>
        <p:spPr bwMode="auto">
          <a:xfrm>
            <a:off x="5410201" y="3019425"/>
            <a:ext cx="390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4</a:t>
            </a:r>
          </a:p>
        </p:txBody>
      </p:sp>
      <p:sp>
        <p:nvSpPr>
          <p:cNvPr id="135193" name="Text Box 142"/>
          <p:cNvSpPr txBox="1">
            <a:spLocks noChangeArrowheads="1"/>
          </p:cNvSpPr>
          <p:nvPr/>
        </p:nvSpPr>
        <p:spPr bwMode="auto">
          <a:xfrm>
            <a:off x="5478463" y="4516687"/>
            <a:ext cx="803275"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dirty="0">
                <a:latin typeface="Times New Roman" panose="02020603050405020304" pitchFamily="18" charset="0"/>
              </a:rPr>
              <a:t>1   2   3</a:t>
            </a:r>
          </a:p>
          <a:p>
            <a:pPr eaLnBrk="1" hangingPunct="1">
              <a:buFont typeface="Wingdings" panose="05000000000000000000" pitchFamily="2" charset="2"/>
              <a:buNone/>
            </a:pPr>
            <a:r>
              <a:rPr lang="en-US" altLang="zh-CN" sz="1600" dirty="0">
                <a:latin typeface="Times New Roman" panose="02020603050405020304" pitchFamily="18" charset="0"/>
              </a:rPr>
              <a:t>     8   4</a:t>
            </a:r>
          </a:p>
          <a:p>
            <a:pPr eaLnBrk="1" hangingPunct="1">
              <a:buFont typeface="Wingdings" panose="05000000000000000000" pitchFamily="2" charset="2"/>
              <a:buNone/>
            </a:pPr>
            <a:r>
              <a:rPr lang="en-US" altLang="zh-CN" sz="1600" dirty="0">
                <a:latin typeface="Times New Roman" panose="02020603050405020304" pitchFamily="18" charset="0"/>
              </a:rPr>
              <a:t>7   6   5</a:t>
            </a:r>
          </a:p>
        </p:txBody>
      </p:sp>
      <p:sp>
        <p:nvSpPr>
          <p:cNvPr id="135194" name="Text Box 146"/>
          <p:cNvSpPr txBox="1">
            <a:spLocks noChangeArrowheads="1"/>
          </p:cNvSpPr>
          <p:nvPr/>
        </p:nvSpPr>
        <p:spPr bwMode="auto">
          <a:xfrm>
            <a:off x="5445124" y="5583255"/>
            <a:ext cx="803275" cy="9302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dirty="0">
                <a:latin typeface="Times New Roman" panose="02020603050405020304" pitchFamily="18" charset="0"/>
              </a:rPr>
              <a:t>1   2   3</a:t>
            </a:r>
          </a:p>
          <a:p>
            <a:pPr eaLnBrk="1" hangingPunct="1">
              <a:buFont typeface="Wingdings" panose="05000000000000000000" pitchFamily="2" charset="2"/>
              <a:buNone/>
            </a:pPr>
            <a:r>
              <a:rPr lang="en-US" altLang="zh-CN" sz="1600" dirty="0">
                <a:latin typeface="Times New Roman" panose="02020603050405020304" pitchFamily="18" charset="0"/>
              </a:rPr>
              <a:t>8        4</a:t>
            </a:r>
          </a:p>
          <a:p>
            <a:pPr eaLnBrk="1" hangingPunct="1">
              <a:buFont typeface="Wingdings" panose="05000000000000000000" pitchFamily="2" charset="2"/>
              <a:buNone/>
            </a:pPr>
            <a:r>
              <a:rPr lang="en-US" altLang="zh-CN" sz="1600" dirty="0">
                <a:latin typeface="Times New Roman" panose="02020603050405020304" pitchFamily="18" charset="0"/>
              </a:rPr>
              <a:t>7   6   5</a:t>
            </a:r>
          </a:p>
        </p:txBody>
      </p:sp>
      <p:sp>
        <p:nvSpPr>
          <p:cNvPr id="135195" name="Text Box 147"/>
          <p:cNvSpPr txBox="1">
            <a:spLocks noChangeArrowheads="1"/>
          </p:cNvSpPr>
          <p:nvPr/>
        </p:nvSpPr>
        <p:spPr bwMode="auto">
          <a:xfrm>
            <a:off x="7073900" y="5641977"/>
            <a:ext cx="800100" cy="9286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600" dirty="0">
                <a:latin typeface="Times New Roman" panose="02020603050405020304" pitchFamily="18" charset="0"/>
              </a:rPr>
              <a:t>1   2   3</a:t>
            </a:r>
          </a:p>
          <a:p>
            <a:pPr eaLnBrk="1" hangingPunct="1">
              <a:buFont typeface="Wingdings" panose="05000000000000000000" pitchFamily="2" charset="2"/>
              <a:buNone/>
            </a:pPr>
            <a:r>
              <a:rPr lang="en-US" altLang="zh-CN" sz="1600" dirty="0">
                <a:latin typeface="Times New Roman" panose="02020603050405020304" pitchFamily="18" charset="0"/>
              </a:rPr>
              <a:t>7   8   4</a:t>
            </a:r>
          </a:p>
          <a:p>
            <a:pPr eaLnBrk="1" hangingPunct="1">
              <a:buFont typeface="Wingdings" panose="05000000000000000000" pitchFamily="2" charset="2"/>
              <a:buNone/>
            </a:pPr>
            <a:r>
              <a:rPr lang="en-US" altLang="zh-CN" sz="1600" dirty="0">
                <a:latin typeface="Times New Roman" panose="02020603050405020304" pitchFamily="18" charset="0"/>
              </a:rPr>
              <a:t>     6   5</a:t>
            </a:r>
          </a:p>
        </p:txBody>
      </p:sp>
      <p:sp>
        <p:nvSpPr>
          <p:cNvPr id="135196" name="Line 148"/>
          <p:cNvSpPr>
            <a:spLocks noChangeShapeType="1"/>
          </p:cNvSpPr>
          <p:nvPr/>
        </p:nvSpPr>
        <p:spPr bwMode="auto">
          <a:xfrm>
            <a:off x="5816600" y="3291197"/>
            <a:ext cx="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197" name="Line 149"/>
          <p:cNvSpPr>
            <a:spLocks noChangeShapeType="1"/>
          </p:cNvSpPr>
          <p:nvPr/>
        </p:nvSpPr>
        <p:spPr bwMode="auto">
          <a:xfrm>
            <a:off x="5791200" y="4364770"/>
            <a:ext cx="0"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198" name="Line 150"/>
          <p:cNvSpPr>
            <a:spLocks noChangeShapeType="1"/>
          </p:cNvSpPr>
          <p:nvPr/>
        </p:nvSpPr>
        <p:spPr bwMode="auto">
          <a:xfrm>
            <a:off x="5848815" y="5441124"/>
            <a:ext cx="0"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199" name="Line 151"/>
          <p:cNvSpPr>
            <a:spLocks noChangeShapeType="1"/>
          </p:cNvSpPr>
          <p:nvPr/>
        </p:nvSpPr>
        <p:spPr bwMode="auto">
          <a:xfrm>
            <a:off x="5846879" y="5441124"/>
            <a:ext cx="1598960" cy="2158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00" name="Text Box 153"/>
          <p:cNvSpPr txBox="1">
            <a:spLocks noChangeArrowheads="1"/>
          </p:cNvSpPr>
          <p:nvPr/>
        </p:nvSpPr>
        <p:spPr bwMode="auto">
          <a:xfrm>
            <a:off x="5257007" y="4013668"/>
            <a:ext cx="390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5</a:t>
            </a:r>
          </a:p>
        </p:txBody>
      </p:sp>
      <p:sp>
        <p:nvSpPr>
          <p:cNvPr id="135201" name="Text Box 154"/>
          <p:cNvSpPr txBox="1">
            <a:spLocks noChangeArrowheads="1"/>
          </p:cNvSpPr>
          <p:nvPr/>
        </p:nvSpPr>
        <p:spPr bwMode="auto">
          <a:xfrm>
            <a:off x="5386814" y="5056189"/>
            <a:ext cx="388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200" b="1">
                <a:solidFill>
                  <a:schemeClr val="folHlink"/>
                </a:solidFill>
                <a:latin typeface="Times New Roman" panose="02020603050405020304" pitchFamily="18" charset="0"/>
              </a:rPr>
              <a:t>6</a:t>
            </a:r>
          </a:p>
        </p:txBody>
      </p:sp>
      <p:sp>
        <p:nvSpPr>
          <p:cNvPr id="135202" name="Oval 156"/>
          <p:cNvSpPr>
            <a:spLocks noChangeArrowheads="1"/>
          </p:cNvSpPr>
          <p:nvPr/>
        </p:nvSpPr>
        <p:spPr bwMode="auto">
          <a:xfrm>
            <a:off x="5167314" y="3560764"/>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5</a:t>
            </a:r>
          </a:p>
        </p:txBody>
      </p:sp>
      <p:sp>
        <p:nvSpPr>
          <p:cNvPr id="135203" name="Oval 157"/>
          <p:cNvSpPr>
            <a:spLocks noChangeArrowheads="1"/>
          </p:cNvSpPr>
          <p:nvPr/>
        </p:nvSpPr>
        <p:spPr bwMode="auto">
          <a:xfrm>
            <a:off x="5167314" y="4497389"/>
            <a:ext cx="225425"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5</a:t>
            </a:r>
          </a:p>
        </p:txBody>
      </p:sp>
      <p:sp>
        <p:nvSpPr>
          <p:cNvPr id="135204" name="Oval 135"/>
          <p:cNvSpPr>
            <a:spLocks noChangeArrowheads="1"/>
          </p:cNvSpPr>
          <p:nvPr/>
        </p:nvSpPr>
        <p:spPr bwMode="auto">
          <a:xfrm>
            <a:off x="7731125" y="3554414"/>
            <a:ext cx="285750" cy="4333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rIns="0"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1400">
                <a:solidFill>
                  <a:srgbClr val="FF0000"/>
                </a:solidFill>
                <a:latin typeface="Times New Roman" panose="02020603050405020304" pitchFamily="18" charset="0"/>
              </a:rPr>
              <a:t>7</a:t>
            </a:r>
          </a:p>
        </p:txBody>
      </p:sp>
      <p:sp>
        <p:nvSpPr>
          <p:cNvPr id="135205" name="Text Box 50"/>
          <p:cNvSpPr txBox="1">
            <a:spLocks noChangeArrowheads="1"/>
          </p:cNvSpPr>
          <p:nvPr/>
        </p:nvSpPr>
        <p:spPr bwMode="auto">
          <a:xfrm>
            <a:off x="4484689" y="5519739"/>
            <a:ext cx="10064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3200">
                <a:solidFill>
                  <a:schemeClr val="tx2"/>
                </a:solidFill>
                <a:latin typeface="Times New Roman" panose="02020603050405020304" pitchFamily="18" charset="0"/>
              </a:rPr>
              <a:t>目标</a:t>
            </a:r>
            <a:endParaRPr lang="zh-CN" altLang="en-US" sz="3200">
              <a:latin typeface="Times New Roman" panose="02020603050405020304" pitchFamily="18" charset="0"/>
            </a:endParaRPr>
          </a:p>
        </p:txBody>
      </p:sp>
      <p:sp>
        <p:nvSpPr>
          <p:cNvPr id="2" name="TextBox 1"/>
          <p:cNvSpPr txBox="1"/>
          <p:nvPr/>
        </p:nvSpPr>
        <p:spPr>
          <a:xfrm>
            <a:off x="508422" y="281673"/>
            <a:ext cx="3806305" cy="646331"/>
          </a:xfrm>
          <a:prstGeom prst="rect">
            <a:avLst/>
          </a:prstGeom>
          <a:noFill/>
        </p:spPr>
        <p:txBody>
          <a:bodyPr wrap="square" rtlCol="0">
            <a:spAutoFit/>
          </a:bodyPr>
          <a:lstStyle/>
          <a:p>
            <a:r>
              <a:rPr lang="en-US" altLang="zh-CN" dirty="0"/>
              <a:t>h(n)=P(n),</a:t>
            </a:r>
            <a:r>
              <a:rPr lang="zh-CN" altLang="en-US" dirty="0"/>
              <a:t> 将牌“不在位”的距离</a:t>
            </a:r>
            <a:r>
              <a:rPr lang="zh-CN" altLang="en-US" dirty="0" smtClean="0"/>
              <a:t>和</a:t>
            </a:r>
            <a:endParaRPr lang="en-US" altLang="zh-CN" dirty="0"/>
          </a:p>
          <a:p>
            <a:endParaRPr lang="zh-CN" altLang="en-US" dirty="0"/>
          </a:p>
        </p:txBody>
      </p:sp>
    </p:spTree>
    <p:extLst>
      <p:ext uri="{BB962C8B-B14F-4D97-AF65-F5344CB8AC3E}">
        <p14:creationId xmlns:p14="http://schemas.microsoft.com/office/powerpoint/2010/main" val="2636087237"/>
      </p:ext>
    </p:extLst>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F232ADB-E12B-4DA1-8291-24E2E7A712FE}" type="datetime1">
              <a:rPr lang="zh-CN" altLang="en-US"/>
              <a:pPr>
                <a:defRPr/>
              </a:pPr>
              <a:t>2019/9/5</a:t>
            </a:fld>
            <a:endParaRPr lang="en-US" altLang="zh-CN"/>
          </a:p>
        </p:txBody>
      </p:sp>
      <p:sp>
        <p:nvSpPr>
          <p:cNvPr id="12800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F54AC1B-BE61-4936-B3EB-D559FCD195C6}"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53</a:t>
            </a:fld>
            <a:endParaRPr kumimoji="0" lang="en-US" altLang="zh-CN" sz="1400">
              <a:latin typeface="Tahoma" panose="020B0604030504040204" pitchFamily="34" charset="0"/>
              <a:ea typeface="宋体" panose="02010600030101010101" pitchFamily="2" charset="-122"/>
            </a:endParaRPr>
          </a:p>
        </p:txBody>
      </p:sp>
      <p:sp>
        <p:nvSpPr>
          <p:cNvPr id="128005" name="Rectangle 2051"/>
          <p:cNvSpPr>
            <a:spLocks noGrp="1" noChangeArrowheads="1"/>
          </p:cNvSpPr>
          <p:nvPr>
            <p:ph type="body" idx="1"/>
          </p:nvPr>
        </p:nvSpPr>
        <p:spPr>
          <a:xfrm>
            <a:off x="811372" y="1503362"/>
            <a:ext cx="10542427" cy="4114800"/>
          </a:xfrm>
        </p:spPr>
        <p:txBody>
          <a:bodyPr/>
          <a:lstStyle/>
          <a:p>
            <a:pPr eaLnBrk="1" hangingPunct="1">
              <a:lnSpc>
                <a:spcPct val="125000"/>
              </a:lnSpc>
            </a:pPr>
            <a:r>
              <a:rPr lang="zh-CN" altLang="en-US" dirty="0" smtClean="0"/>
              <a:t>上面讨论的启发式函数都没有对估价函数</a:t>
            </a:r>
            <a:r>
              <a:rPr lang="en-US" altLang="zh-CN" dirty="0" smtClean="0"/>
              <a:t>f(n)</a:t>
            </a:r>
            <a:r>
              <a:rPr lang="zh-CN" altLang="en-US" dirty="0" smtClean="0"/>
              <a:t>作任何限制。实际上，估价函数对搜索过程是十分重要的，直接影响找到解或找到最优解。</a:t>
            </a:r>
          </a:p>
          <a:p>
            <a:pPr eaLnBrk="1" hangingPunct="1">
              <a:lnSpc>
                <a:spcPct val="125000"/>
              </a:lnSpc>
            </a:pPr>
            <a:r>
              <a:rPr lang="zh-CN" altLang="en-US" dirty="0" smtClean="0"/>
              <a:t>需要对估价函数进行某些限制。 </a:t>
            </a:r>
            <a:r>
              <a:rPr lang="en-US" altLang="zh-CN" dirty="0" smtClean="0"/>
              <a:t>A*</a:t>
            </a:r>
            <a:r>
              <a:rPr lang="zh-CN" altLang="en-US" dirty="0" smtClean="0"/>
              <a:t>算法就是对估价函数加上一些限制后得到的一种启发式搜索算法。</a:t>
            </a:r>
          </a:p>
        </p:txBody>
      </p:sp>
      <p:sp>
        <p:nvSpPr>
          <p:cNvPr id="7" name="Rectangle 4"/>
          <p:cNvSpPr/>
          <p:nvPr/>
        </p:nvSpPr>
        <p:spPr>
          <a:xfrm>
            <a:off x="0" y="0"/>
            <a:ext cx="12192000" cy="765175"/>
          </a:xfrm>
          <a:prstGeom prst="rect">
            <a:avLst/>
          </a:prstGeom>
          <a:solidFill>
            <a:srgbClr val="A50021"/>
          </a:solidFill>
          <a:ln w="9525">
            <a:noFill/>
          </a:ln>
        </p:spPr>
        <p:txBody>
          <a:bodyPr anchor="b"/>
          <a:lstStyle/>
          <a:p>
            <a:pPr indent="176530"/>
            <a:r>
              <a:rPr lang="pt-BR" altLang="zh-CN" sz="3600" dirty="0" smtClean="0">
                <a:solidFill>
                  <a:schemeClr val="bg1"/>
                </a:solidFill>
                <a:latin typeface="Times New Roman" panose="02020603050405020304" pitchFamily="18" charset="0"/>
                <a:ea typeface="黑体" panose="02010609060101010101" pitchFamily="2" charset="-122"/>
              </a:rPr>
              <a:t>2.4.4  </a:t>
            </a:r>
            <a:r>
              <a:rPr lang="pt-BR" altLang="zh-CN" sz="3600" dirty="0">
                <a:solidFill>
                  <a:schemeClr val="bg1"/>
                </a:solidFill>
                <a:latin typeface="Times New Roman" panose="02020603050405020304" pitchFamily="18" charset="0"/>
                <a:ea typeface="黑体" panose="02010609060101010101" pitchFamily="2" charset="-122"/>
              </a:rPr>
              <a:t>A*</a:t>
            </a:r>
            <a:r>
              <a:rPr lang="zh-CN" altLang="pt-BR" sz="3600" dirty="0">
                <a:solidFill>
                  <a:schemeClr val="bg1"/>
                </a:solidFill>
                <a:latin typeface="Times New Roman" panose="02020603050405020304" pitchFamily="18" charset="0"/>
                <a:ea typeface="黑体" panose="02010609060101010101" pitchFamily="2" charset="-122"/>
              </a:rPr>
              <a:t>搜索算法及其特性分析</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629630250"/>
      </p:ext>
    </p:extLst>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7108FCC5-552B-4F03-BC2F-9C6E0E44BB5C}" type="datetime1">
              <a:rPr lang="zh-CN" altLang="en-US"/>
              <a:pPr>
                <a:defRPr/>
              </a:pPr>
              <a:t>2019/9/5</a:t>
            </a:fld>
            <a:endParaRPr lang="en-US" altLang="zh-CN"/>
          </a:p>
        </p:txBody>
      </p:sp>
      <p:sp>
        <p:nvSpPr>
          <p:cNvPr id="12902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Arial Narrow" panose="020B0606020202030204" pitchFamily="34"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Arial Narrow" panose="020B060602020203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Arial Narrow" panose="020B060602020203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BFF6C9C-691C-4EA1-9A68-4B0EE14FF9D6}" type="slidenum">
              <a:rPr kumimoji="0" lang="en-US" altLang="zh-CN" sz="1400">
                <a:latin typeface="Tahoma" panose="020B0604030504040204" pitchFamily="34" charset="0"/>
                <a:ea typeface="宋体" panose="02010600030101010101" pitchFamily="2" charset="-122"/>
              </a:rPr>
              <a:pPr>
                <a:spcBef>
                  <a:spcPct val="0"/>
                </a:spcBef>
                <a:buClrTx/>
                <a:buSzTx/>
                <a:buFontTx/>
                <a:buNone/>
              </a:pPr>
              <a:t>54</a:t>
            </a:fld>
            <a:endParaRPr kumimoji="0" lang="en-US" altLang="zh-CN" sz="1400">
              <a:latin typeface="Tahoma" panose="020B0604030504040204" pitchFamily="34" charset="0"/>
              <a:ea typeface="宋体" panose="02010600030101010101" pitchFamily="2" charset="-122"/>
            </a:endParaRPr>
          </a:p>
        </p:txBody>
      </p:sp>
      <p:sp>
        <p:nvSpPr>
          <p:cNvPr id="129029" name="Rectangle 3"/>
          <p:cNvSpPr>
            <a:spLocks noGrp="1" noChangeArrowheads="1"/>
          </p:cNvSpPr>
          <p:nvPr>
            <p:ph type="body" idx="1"/>
          </p:nvPr>
        </p:nvSpPr>
        <p:spPr>
          <a:xfrm>
            <a:off x="983432" y="1340768"/>
            <a:ext cx="10010328" cy="4616450"/>
          </a:xfrm>
        </p:spPr>
        <p:txBody>
          <a:bodyPr>
            <a:normAutofit/>
          </a:bodyPr>
          <a:lstStyle/>
          <a:p>
            <a:pPr marL="609600" indent="-609600">
              <a:lnSpc>
                <a:spcPct val="150000"/>
              </a:lnSpc>
              <a:buFont typeface="Wingdings" panose="05000000000000000000" pitchFamily="2" charset="2"/>
              <a:buChar char="q"/>
              <a:defRPr/>
            </a:pPr>
            <a:r>
              <a:rPr lang="zh-CN" altLang="en-US" sz="2400" dirty="0">
                <a:latin typeface="+mn-ea"/>
              </a:rPr>
              <a:t>将状态空间一般搜索过程进行如下的限制,就是</a:t>
            </a:r>
            <a:r>
              <a:rPr lang="en-US" altLang="zh-CN" sz="2400" dirty="0">
                <a:latin typeface="+mn-ea"/>
              </a:rPr>
              <a:t>A*</a:t>
            </a:r>
            <a:r>
              <a:rPr lang="zh-CN" altLang="zh-CN" sz="2400" dirty="0">
                <a:latin typeface="+mn-ea"/>
              </a:rPr>
              <a:t>算法</a:t>
            </a:r>
            <a:r>
              <a:rPr lang="en-US" altLang="zh-CN" sz="2400" dirty="0">
                <a:latin typeface="+mn-ea"/>
              </a:rPr>
              <a:t>,</a:t>
            </a:r>
            <a:r>
              <a:rPr lang="zh-CN" altLang="en-US" sz="2400" dirty="0">
                <a:latin typeface="+mn-ea"/>
              </a:rPr>
              <a:t>定义</a:t>
            </a:r>
            <a:r>
              <a:rPr lang="zh-CN" altLang="zh-CN" sz="2400" dirty="0">
                <a:latin typeface="+mn-ea"/>
              </a:rPr>
              <a:t>估价函数</a:t>
            </a:r>
            <a:r>
              <a:rPr lang="zh-CN" altLang="en-US" sz="2400" dirty="0">
                <a:latin typeface="+mn-ea"/>
              </a:rPr>
              <a:t>：</a:t>
            </a:r>
            <a:endParaRPr lang="zh-CN" altLang="zh-CN" sz="2400" dirty="0">
              <a:latin typeface="+mn-ea"/>
            </a:endParaRPr>
          </a:p>
          <a:p>
            <a:pPr marL="1371600" lvl="2" indent="-457200">
              <a:lnSpc>
                <a:spcPct val="150000"/>
              </a:lnSpc>
              <a:buNone/>
              <a:defRPr/>
            </a:pPr>
            <a:r>
              <a:rPr lang="zh-CN" altLang="zh-CN" sz="2400" dirty="0">
                <a:latin typeface="+mn-ea"/>
              </a:rPr>
              <a:t>                     f</a:t>
            </a:r>
            <a:r>
              <a:rPr lang="zh-CN" altLang="en-US" sz="2400" dirty="0">
                <a:latin typeface="+mn-ea"/>
              </a:rPr>
              <a:t>*</a:t>
            </a:r>
            <a:r>
              <a:rPr lang="zh-CN" altLang="zh-CN" sz="2400" dirty="0">
                <a:latin typeface="+mn-ea"/>
              </a:rPr>
              <a:t>(x) = g</a:t>
            </a:r>
            <a:r>
              <a:rPr lang="zh-CN" altLang="en-US" sz="2400" dirty="0">
                <a:latin typeface="+mn-ea"/>
              </a:rPr>
              <a:t>*</a:t>
            </a:r>
            <a:r>
              <a:rPr lang="zh-CN" altLang="zh-CN" sz="2400" dirty="0">
                <a:latin typeface="+mn-ea"/>
              </a:rPr>
              <a:t>(x) + h</a:t>
            </a:r>
            <a:r>
              <a:rPr lang="zh-CN" altLang="en-US" sz="2400" dirty="0">
                <a:latin typeface="+mn-ea"/>
              </a:rPr>
              <a:t>*</a:t>
            </a:r>
            <a:r>
              <a:rPr lang="zh-CN" altLang="zh-CN" sz="2400" dirty="0">
                <a:latin typeface="+mn-ea"/>
              </a:rPr>
              <a:t>(x)</a:t>
            </a:r>
          </a:p>
          <a:p>
            <a:pPr marL="990600" lvl="1" indent="-533400">
              <a:lnSpc>
                <a:spcPct val="150000"/>
              </a:lnSpc>
              <a:buNone/>
              <a:defRPr/>
            </a:pPr>
            <a:r>
              <a:rPr lang="zh-CN" altLang="en-US" dirty="0" smtClean="0">
                <a:latin typeface="+mn-ea"/>
              </a:rPr>
              <a:t>其中:</a:t>
            </a:r>
            <a:endParaRPr lang="en-US" altLang="zh-CN" dirty="0" smtClean="0">
              <a:latin typeface="+mn-ea"/>
            </a:endParaRPr>
          </a:p>
          <a:p>
            <a:pPr lvl="1">
              <a:lnSpc>
                <a:spcPct val="150000"/>
              </a:lnSpc>
              <a:buFont typeface="Arial" panose="020B0604020202020204" pitchFamily="34" charset="0"/>
              <a:buChar char="•"/>
              <a:defRPr/>
            </a:pPr>
            <a:r>
              <a:rPr lang="en-US" altLang="zh-CN" dirty="0" smtClean="0">
                <a:latin typeface="+mn-ea"/>
              </a:rPr>
              <a:t>g*(x)</a:t>
            </a:r>
            <a:r>
              <a:rPr lang="zh-CN" altLang="zh-CN" dirty="0" smtClean="0">
                <a:latin typeface="+mn-ea"/>
              </a:rPr>
              <a:t>是从初始节点</a:t>
            </a:r>
            <a:r>
              <a:rPr lang="en-US" altLang="zh-CN" dirty="0" smtClean="0">
                <a:latin typeface="+mn-ea"/>
              </a:rPr>
              <a:t>S</a:t>
            </a:r>
            <a:r>
              <a:rPr lang="en-US" altLang="zh-CN" baseline="-25000" dirty="0" smtClean="0">
                <a:latin typeface="+mn-ea"/>
              </a:rPr>
              <a:t>0</a:t>
            </a:r>
            <a:r>
              <a:rPr lang="zh-CN" altLang="zh-CN" dirty="0" smtClean="0">
                <a:latin typeface="+mn-ea"/>
              </a:rPr>
              <a:t>到节点</a:t>
            </a:r>
            <a:r>
              <a:rPr lang="en-US" altLang="zh-CN" dirty="0" smtClean="0">
                <a:latin typeface="+mn-ea"/>
              </a:rPr>
              <a:t>x</a:t>
            </a:r>
            <a:r>
              <a:rPr lang="zh-CN" altLang="zh-CN" dirty="0" smtClean="0">
                <a:latin typeface="+mn-ea"/>
              </a:rPr>
              <a:t>的</a:t>
            </a:r>
            <a:r>
              <a:rPr lang="zh-CN" altLang="en-US" dirty="0" smtClean="0">
                <a:latin typeface="+mn-ea"/>
              </a:rPr>
              <a:t>实际</a:t>
            </a:r>
            <a:r>
              <a:rPr lang="zh-CN" altLang="zh-CN" dirty="0" smtClean="0">
                <a:latin typeface="+mn-ea"/>
              </a:rPr>
              <a:t>最小代价</a:t>
            </a:r>
            <a:r>
              <a:rPr lang="zh-CN" altLang="en-US" dirty="0" smtClean="0">
                <a:latin typeface="+mn-ea"/>
              </a:rPr>
              <a:t>；</a:t>
            </a:r>
            <a:endParaRPr lang="en-US" altLang="zh-CN" dirty="0" smtClean="0">
              <a:latin typeface="+mn-ea"/>
            </a:endParaRPr>
          </a:p>
          <a:p>
            <a:pPr lvl="1">
              <a:lnSpc>
                <a:spcPct val="150000"/>
              </a:lnSpc>
              <a:buFont typeface="Arial" panose="020B0604020202020204" pitchFamily="34" charset="0"/>
              <a:buChar char="•"/>
              <a:defRPr/>
            </a:pPr>
            <a:r>
              <a:rPr lang="zh-CN" altLang="zh-CN" dirty="0" smtClean="0">
                <a:latin typeface="+mn-ea"/>
              </a:rPr>
              <a:t> </a:t>
            </a:r>
            <a:r>
              <a:rPr lang="en-US" altLang="zh-CN" dirty="0" smtClean="0">
                <a:latin typeface="+mn-ea"/>
              </a:rPr>
              <a:t>h*(x)</a:t>
            </a:r>
            <a:r>
              <a:rPr lang="zh-CN" altLang="zh-CN" dirty="0" smtClean="0">
                <a:latin typeface="+mn-ea"/>
              </a:rPr>
              <a:t>是从节点</a:t>
            </a:r>
            <a:r>
              <a:rPr lang="en-US" altLang="zh-CN" dirty="0" smtClean="0">
                <a:latin typeface="+mn-ea"/>
              </a:rPr>
              <a:t>x</a:t>
            </a:r>
            <a:r>
              <a:rPr lang="zh-CN" altLang="zh-CN" dirty="0" smtClean="0">
                <a:latin typeface="+mn-ea"/>
              </a:rPr>
              <a:t>到目标节点</a:t>
            </a:r>
            <a:r>
              <a:rPr lang="en-US" altLang="zh-CN" dirty="0" err="1" smtClean="0">
                <a:latin typeface="+mn-ea"/>
              </a:rPr>
              <a:t>S</a:t>
            </a:r>
            <a:r>
              <a:rPr lang="en-US" altLang="zh-CN" baseline="-25000" dirty="0" err="1" smtClean="0">
                <a:latin typeface="+mn-ea"/>
              </a:rPr>
              <a:t>g</a:t>
            </a:r>
            <a:r>
              <a:rPr lang="zh-CN" altLang="zh-CN" dirty="0" smtClean="0">
                <a:latin typeface="+mn-ea"/>
              </a:rPr>
              <a:t>的</a:t>
            </a:r>
            <a:r>
              <a:rPr lang="zh-CN" altLang="en-US" dirty="0" smtClean="0">
                <a:latin typeface="+mn-ea"/>
              </a:rPr>
              <a:t>实际</a:t>
            </a:r>
            <a:r>
              <a:rPr lang="zh-CN" altLang="zh-CN" dirty="0" smtClean="0">
                <a:latin typeface="+mn-ea"/>
              </a:rPr>
              <a:t>最小代价</a:t>
            </a:r>
            <a:r>
              <a:rPr lang="zh-CN" altLang="en-US" dirty="0" smtClean="0">
                <a:latin typeface="+mn-ea"/>
              </a:rPr>
              <a:t>；</a:t>
            </a:r>
            <a:endParaRPr lang="en-US" altLang="zh-CN" dirty="0" smtClean="0">
              <a:latin typeface="+mn-ea"/>
            </a:endParaRPr>
          </a:p>
          <a:p>
            <a:pPr lvl="1">
              <a:lnSpc>
                <a:spcPct val="150000"/>
              </a:lnSpc>
              <a:buFont typeface="Arial" panose="020B0604020202020204" pitchFamily="34" charset="0"/>
              <a:buChar char="•"/>
              <a:defRPr/>
            </a:pPr>
            <a:r>
              <a:rPr lang="zh-CN" altLang="zh-CN" dirty="0" smtClean="0">
                <a:latin typeface="+mn-ea"/>
              </a:rPr>
              <a:t>f</a:t>
            </a:r>
            <a:r>
              <a:rPr lang="zh-CN" altLang="en-US" dirty="0" smtClean="0">
                <a:latin typeface="+mn-ea"/>
              </a:rPr>
              <a:t>*</a:t>
            </a:r>
            <a:r>
              <a:rPr lang="zh-CN" altLang="zh-CN" dirty="0" smtClean="0">
                <a:latin typeface="+mn-ea"/>
              </a:rPr>
              <a:t>(x)</a:t>
            </a:r>
            <a:r>
              <a:rPr lang="zh-CN" altLang="en-US" dirty="0" smtClean="0">
                <a:latin typeface="+mn-ea"/>
              </a:rPr>
              <a:t>为</a:t>
            </a:r>
            <a:r>
              <a:rPr lang="zh-CN" altLang="zh-CN" dirty="0" smtClean="0">
                <a:latin typeface="+mn-ea"/>
              </a:rPr>
              <a:t>初始节点</a:t>
            </a:r>
            <a:r>
              <a:rPr lang="en-US" altLang="zh-CN" dirty="0" smtClean="0">
                <a:latin typeface="+mn-ea"/>
              </a:rPr>
              <a:t>S</a:t>
            </a:r>
            <a:r>
              <a:rPr lang="en-US" altLang="zh-CN" baseline="-25000" dirty="0" smtClean="0">
                <a:latin typeface="+mn-ea"/>
              </a:rPr>
              <a:t>0</a:t>
            </a:r>
            <a:r>
              <a:rPr lang="zh-CN" altLang="en-US" dirty="0" smtClean="0">
                <a:latin typeface="+mn-ea"/>
              </a:rPr>
              <a:t>经</a:t>
            </a:r>
            <a:r>
              <a:rPr lang="zh-CN" altLang="zh-CN" dirty="0" smtClean="0">
                <a:latin typeface="+mn-ea"/>
              </a:rPr>
              <a:t>节点</a:t>
            </a:r>
            <a:r>
              <a:rPr lang="en-US" altLang="zh-CN" dirty="0" smtClean="0">
                <a:latin typeface="+mn-ea"/>
              </a:rPr>
              <a:t>x</a:t>
            </a:r>
            <a:r>
              <a:rPr lang="zh-CN" altLang="en-US" dirty="0" smtClean="0">
                <a:latin typeface="+mn-ea"/>
              </a:rPr>
              <a:t>到</a:t>
            </a:r>
            <a:r>
              <a:rPr lang="zh-CN" altLang="zh-CN" dirty="0" smtClean="0">
                <a:latin typeface="+mn-ea"/>
              </a:rPr>
              <a:t>目标节点</a:t>
            </a:r>
            <a:r>
              <a:rPr lang="en-US" altLang="zh-CN" dirty="0" err="1" smtClean="0">
                <a:latin typeface="+mn-ea"/>
              </a:rPr>
              <a:t>S</a:t>
            </a:r>
            <a:r>
              <a:rPr lang="en-US" altLang="zh-CN" baseline="-25000" dirty="0" err="1" smtClean="0">
                <a:latin typeface="+mn-ea"/>
              </a:rPr>
              <a:t>g</a:t>
            </a:r>
            <a:r>
              <a:rPr lang="zh-CN" altLang="en-US" dirty="0" smtClean="0">
                <a:latin typeface="+mn-ea"/>
              </a:rPr>
              <a:t>的实际</a:t>
            </a:r>
            <a:r>
              <a:rPr lang="zh-CN" altLang="zh-CN" dirty="0" smtClean="0">
                <a:latin typeface="+mn-ea"/>
              </a:rPr>
              <a:t>最小代价</a:t>
            </a:r>
            <a:r>
              <a:rPr lang="zh-CN" altLang="en-US" dirty="0" smtClean="0">
                <a:latin typeface="+mn-ea"/>
              </a:rPr>
              <a:t>。</a:t>
            </a:r>
            <a:r>
              <a:rPr lang="zh-CN" altLang="zh-CN" dirty="0" smtClean="0">
                <a:latin typeface="+mn-ea"/>
              </a:rPr>
              <a:t>若有多个目标节点,则</a:t>
            </a:r>
            <a:r>
              <a:rPr lang="en-US" altLang="zh-CN" dirty="0" smtClean="0">
                <a:latin typeface="+mn-ea"/>
              </a:rPr>
              <a:t>h*(x)</a:t>
            </a:r>
            <a:r>
              <a:rPr lang="zh-CN" altLang="en-US" dirty="0" smtClean="0">
                <a:latin typeface="+mn-ea"/>
              </a:rPr>
              <a:t>取</a:t>
            </a:r>
            <a:r>
              <a:rPr lang="en-US" altLang="zh-CN" dirty="0" smtClean="0">
                <a:latin typeface="+mn-ea"/>
              </a:rPr>
              <a:t>h*(x</a:t>
            </a:r>
            <a:r>
              <a:rPr lang="zh-CN" altLang="en-US" dirty="0" smtClean="0">
                <a:latin typeface="+mn-ea"/>
              </a:rPr>
              <a:t>，</a:t>
            </a:r>
            <a:r>
              <a:rPr lang="en-US" altLang="zh-CN" dirty="0" err="1" smtClean="0">
                <a:latin typeface="+mn-ea"/>
              </a:rPr>
              <a:t>S</a:t>
            </a:r>
            <a:r>
              <a:rPr lang="en-US" altLang="zh-CN" baseline="-25000" dirty="0" err="1" smtClean="0">
                <a:latin typeface="+mn-ea"/>
              </a:rPr>
              <a:t>gi</a:t>
            </a:r>
            <a:r>
              <a:rPr lang="en-US" altLang="zh-CN" dirty="0" smtClean="0">
                <a:latin typeface="+mn-ea"/>
              </a:rPr>
              <a:t>)</a:t>
            </a:r>
            <a:r>
              <a:rPr lang="zh-CN" altLang="zh-CN" dirty="0" smtClean="0">
                <a:latin typeface="+mn-ea"/>
              </a:rPr>
              <a:t>中最小的一个</a:t>
            </a:r>
            <a:r>
              <a:rPr lang="zh-CN" altLang="en-US" dirty="0" smtClean="0">
                <a:latin typeface="+mn-ea"/>
              </a:rPr>
              <a:t>。</a:t>
            </a:r>
          </a:p>
        </p:txBody>
      </p:sp>
      <p:sp>
        <p:nvSpPr>
          <p:cNvPr id="7" name="Rectangle 4"/>
          <p:cNvSpPr/>
          <p:nvPr/>
        </p:nvSpPr>
        <p:spPr>
          <a:xfrm>
            <a:off x="0" y="0"/>
            <a:ext cx="12192000" cy="765175"/>
          </a:xfrm>
          <a:prstGeom prst="rect">
            <a:avLst/>
          </a:prstGeom>
          <a:solidFill>
            <a:srgbClr val="A50021"/>
          </a:solidFill>
          <a:ln w="9525">
            <a:noFill/>
          </a:ln>
        </p:spPr>
        <p:txBody>
          <a:bodyPr anchor="b"/>
          <a:lstStyle/>
          <a:p>
            <a:pPr indent="176530"/>
            <a:r>
              <a:rPr lang="pt-BR" altLang="zh-CN" sz="3600" dirty="0" smtClean="0">
                <a:solidFill>
                  <a:schemeClr val="bg1"/>
                </a:solidFill>
                <a:latin typeface="Times New Roman" panose="02020603050405020304" pitchFamily="18" charset="0"/>
                <a:ea typeface="黑体" panose="02010609060101010101" pitchFamily="2" charset="-122"/>
              </a:rPr>
              <a:t>2.4.4  </a:t>
            </a:r>
            <a:r>
              <a:rPr lang="pt-BR" altLang="zh-CN" sz="3600" dirty="0">
                <a:solidFill>
                  <a:schemeClr val="bg1"/>
                </a:solidFill>
                <a:latin typeface="Times New Roman" panose="02020603050405020304" pitchFamily="18" charset="0"/>
                <a:ea typeface="黑体" panose="02010609060101010101" pitchFamily="2" charset="-122"/>
              </a:rPr>
              <a:t>A*</a:t>
            </a:r>
            <a:r>
              <a:rPr lang="zh-CN" altLang="pt-BR" sz="3600" dirty="0">
                <a:solidFill>
                  <a:schemeClr val="bg1"/>
                </a:solidFill>
                <a:latin typeface="Times New Roman" panose="02020603050405020304" pitchFamily="18" charset="0"/>
                <a:ea typeface="黑体" panose="02010609060101010101" pitchFamily="2" charset="-122"/>
              </a:rPr>
              <a:t>搜索算法及其特性分析</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2116141161"/>
      </p:ext>
    </p:extLst>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p:cNvSpPr>
          <p:nvPr>
            <p:ph idx="1"/>
          </p:nvPr>
        </p:nvSpPr>
        <p:spPr>
          <a:xfrm>
            <a:off x="551384" y="1076327"/>
            <a:ext cx="10945216" cy="3144761"/>
          </a:xfrm>
          <a:ln/>
        </p:spPr>
        <p:txBody>
          <a:bodyPr vert="horz" wrap="square" lIns="91440" tIns="45720" rIns="91440" bIns="45720" anchor="t"/>
          <a:lstStyle/>
          <a:p>
            <a:pPr marL="374650" indent="-374650">
              <a:lnSpc>
                <a:spcPct val="125000"/>
              </a:lnSpc>
              <a:buNone/>
            </a:pPr>
            <a:r>
              <a:rPr lang="en-US" altLang="zh-CN" dirty="0">
                <a:latin typeface="Times New Roman" panose="02020603050405020304" pitchFamily="18" charset="0"/>
              </a:rPr>
              <a:t>1. </a:t>
            </a:r>
            <a:r>
              <a:rPr lang="zh-CN" altLang="en-US" dirty="0">
                <a:latin typeface="Times New Roman" panose="02020603050405020304" pitchFamily="18" charset="0"/>
              </a:rPr>
              <a:t>可采纳性</a:t>
            </a:r>
          </a:p>
          <a:p>
            <a:pPr marL="374650" indent="-374650">
              <a:lnSpc>
                <a:spcPct val="125000"/>
              </a:lnSpc>
              <a:buNone/>
            </a:pPr>
            <a:r>
              <a:rPr lang="zh-CN" altLang="en-US" dirty="0">
                <a:latin typeface="Times New Roman" panose="02020603050405020304" pitchFamily="18" charset="0"/>
              </a:rPr>
              <a:t>    </a:t>
            </a:r>
            <a:r>
              <a:rPr lang="zh-CN" altLang="en-US" sz="2600" dirty="0">
                <a:latin typeface="Times New Roman" panose="02020603050405020304" pitchFamily="18" charset="0"/>
              </a:rPr>
              <a:t>当一个搜索算法在最短路径存在时能保证找到它，就称它是可采纳的。</a:t>
            </a:r>
          </a:p>
          <a:p>
            <a:pPr marL="374650" indent="-374650">
              <a:lnSpc>
                <a:spcPct val="125000"/>
              </a:lnSpc>
              <a:buNone/>
            </a:pPr>
            <a:r>
              <a:rPr lang="en-US" altLang="zh-CN" dirty="0">
                <a:latin typeface="Times New Roman" panose="02020603050405020304" pitchFamily="18" charset="0"/>
              </a:rPr>
              <a:t>2. </a:t>
            </a:r>
            <a:r>
              <a:rPr lang="zh-CN" altLang="en-US" dirty="0">
                <a:latin typeface="Times New Roman" panose="02020603050405020304" pitchFamily="18" charset="0"/>
              </a:rPr>
              <a:t>单调性 </a:t>
            </a:r>
          </a:p>
          <a:p>
            <a:pPr marL="374650" indent="-374650">
              <a:lnSpc>
                <a:spcPct val="125000"/>
              </a:lnSpc>
              <a:buNone/>
            </a:pPr>
            <a:r>
              <a:rPr lang="zh-CN" altLang="en-US" dirty="0">
                <a:latin typeface="Times New Roman" panose="02020603050405020304" pitchFamily="18" charset="0"/>
              </a:rPr>
              <a:t>    </a:t>
            </a:r>
            <a:r>
              <a:rPr lang="zh-CN" altLang="en-US" sz="2600" dirty="0">
                <a:latin typeface="Times New Roman" panose="02020603050405020304" pitchFamily="18" charset="0"/>
              </a:rPr>
              <a:t>搜索算法的单调性：在整个搜索空间都是局部可采纳的。一个状态和任一个子状态之间的差由该状态与其子状态之间的实际代价所限定。</a:t>
            </a:r>
          </a:p>
        </p:txBody>
      </p:sp>
      <p:sp>
        <p:nvSpPr>
          <p:cNvPr id="60418"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55</a:t>
            </a:fld>
            <a:endParaRPr lang="ja-JP" altLang="en-US" dirty="0">
              <a:solidFill>
                <a:srgbClr val="A50021"/>
              </a:solidFill>
              <a:ea typeface="MS PGothic" panose="020B0600070205080204" pitchFamily="34" charset="-128"/>
            </a:endParaRPr>
          </a:p>
        </p:txBody>
      </p:sp>
      <p:sp>
        <p:nvSpPr>
          <p:cNvPr id="5" name="Rectangle 4"/>
          <p:cNvSpPr/>
          <p:nvPr/>
        </p:nvSpPr>
        <p:spPr>
          <a:xfrm>
            <a:off x="0" y="0"/>
            <a:ext cx="12192000" cy="765175"/>
          </a:xfrm>
          <a:prstGeom prst="rect">
            <a:avLst/>
          </a:prstGeom>
          <a:solidFill>
            <a:srgbClr val="A50021"/>
          </a:solidFill>
          <a:ln w="9525">
            <a:noFill/>
          </a:ln>
        </p:spPr>
        <p:txBody>
          <a:bodyPr anchor="b"/>
          <a:lstStyle/>
          <a:p>
            <a:pPr indent="176530"/>
            <a:r>
              <a:rPr lang="pt-BR" altLang="zh-CN" sz="3600" dirty="0" smtClean="0">
                <a:solidFill>
                  <a:schemeClr val="bg1"/>
                </a:solidFill>
                <a:latin typeface="Times New Roman" panose="02020603050405020304" pitchFamily="18" charset="0"/>
                <a:ea typeface="黑体" panose="02010609060101010101" pitchFamily="2" charset="-122"/>
              </a:rPr>
              <a:t>2.4.4  </a:t>
            </a:r>
            <a:r>
              <a:rPr lang="pt-BR" altLang="zh-CN" sz="3600" dirty="0">
                <a:solidFill>
                  <a:schemeClr val="bg1"/>
                </a:solidFill>
                <a:latin typeface="Times New Roman" panose="02020603050405020304" pitchFamily="18" charset="0"/>
                <a:ea typeface="黑体" panose="02010609060101010101" pitchFamily="2" charset="-122"/>
              </a:rPr>
              <a:t>A*</a:t>
            </a:r>
            <a:r>
              <a:rPr lang="zh-CN" altLang="pt-BR" sz="3600" dirty="0">
                <a:solidFill>
                  <a:schemeClr val="bg1"/>
                </a:solidFill>
                <a:latin typeface="Times New Roman" panose="02020603050405020304" pitchFamily="18" charset="0"/>
                <a:ea typeface="黑体" panose="02010609060101010101" pitchFamily="2" charset="-122"/>
              </a:rPr>
              <a:t>搜索算法及其特性分析</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6" name="Rectangle 3"/>
          <p:cNvSpPr txBox="1">
            <a:spLocks/>
          </p:cNvSpPr>
          <p:nvPr/>
        </p:nvSpPr>
        <p:spPr>
          <a:xfrm>
            <a:off x="584309" y="4532240"/>
            <a:ext cx="10286891" cy="1499362"/>
          </a:xfrm>
          <a:prstGeom prst="rect">
            <a:avLst/>
          </a:prstGeom>
          <a:ln/>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4650" indent="-374650" fontAlgn="auto">
              <a:spcAft>
                <a:spcPts val="0"/>
              </a:spcAft>
              <a:buFont typeface="Arial" panose="020B0604020202020204" pitchFamily="34" charset="0"/>
              <a:buNone/>
            </a:pPr>
            <a:r>
              <a:rPr lang="en-US" altLang="zh-CN" dirty="0" smtClean="0">
                <a:latin typeface="Times New Roman" panose="02020603050405020304" pitchFamily="18" charset="0"/>
              </a:rPr>
              <a:t>3. </a:t>
            </a:r>
            <a:r>
              <a:rPr lang="zh-CN" altLang="en-US" dirty="0" smtClean="0">
                <a:latin typeface="Times New Roman" panose="02020603050405020304" pitchFamily="18" charset="0"/>
              </a:rPr>
              <a:t>信息性</a:t>
            </a:r>
          </a:p>
          <a:p>
            <a:pPr marL="374650" indent="-374650" fontAlgn="auto">
              <a:spcAft>
                <a:spcPts val="0"/>
              </a:spcAft>
              <a:buFont typeface="Arial" panose="020B0604020202020204" pitchFamily="34" charset="0"/>
              <a:buNone/>
            </a:pPr>
            <a:r>
              <a:rPr lang="zh-CN" altLang="en-US" dirty="0" smtClean="0">
                <a:latin typeface="宋体" panose="02010600030101010101" pitchFamily="2" charset="-122"/>
              </a:rPr>
              <a:t>  </a:t>
            </a:r>
            <a:r>
              <a:rPr lang="zh-CN" altLang="en-US" sz="2600" dirty="0" smtClean="0">
                <a:latin typeface="宋体" panose="02010600030101010101" pitchFamily="2" charset="-122"/>
              </a:rPr>
              <a:t>在两个</a:t>
            </a:r>
            <a:r>
              <a:rPr lang="en-US" altLang="zh-CN" sz="2600" i="1" dirty="0" smtClean="0">
                <a:latin typeface="Times New Roman" panose="02020603050405020304" pitchFamily="18" charset="0"/>
                <a:cs typeface="Times New Roman" panose="02020603050405020304" pitchFamily="18" charset="0"/>
              </a:rPr>
              <a:t>A</a:t>
            </a:r>
            <a:r>
              <a:rPr lang="en-US" altLang="zh-CN" sz="2600" dirty="0" smtClean="0">
                <a:latin typeface="Times New Roman" panose="02020603050405020304" pitchFamily="18" charset="0"/>
                <a:cs typeface="Times New Roman" panose="02020603050405020304" pitchFamily="18" charset="0"/>
              </a:rPr>
              <a:t>*</a:t>
            </a:r>
            <a:r>
              <a:rPr lang="zh-CN" altLang="en-US" sz="2600" dirty="0" smtClean="0">
                <a:latin typeface="宋体" panose="02010600030101010101" pitchFamily="2" charset="-122"/>
              </a:rPr>
              <a:t>启发策略的      中，如果对搜索空间中的任一状态   都有             ，就称策略      具有更多的信息性。</a:t>
            </a:r>
            <a:r>
              <a:rPr lang="zh-CN" altLang="en-US" dirty="0" smtClean="0"/>
              <a:t> </a:t>
            </a:r>
          </a:p>
          <a:p>
            <a:pPr marL="374650" indent="-374650" fontAlgn="auto">
              <a:spcAft>
                <a:spcPts val="0"/>
              </a:spcAft>
              <a:buFont typeface="Arial" panose="020B0604020202020204" pitchFamily="34" charset="0"/>
              <a:buNone/>
            </a:pPr>
            <a:endParaRPr lang="en-US" altLang="zh-CN" dirty="0"/>
          </a:p>
        </p:txBody>
      </p:sp>
      <p:graphicFrame>
        <p:nvGraphicFramePr>
          <p:cNvPr id="7" name="Object 4"/>
          <p:cNvGraphicFramePr/>
          <p:nvPr>
            <p:extLst/>
          </p:nvPr>
        </p:nvGraphicFramePr>
        <p:xfrm>
          <a:off x="4151784" y="4984265"/>
          <a:ext cx="990600" cy="595312"/>
        </p:xfrm>
        <a:graphic>
          <a:graphicData uri="http://schemas.openxmlformats.org/presentationml/2006/ole">
            <mc:AlternateContent xmlns:mc="http://schemas.openxmlformats.org/markup-compatibility/2006">
              <mc:Choice xmlns:v="urn:schemas-microsoft-com:vml" Requires="v">
                <p:oleObj spid="_x0000_s23656" r:id="rId3" imgW="317500" imgH="190500" progId="Equation.DSMT4">
                  <p:embed/>
                </p:oleObj>
              </mc:Choice>
              <mc:Fallback>
                <p:oleObj r:id="rId3" imgW="317500" imgH="190500" progId="Equation.DSMT4">
                  <p:embed/>
                  <p:pic>
                    <p:nvPicPr>
                      <p:cNvPr id="7" name="Object 4"/>
                      <p:cNvPicPr/>
                      <p:nvPr/>
                    </p:nvPicPr>
                    <p:blipFill>
                      <a:blip r:embed="rId4"/>
                      <a:stretch>
                        <a:fillRect/>
                      </a:stretch>
                    </p:blipFill>
                    <p:spPr>
                      <a:xfrm>
                        <a:off x="4151784" y="4984265"/>
                        <a:ext cx="990600" cy="595312"/>
                      </a:xfrm>
                      <a:prstGeom prst="rect">
                        <a:avLst/>
                      </a:prstGeom>
                      <a:noFill/>
                      <a:ln w="38100">
                        <a:noFill/>
                        <a:miter/>
                      </a:ln>
                    </p:spPr>
                  </p:pic>
                </p:oleObj>
              </mc:Fallback>
            </mc:AlternateContent>
          </a:graphicData>
        </a:graphic>
      </p:graphicFrame>
      <p:graphicFrame>
        <p:nvGraphicFramePr>
          <p:cNvPr id="8" name="Object 5"/>
          <p:cNvGraphicFramePr/>
          <p:nvPr>
            <p:extLst/>
          </p:nvPr>
        </p:nvGraphicFramePr>
        <p:xfrm>
          <a:off x="1775520" y="5420864"/>
          <a:ext cx="1941513" cy="555625"/>
        </p:xfrm>
        <a:graphic>
          <a:graphicData uri="http://schemas.openxmlformats.org/presentationml/2006/ole">
            <mc:AlternateContent xmlns:mc="http://schemas.openxmlformats.org/markup-compatibility/2006">
              <mc:Choice xmlns:v="urn:schemas-microsoft-com:vml" Requires="v">
                <p:oleObj spid="_x0000_s23657" r:id="rId5" imgW="621030" imgH="177800" progId="Equation.DSMT4">
                  <p:embed/>
                </p:oleObj>
              </mc:Choice>
              <mc:Fallback>
                <p:oleObj r:id="rId5" imgW="621030" imgH="177800" progId="Equation.DSMT4">
                  <p:embed/>
                  <p:pic>
                    <p:nvPicPr>
                      <p:cNvPr id="8" name="Object 5"/>
                      <p:cNvPicPr/>
                      <p:nvPr/>
                    </p:nvPicPr>
                    <p:blipFill>
                      <a:blip r:embed="rId6"/>
                      <a:stretch>
                        <a:fillRect/>
                      </a:stretch>
                    </p:blipFill>
                    <p:spPr>
                      <a:xfrm>
                        <a:off x="1775520" y="5420864"/>
                        <a:ext cx="1941513" cy="555625"/>
                      </a:xfrm>
                      <a:prstGeom prst="rect">
                        <a:avLst/>
                      </a:prstGeom>
                      <a:noFill/>
                      <a:ln w="38100">
                        <a:noFill/>
                        <a:miter/>
                      </a:ln>
                    </p:spPr>
                  </p:pic>
                </p:oleObj>
              </mc:Fallback>
            </mc:AlternateContent>
          </a:graphicData>
        </a:graphic>
      </p:graphicFrame>
      <p:graphicFrame>
        <p:nvGraphicFramePr>
          <p:cNvPr id="9" name="Object 6"/>
          <p:cNvGraphicFramePr/>
          <p:nvPr>
            <p:extLst/>
          </p:nvPr>
        </p:nvGraphicFramePr>
        <p:xfrm>
          <a:off x="5560367" y="5398639"/>
          <a:ext cx="922337" cy="577850"/>
        </p:xfrm>
        <a:graphic>
          <a:graphicData uri="http://schemas.openxmlformats.org/presentationml/2006/ole">
            <mc:AlternateContent xmlns:mc="http://schemas.openxmlformats.org/markup-compatibility/2006">
              <mc:Choice xmlns:v="urn:schemas-microsoft-com:vml" Requires="v">
                <p:oleObj spid="_x0000_s23658" r:id="rId7" imgW="304800" imgH="190500" progId="Equation.DSMT4">
                  <p:embed/>
                </p:oleObj>
              </mc:Choice>
              <mc:Fallback>
                <p:oleObj r:id="rId7" imgW="304800" imgH="190500" progId="Equation.DSMT4">
                  <p:embed/>
                  <p:pic>
                    <p:nvPicPr>
                      <p:cNvPr id="9" name="Object 6"/>
                      <p:cNvPicPr/>
                      <p:nvPr/>
                    </p:nvPicPr>
                    <p:blipFill>
                      <a:blip r:embed="rId8"/>
                      <a:stretch>
                        <a:fillRect/>
                      </a:stretch>
                    </p:blipFill>
                    <p:spPr>
                      <a:xfrm>
                        <a:off x="5560367" y="5398639"/>
                        <a:ext cx="922337" cy="57785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4070790503"/>
      </p:ext>
    </p:extLst>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56</a:t>
            </a:fld>
            <a:endParaRPr lang="ja-JP" altLang="en-US" dirty="0">
              <a:solidFill>
                <a:srgbClr val="A50021"/>
              </a:solidFill>
              <a:ea typeface="MS PGothic" panose="020B0600070205080204" pitchFamily="34" charset="-128"/>
            </a:endParaRPr>
          </a:p>
        </p:txBody>
      </p:sp>
      <p:sp>
        <p:nvSpPr>
          <p:cNvPr id="9222" name="Rectangle 6"/>
          <p:cNvSpPr/>
          <p:nvPr/>
        </p:nvSpPr>
        <p:spPr>
          <a:xfrm>
            <a:off x="3286125" y="2119313"/>
            <a:ext cx="9144000" cy="369332"/>
          </a:xfrm>
          <a:prstGeom prst="rect">
            <a:avLst/>
          </a:prstGeom>
          <a:noFill/>
          <a:ln w="9525">
            <a:noFill/>
          </a:ln>
        </p:spPr>
        <p:txBody>
          <a:bodyPr>
            <a:spAutoFit/>
          </a:bodyPr>
          <a:lstStyle/>
          <a:p>
            <a:endParaRPr lang="zh-CN" altLang="en-US" dirty="0">
              <a:latin typeface="Arial" panose="020B0604020202020204" pitchFamily="34" charset="0"/>
            </a:endParaRPr>
          </a:p>
        </p:txBody>
      </p:sp>
      <p:sp>
        <p:nvSpPr>
          <p:cNvPr id="9223" name="Rectangle 9"/>
          <p:cNvSpPr/>
          <p:nvPr/>
        </p:nvSpPr>
        <p:spPr>
          <a:xfrm>
            <a:off x="5619750" y="3338513"/>
            <a:ext cx="9144000" cy="369332"/>
          </a:xfrm>
          <a:prstGeom prst="rect">
            <a:avLst/>
          </a:prstGeom>
          <a:noFill/>
          <a:ln w="9525">
            <a:noFill/>
          </a:ln>
        </p:spPr>
        <p:txBody>
          <a:bodyPr>
            <a:spAutoFit/>
          </a:bodyPr>
          <a:lstStyle/>
          <a:p>
            <a:endParaRPr lang="zh-CN" altLang="en-US" dirty="0">
              <a:latin typeface="Arial" panose="020B0604020202020204" pitchFamily="34" charset="0"/>
            </a:endParaRPr>
          </a:p>
        </p:txBody>
      </p:sp>
      <p:sp>
        <p:nvSpPr>
          <p:cNvPr id="10"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2.4.5  </a:t>
            </a:r>
            <a:r>
              <a:rPr lang="zh-CN" altLang="en-US" sz="3600" dirty="0" smtClean="0">
                <a:solidFill>
                  <a:schemeClr val="bg1"/>
                </a:solidFill>
                <a:latin typeface="Times New Roman" panose="02020603050405020304" pitchFamily="18" charset="0"/>
                <a:ea typeface="黑体" panose="02010609060101010101" pitchFamily="2" charset="-122"/>
              </a:rPr>
              <a:t>启发式搜索举例</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4" name="图片 3"/>
          <p:cNvPicPr>
            <a:picLocks noChangeAspect="1"/>
          </p:cNvPicPr>
          <p:nvPr/>
        </p:nvPicPr>
        <p:blipFill>
          <a:blip r:embed="rId2"/>
          <a:stretch>
            <a:fillRect/>
          </a:stretch>
        </p:blipFill>
        <p:spPr>
          <a:xfrm>
            <a:off x="767408" y="1686628"/>
            <a:ext cx="10402201" cy="4999153"/>
          </a:xfrm>
          <a:prstGeom prst="rect">
            <a:avLst/>
          </a:prstGeom>
        </p:spPr>
      </p:pic>
      <p:pic>
        <p:nvPicPr>
          <p:cNvPr id="5" name="图片 4"/>
          <p:cNvPicPr>
            <a:picLocks noChangeAspect="1"/>
          </p:cNvPicPr>
          <p:nvPr/>
        </p:nvPicPr>
        <p:blipFill>
          <a:blip r:embed="rId3"/>
          <a:stretch>
            <a:fillRect/>
          </a:stretch>
        </p:blipFill>
        <p:spPr>
          <a:xfrm>
            <a:off x="767408" y="938542"/>
            <a:ext cx="5692633" cy="647756"/>
          </a:xfrm>
          <a:prstGeom prst="rect">
            <a:avLst/>
          </a:prstGeom>
        </p:spPr>
      </p:pic>
    </p:spTree>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57</a:t>
            </a:fld>
            <a:endParaRPr lang="ja-JP" altLang="en-US" dirty="0">
              <a:solidFill>
                <a:srgbClr val="A50021"/>
              </a:solidFill>
              <a:ea typeface="MS PGothic" panose="020B0600070205080204" pitchFamily="34" charset="-128"/>
            </a:endParaRPr>
          </a:p>
        </p:txBody>
      </p:sp>
      <p:sp>
        <p:nvSpPr>
          <p:cNvPr id="9"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2.4.5  </a:t>
            </a:r>
            <a:r>
              <a:rPr lang="zh-CN" altLang="en-US" sz="3600" dirty="0">
                <a:solidFill>
                  <a:schemeClr val="bg1"/>
                </a:solidFill>
                <a:latin typeface="Times New Roman" panose="02020603050405020304" pitchFamily="18" charset="0"/>
                <a:ea typeface="黑体" panose="02010609060101010101" pitchFamily="2" charset="-122"/>
              </a:rPr>
              <a:t>启发式搜索举例</a:t>
            </a:r>
          </a:p>
        </p:txBody>
      </p:sp>
      <p:pic>
        <p:nvPicPr>
          <p:cNvPr id="2" name="图片 1"/>
          <p:cNvPicPr>
            <a:picLocks noChangeAspect="1"/>
          </p:cNvPicPr>
          <p:nvPr/>
        </p:nvPicPr>
        <p:blipFill>
          <a:blip r:embed="rId2"/>
          <a:stretch>
            <a:fillRect/>
          </a:stretch>
        </p:blipFill>
        <p:spPr>
          <a:xfrm>
            <a:off x="407368" y="1246026"/>
            <a:ext cx="6439458" cy="906859"/>
          </a:xfrm>
          <a:prstGeom prst="rect">
            <a:avLst/>
          </a:prstGeom>
        </p:spPr>
      </p:pic>
      <p:pic>
        <p:nvPicPr>
          <p:cNvPr id="3" name="图片 2"/>
          <p:cNvPicPr>
            <a:picLocks noChangeAspect="1"/>
          </p:cNvPicPr>
          <p:nvPr/>
        </p:nvPicPr>
        <p:blipFill>
          <a:blip r:embed="rId3"/>
          <a:stretch>
            <a:fillRect/>
          </a:stretch>
        </p:blipFill>
        <p:spPr>
          <a:xfrm>
            <a:off x="136809" y="2636912"/>
            <a:ext cx="5966977" cy="3604572"/>
          </a:xfrm>
          <a:prstGeom prst="rect">
            <a:avLst/>
          </a:prstGeom>
        </p:spPr>
      </p:pic>
      <p:pic>
        <p:nvPicPr>
          <p:cNvPr id="4" name="图片 3"/>
          <p:cNvPicPr>
            <a:picLocks noChangeAspect="1"/>
          </p:cNvPicPr>
          <p:nvPr/>
        </p:nvPicPr>
        <p:blipFill>
          <a:blip r:embed="rId4"/>
          <a:stretch>
            <a:fillRect/>
          </a:stretch>
        </p:blipFill>
        <p:spPr>
          <a:xfrm>
            <a:off x="6133641" y="2044324"/>
            <a:ext cx="5850269" cy="4432676"/>
          </a:xfrm>
          <a:prstGeom prst="rect">
            <a:avLst/>
          </a:prstGeom>
        </p:spPr>
      </p:pic>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58</a:t>
            </a:fld>
            <a:endParaRPr lang="ja-JP" altLang="en-US" dirty="0">
              <a:solidFill>
                <a:srgbClr val="A50021"/>
              </a:solidFill>
              <a:ea typeface="MS PGothic" panose="020B0600070205080204" pitchFamily="34" charset="-128"/>
            </a:endParaRPr>
          </a:p>
        </p:txBody>
      </p:sp>
      <p:sp>
        <p:nvSpPr>
          <p:cNvPr id="10246" name="Rectangle 5"/>
          <p:cNvSpPr/>
          <p:nvPr/>
        </p:nvSpPr>
        <p:spPr>
          <a:xfrm>
            <a:off x="3462338" y="1376363"/>
            <a:ext cx="9144000" cy="369332"/>
          </a:xfrm>
          <a:prstGeom prst="rect">
            <a:avLst/>
          </a:prstGeom>
          <a:noFill/>
          <a:ln w="9525">
            <a:noFill/>
          </a:ln>
        </p:spPr>
        <p:txBody>
          <a:bodyPr>
            <a:spAutoFit/>
          </a:bodyPr>
          <a:lstStyle/>
          <a:p>
            <a:endParaRPr lang="zh-CN" altLang="en-US" dirty="0">
              <a:latin typeface="Arial" panose="020B0604020202020204" pitchFamily="34" charset="0"/>
            </a:endParaRPr>
          </a:p>
        </p:txBody>
      </p:sp>
      <p:sp>
        <p:nvSpPr>
          <p:cNvPr id="21"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2.4.5  </a:t>
            </a:r>
            <a:r>
              <a:rPr lang="zh-CN" altLang="en-US" sz="3600" dirty="0">
                <a:solidFill>
                  <a:schemeClr val="bg1"/>
                </a:solidFill>
                <a:latin typeface="Times New Roman" panose="02020603050405020304" pitchFamily="18" charset="0"/>
                <a:ea typeface="黑体" panose="02010609060101010101" pitchFamily="2" charset="-122"/>
              </a:rPr>
              <a:t>启发式搜索举例</a:t>
            </a:r>
          </a:p>
        </p:txBody>
      </p:sp>
      <p:pic>
        <p:nvPicPr>
          <p:cNvPr id="4" name="图片 3"/>
          <p:cNvPicPr>
            <a:picLocks noChangeAspect="1"/>
          </p:cNvPicPr>
          <p:nvPr/>
        </p:nvPicPr>
        <p:blipFill>
          <a:blip r:embed="rId3"/>
          <a:stretch>
            <a:fillRect/>
          </a:stretch>
        </p:blipFill>
        <p:spPr>
          <a:xfrm>
            <a:off x="623392" y="785549"/>
            <a:ext cx="6187420" cy="592707"/>
          </a:xfrm>
          <a:prstGeom prst="rect">
            <a:avLst/>
          </a:prstGeom>
        </p:spPr>
      </p:pic>
      <p:pic>
        <p:nvPicPr>
          <p:cNvPr id="5" name="图片 4"/>
          <p:cNvPicPr>
            <a:picLocks noChangeAspect="1"/>
          </p:cNvPicPr>
          <p:nvPr/>
        </p:nvPicPr>
        <p:blipFill>
          <a:blip r:embed="rId4"/>
          <a:stretch>
            <a:fillRect/>
          </a:stretch>
        </p:blipFill>
        <p:spPr>
          <a:xfrm>
            <a:off x="623392" y="1337593"/>
            <a:ext cx="10580886" cy="919215"/>
          </a:xfrm>
          <a:prstGeom prst="rect">
            <a:avLst/>
          </a:prstGeom>
        </p:spPr>
      </p:pic>
      <p:pic>
        <p:nvPicPr>
          <p:cNvPr id="6" name="图片 5"/>
          <p:cNvPicPr>
            <a:picLocks noChangeAspect="1"/>
          </p:cNvPicPr>
          <p:nvPr/>
        </p:nvPicPr>
        <p:blipFill>
          <a:blip r:embed="rId5"/>
          <a:stretch>
            <a:fillRect/>
          </a:stretch>
        </p:blipFill>
        <p:spPr>
          <a:xfrm>
            <a:off x="767408" y="2226142"/>
            <a:ext cx="5700254" cy="2674852"/>
          </a:xfrm>
          <a:prstGeom prst="rect">
            <a:avLst/>
          </a:prstGeom>
        </p:spPr>
      </p:pic>
      <p:pic>
        <p:nvPicPr>
          <p:cNvPr id="7" name="图片 6"/>
          <p:cNvPicPr>
            <a:picLocks noChangeAspect="1"/>
          </p:cNvPicPr>
          <p:nvPr/>
        </p:nvPicPr>
        <p:blipFill>
          <a:blip r:embed="rId6"/>
          <a:stretch>
            <a:fillRect/>
          </a:stretch>
        </p:blipFill>
        <p:spPr>
          <a:xfrm>
            <a:off x="6844878" y="2226142"/>
            <a:ext cx="3982184" cy="2305475"/>
          </a:xfrm>
          <a:prstGeom prst="rect">
            <a:avLst/>
          </a:prstGeom>
        </p:spPr>
      </p:pic>
      <p:pic>
        <p:nvPicPr>
          <p:cNvPr id="8" name="图片 7"/>
          <p:cNvPicPr>
            <a:picLocks noChangeAspect="1"/>
          </p:cNvPicPr>
          <p:nvPr/>
        </p:nvPicPr>
        <p:blipFill>
          <a:blip r:embed="rId7"/>
          <a:stretch>
            <a:fillRect/>
          </a:stretch>
        </p:blipFill>
        <p:spPr>
          <a:xfrm>
            <a:off x="6612030" y="4470791"/>
            <a:ext cx="4793395" cy="769687"/>
          </a:xfrm>
          <a:prstGeom prst="rect">
            <a:avLst/>
          </a:prstGeom>
        </p:spPr>
      </p:pic>
      <p:pic>
        <p:nvPicPr>
          <p:cNvPr id="9" name="图片 8"/>
          <p:cNvPicPr>
            <a:picLocks noChangeAspect="1"/>
          </p:cNvPicPr>
          <p:nvPr/>
        </p:nvPicPr>
        <p:blipFill>
          <a:blip r:embed="rId8"/>
          <a:stretch>
            <a:fillRect/>
          </a:stretch>
        </p:blipFill>
        <p:spPr>
          <a:xfrm>
            <a:off x="784950" y="5381441"/>
            <a:ext cx="8956053" cy="1438238"/>
          </a:xfrm>
          <a:prstGeom prst="rect">
            <a:avLst/>
          </a:prstGeom>
        </p:spPr>
      </p:pic>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59</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2.4.5  </a:t>
            </a:r>
            <a:r>
              <a:rPr lang="zh-CN" altLang="en-US" sz="3600" dirty="0">
                <a:solidFill>
                  <a:schemeClr val="bg1"/>
                </a:solidFill>
                <a:latin typeface="Times New Roman" panose="02020603050405020304" pitchFamily="18" charset="0"/>
                <a:ea typeface="黑体" panose="02010609060101010101" pitchFamily="2" charset="-122"/>
              </a:rPr>
              <a:t>启发式搜索举例</a:t>
            </a:r>
          </a:p>
        </p:txBody>
      </p:sp>
      <p:pic>
        <p:nvPicPr>
          <p:cNvPr id="3" name="图片 2"/>
          <p:cNvPicPr>
            <a:picLocks noChangeAspect="1"/>
          </p:cNvPicPr>
          <p:nvPr/>
        </p:nvPicPr>
        <p:blipFill>
          <a:blip r:embed="rId2"/>
          <a:stretch>
            <a:fillRect/>
          </a:stretch>
        </p:blipFill>
        <p:spPr>
          <a:xfrm>
            <a:off x="623392" y="755957"/>
            <a:ext cx="5183286" cy="542211"/>
          </a:xfrm>
          <a:prstGeom prst="rect">
            <a:avLst/>
          </a:prstGeom>
        </p:spPr>
      </p:pic>
      <p:pic>
        <p:nvPicPr>
          <p:cNvPr id="4" name="图片 3"/>
          <p:cNvPicPr>
            <a:picLocks noChangeAspect="1"/>
          </p:cNvPicPr>
          <p:nvPr/>
        </p:nvPicPr>
        <p:blipFill>
          <a:blip r:embed="rId3"/>
          <a:stretch>
            <a:fillRect/>
          </a:stretch>
        </p:blipFill>
        <p:spPr>
          <a:xfrm>
            <a:off x="623392" y="1298168"/>
            <a:ext cx="11469094" cy="533446"/>
          </a:xfrm>
          <a:prstGeom prst="rect">
            <a:avLst/>
          </a:prstGeom>
        </p:spPr>
      </p:pic>
      <p:pic>
        <p:nvPicPr>
          <p:cNvPr id="6" name="图片 5"/>
          <p:cNvPicPr>
            <a:picLocks noChangeAspect="1"/>
          </p:cNvPicPr>
          <p:nvPr/>
        </p:nvPicPr>
        <p:blipFill>
          <a:blip r:embed="rId4"/>
          <a:stretch>
            <a:fillRect/>
          </a:stretch>
        </p:blipFill>
        <p:spPr>
          <a:xfrm>
            <a:off x="6103786" y="1742220"/>
            <a:ext cx="5824862" cy="4884024"/>
          </a:xfrm>
          <a:prstGeom prst="rect">
            <a:avLst/>
          </a:prstGeom>
        </p:spPr>
      </p:pic>
      <p:pic>
        <p:nvPicPr>
          <p:cNvPr id="7" name="图片 6"/>
          <p:cNvPicPr>
            <a:picLocks noChangeAspect="1"/>
          </p:cNvPicPr>
          <p:nvPr/>
        </p:nvPicPr>
        <p:blipFill>
          <a:blip r:embed="rId5"/>
          <a:stretch>
            <a:fillRect/>
          </a:stretch>
        </p:blipFill>
        <p:spPr>
          <a:xfrm>
            <a:off x="437304" y="2107684"/>
            <a:ext cx="5555461" cy="4046571"/>
          </a:xfrm>
          <a:prstGeom prst="rect">
            <a:avLst/>
          </a:prstGeom>
        </p:spPr>
      </p:pic>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p:cNvSpPr>
          <p:nvPr>
            <p:ph idx="1"/>
          </p:nvPr>
        </p:nvSpPr>
        <p:spPr>
          <a:xfrm>
            <a:off x="1055440" y="1058544"/>
            <a:ext cx="10513168" cy="5400675"/>
          </a:xfrm>
          <a:ln/>
        </p:spPr>
        <p:txBody>
          <a:bodyPr vert="horz" wrap="square" lIns="91440" tIns="45720" rIns="91440" bIns="45720" anchor="t"/>
          <a:lstStyle/>
          <a:p>
            <a:pPr marL="609600" indent="-609600">
              <a:lnSpc>
                <a:spcPct val="150000"/>
              </a:lnSpc>
            </a:pPr>
            <a:r>
              <a:rPr lang="zh-CN" altLang="en-US" b="1" dirty="0">
                <a:latin typeface="Times New Roman" panose="02020603050405020304" pitchFamily="18" charset="0"/>
              </a:rPr>
              <a:t>搜索中需要解决的基本问题</a:t>
            </a:r>
            <a:r>
              <a:rPr lang="zh-CN" altLang="en-US" dirty="0">
                <a:latin typeface="Times New Roman" panose="02020603050405020304" pitchFamily="18" charset="0"/>
              </a:rPr>
              <a:t>：</a:t>
            </a:r>
          </a:p>
          <a:p>
            <a:pPr marL="990600" lvl="1" indent="-519430">
              <a:lnSpc>
                <a:spcPct val="150000"/>
              </a:lnSpc>
              <a:spcBef>
                <a:spcPct val="40000"/>
              </a:spcBef>
              <a:buClr>
                <a:schemeClr val="tx1"/>
              </a:buClr>
              <a:buNone/>
            </a:pPr>
            <a:r>
              <a:rPr lang="zh-CN" altLang="en-US" sz="2800" dirty="0">
                <a:solidFill>
                  <a:schemeClr val="tx1"/>
                </a:solidFill>
                <a:latin typeface="Times New Roman" panose="02020603050405020304" pitchFamily="18" charset="0"/>
              </a:rPr>
              <a:t>（</a:t>
            </a:r>
            <a:r>
              <a:rPr lang="en-US" altLang="zh-CN" sz="2800" dirty="0">
                <a:solidFill>
                  <a:schemeClr val="tx1"/>
                </a:solidFill>
                <a:latin typeface="Times New Roman" panose="02020603050405020304" pitchFamily="18" charset="0"/>
              </a:rPr>
              <a:t>1</a:t>
            </a:r>
            <a:r>
              <a:rPr lang="zh-CN" altLang="en-US" sz="2800" dirty="0">
                <a:solidFill>
                  <a:schemeClr val="tx1"/>
                </a:solidFill>
                <a:latin typeface="Times New Roman" panose="02020603050405020304" pitchFamily="18" charset="0"/>
              </a:rPr>
              <a:t>）是否一定能找到一个解。</a:t>
            </a:r>
          </a:p>
          <a:p>
            <a:pPr marL="990600" lvl="1" indent="-519430">
              <a:lnSpc>
                <a:spcPct val="150000"/>
              </a:lnSpc>
              <a:spcBef>
                <a:spcPct val="40000"/>
              </a:spcBef>
              <a:buClr>
                <a:schemeClr val="tx1"/>
              </a:buClr>
              <a:buNone/>
            </a:pPr>
            <a:r>
              <a:rPr lang="zh-CN" altLang="en-US" sz="2800" dirty="0">
                <a:solidFill>
                  <a:schemeClr val="tx1"/>
                </a:solidFill>
                <a:latin typeface="Times New Roman" panose="02020603050405020304" pitchFamily="18" charset="0"/>
              </a:rPr>
              <a:t>（</a:t>
            </a:r>
            <a:r>
              <a:rPr lang="en-US" altLang="zh-CN" sz="2800" dirty="0">
                <a:solidFill>
                  <a:schemeClr val="tx1"/>
                </a:solidFill>
                <a:latin typeface="Times New Roman" panose="02020603050405020304" pitchFamily="18" charset="0"/>
              </a:rPr>
              <a:t>2</a:t>
            </a:r>
            <a:r>
              <a:rPr lang="zh-CN" altLang="en-US" sz="2800" dirty="0">
                <a:solidFill>
                  <a:schemeClr val="tx1"/>
                </a:solidFill>
                <a:latin typeface="Times New Roman" panose="02020603050405020304" pitchFamily="18" charset="0"/>
              </a:rPr>
              <a:t>）找到的解是否是最佳解。</a:t>
            </a:r>
          </a:p>
          <a:p>
            <a:pPr marL="990600" lvl="1" indent="-519430">
              <a:lnSpc>
                <a:spcPct val="150000"/>
              </a:lnSpc>
              <a:spcBef>
                <a:spcPct val="40000"/>
              </a:spcBef>
              <a:buClr>
                <a:schemeClr val="tx1"/>
              </a:buClr>
              <a:buNone/>
            </a:pPr>
            <a:r>
              <a:rPr lang="zh-CN" altLang="en-US" sz="2800" dirty="0">
                <a:solidFill>
                  <a:schemeClr val="tx1"/>
                </a:solidFill>
                <a:latin typeface="Times New Roman" panose="02020603050405020304" pitchFamily="18" charset="0"/>
              </a:rPr>
              <a:t>（</a:t>
            </a:r>
            <a:r>
              <a:rPr lang="en-US" altLang="zh-CN" sz="2800" dirty="0">
                <a:solidFill>
                  <a:schemeClr val="tx1"/>
                </a:solidFill>
                <a:latin typeface="Times New Roman" panose="02020603050405020304" pitchFamily="18" charset="0"/>
              </a:rPr>
              <a:t>3</a:t>
            </a:r>
            <a:r>
              <a:rPr lang="zh-CN" altLang="en-US" sz="2800" dirty="0">
                <a:solidFill>
                  <a:schemeClr val="tx1"/>
                </a:solidFill>
                <a:latin typeface="Times New Roman" panose="02020603050405020304" pitchFamily="18" charset="0"/>
              </a:rPr>
              <a:t>）时间与空间复杂性如何。</a:t>
            </a:r>
          </a:p>
          <a:p>
            <a:pPr marL="990600" lvl="1" indent="-519430">
              <a:lnSpc>
                <a:spcPct val="150000"/>
              </a:lnSpc>
              <a:spcBef>
                <a:spcPct val="40000"/>
              </a:spcBef>
              <a:buClr>
                <a:schemeClr val="tx1"/>
              </a:buClr>
              <a:buNone/>
            </a:pPr>
            <a:r>
              <a:rPr lang="zh-CN" altLang="en-US" sz="2800" dirty="0">
                <a:solidFill>
                  <a:schemeClr val="tx1"/>
                </a:solidFill>
                <a:latin typeface="Times New Roman" panose="02020603050405020304" pitchFamily="18" charset="0"/>
              </a:rPr>
              <a:t>（</a:t>
            </a:r>
            <a:r>
              <a:rPr lang="en-US" altLang="zh-CN" sz="2800" dirty="0">
                <a:solidFill>
                  <a:schemeClr val="tx1"/>
                </a:solidFill>
                <a:latin typeface="Times New Roman" panose="02020603050405020304" pitchFamily="18" charset="0"/>
              </a:rPr>
              <a:t>4</a:t>
            </a:r>
            <a:r>
              <a:rPr lang="zh-CN" altLang="en-US" sz="2800" dirty="0">
                <a:solidFill>
                  <a:schemeClr val="tx1"/>
                </a:solidFill>
                <a:latin typeface="Times New Roman" panose="02020603050405020304" pitchFamily="18" charset="0"/>
              </a:rPr>
              <a:t>）是否终止运行或是否会陷入一个死循环。</a:t>
            </a:r>
          </a:p>
        </p:txBody>
      </p:sp>
      <p:sp>
        <p:nvSpPr>
          <p:cNvPr id="22530"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a:t>
            </a:fld>
            <a:endParaRPr lang="ja-JP" altLang="en-US" dirty="0">
              <a:solidFill>
                <a:srgbClr val="A50021"/>
              </a:solidFill>
              <a:ea typeface="MS PGothic" panose="020B0600070205080204" pitchFamily="34" charset="-128"/>
            </a:endParaRPr>
          </a:p>
        </p:txBody>
      </p:sp>
      <p:sp>
        <p:nvSpPr>
          <p:cNvPr id="6" name="Rectangle 4"/>
          <p:cNvSpPr/>
          <p:nvPr/>
        </p:nvSpPr>
        <p:spPr>
          <a:xfrm>
            <a:off x="0" y="1"/>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2.1  </a:t>
            </a:r>
            <a:r>
              <a:rPr lang="zh-CN" altLang="en-US" sz="3600" dirty="0">
                <a:solidFill>
                  <a:schemeClr val="bg1"/>
                </a:solidFill>
                <a:latin typeface="Times New Roman" panose="02020603050405020304" pitchFamily="18" charset="0"/>
                <a:ea typeface="黑体" panose="02010609060101010101" pitchFamily="2" charset="-122"/>
              </a:rPr>
              <a:t>搜索的概念</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linds(horizontal)">
                                      <p:cBhvr>
                                        <p:cTn id="7" dur="500"/>
                                        <p:tgtEl>
                                          <p:spTgt spid="409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99">
                                            <p:txEl>
                                              <p:pRg st="1" end="1"/>
                                            </p:txEl>
                                          </p:spTgt>
                                        </p:tgtEl>
                                        <p:attrNameLst>
                                          <p:attrName>style.visibility</p:attrName>
                                        </p:attrNameLst>
                                      </p:cBhvr>
                                      <p:to>
                                        <p:strVal val="visible"/>
                                      </p:to>
                                    </p:set>
                                    <p:animEffect transition="in" filter="blinds(horizontal)">
                                      <p:cBhvr>
                                        <p:cTn id="10" dur="500"/>
                                        <p:tgtEl>
                                          <p:spTgt spid="409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animEffect transition="in" filter="blinds(horizontal)">
                                      <p:cBhvr>
                                        <p:cTn id="13" dur="500"/>
                                        <p:tgtEl>
                                          <p:spTgt spid="409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099">
                                            <p:txEl>
                                              <p:pRg st="3" end="3"/>
                                            </p:txEl>
                                          </p:spTgt>
                                        </p:tgtEl>
                                        <p:attrNameLst>
                                          <p:attrName>style.visibility</p:attrName>
                                        </p:attrNameLst>
                                      </p:cBhvr>
                                      <p:to>
                                        <p:strVal val="visible"/>
                                      </p:to>
                                    </p:set>
                                    <p:animEffect transition="in" filter="blinds(horizontal)">
                                      <p:cBhvr>
                                        <p:cTn id="16" dur="500"/>
                                        <p:tgtEl>
                                          <p:spTgt spid="409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animEffect transition="in" filter="blinds(horizontal)">
                                      <p:cBhvr>
                                        <p:cTn id="19" dur="500"/>
                                        <p:tgtEl>
                                          <p:spTgt spid="4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60</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2.4.5  </a:t>
            </a:r>
            <a:r>
              <a:rPr lang="zh-CN" altLang="en-US" sz="3600" dirty="0">
                <a:solidFill>
                  <a:schemeClr val="bg1"/>
                </a:solidFill>
                <a:latin typeface="Times New Roman" panose="02020603050405020304" pitchFamily="18" charset="0"/>
                <a:ea typeface="黑体" panose="02010609060101010101" pitchFamily="2" charset="-122"/>
              </a:rPr>
              <a:t>启发式搜索举例</a:t>
            </a:r>
          </a:p>
        </p:txBody>
      </p:sp>
      <p:pic>
        <p:nvPicPr>
          <p:cNvPr id="3" name="图片 2"/>
          <p:cNvPicPr>
            <a:picLocks noChangeAspect="1"/>
          </p:cNvPicPr>
          <p:nvPr/>
        </p:nvPicPr>
        <p:blipFill>
          <a:blip r:embed="rId2"/>
          <a:stretch>
            <a:fillRect/>
          </a:stretch>
        </p:blipFill>
        <p:spPr>
          <a:xfrm>
            <a:off x="767408" y="760632"/>
            <a:ext cx="5183286" cy="542211"/>
          </a:xfrm>
          <a:prstGeom prst="rect">
            <a:avLst/>
          </a:prstGeom>
        </p:spPr>
      </p:pic>
      <p:sp>
        <p:nvSpPr>
          <p:cNvPr id="7" name="矩形 6"/>
          <p:cNvSpPr/>
          <p:nvPr/>
        </p:nvSpPr>
        <p:spPr>
          <a:xfrm>
            <a:off x="623393" y="2016649"/>
            <a:ext cx="7704856" cy="240065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贪婪最佳优先搜索不是最优的。经过</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Sibiu</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到</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Fagaras</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Bucharest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的路径比经过</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Rimnicu</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Vilcea</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Pitesti</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Bucharest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的路径要长</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32</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公里。</a:t>
            </a:r>
          </a:p>
          <a:p>
            <a:pPr marL="285750" indent="-285750">
              <a:lnSpc>
                <a:spcPct val="150000"/>
              </a:lnSpc>
              <a:buFont typeface="Wingdings" panose="05000000000000000000" pitchFamily="2" charset="2"/>
              <a:buChar char="l"/>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启发函数代价最小</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化这一目标会对错误的起点比较敏感。考虑从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Iasi</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到</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Fagaras</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的问题，由启发式</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建议须先</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扩展</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Neamt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，因为其</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离</a:t>
            </a:r>
            <a:r>
              <a:rPr lang="en-US" altLang="zh-CN" sz="2000" dirty="0" err="1" smtClean="0">
                <a:latin typeface="Times New Roman" panose="02020603050405020304" pitchFamily="18" charset="0"/>
                <a:ea typeface="黑体" panose="02010609060101010101" pitchFamily="49" charset="-122"/>
                <a:cs typeface="Times New Roman" panose="02020603050405020304" pitchFamily="18" charset="0"/>
              </a:rPr>
              <a:t>Fagaras</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最近，但是这是一</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条存在死循环路径</a:t>
            </a:r>
            <a:r>
              <a:rPr lang="zh-CN" altLang="en-US" sz="2000" dirty="0" smtClean="0"/>
              <a:t>。</a:t>
            </a:r>
            <a:endParaRPr lang="zh-CN" altLang="en-US" sz="2000" dirty="0"/>
          </a:p>
        </p:txBody>
      </p:sp>
      <p:sp>
        <p:nvSpPr>
          <p:cNvPr id="9" name="矩形 8"/>
          <p:cNvSpPr/>
          <p:nvPr/>
        </p:nvSpPr>
        <p:spPr>
          <a:xfrm>
            <a:off x="767408" y="1391163"/>
            <a:ext cx="1723549" cy="461665"/>
          </a:xfrm>
          <a:prstGeom prst="rect">
            <a:avLst/>
          </a:prstGeom>
        </p:spPr>
        <p:txBody>
          <a:bodyPr wrap="none">
            <a:spAutoFit/>
          </a:bodyPr>
          <a:lstStyle/>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不足之处：</a:t>
            </a:r>
            <a:endParaRPr lang="zh-CN" altLang="en-US" sz="2400" dirty="0"/>
          </a:p>
        </p:txBody>
      </p:sp>
      <mc:AlternateContent xmlns:mc="http://schemas.openxmlformats.org/markup-compatibility/2006">
        <mc:Choice xmlns:a14="http://schemas.microsoft.com/office/drawing/2010/main" Requires="a14">
          <p:sp>
            <p:nvSpPr>
              <p:cNvPr id="10" name="矩形 9"/>
              <p:cNvSpPr/>
              <p:nvPr/>
            </p:nvSpPr>
            <p:spPr>
              <a:xfrm>
                <a:off x="623392" y="4581128"/>
                <a:ext cx="10369152" cy="1631216"/>
              </a:xfrm>
              <a:prstGeom prst="rect">
                <a:avLst/>
              </a:prstGeom>
            </p:spPr>
            <p:txBody>
              <a:bodyPr wrap="square">
                <a:spAutoFit/>
              </a:bodyPr>
              <a:lstStyle/>
              <a:p>
                <a:pPr marL="285750" indent="-285750">
                  <a:buFont typeface="Wingdings" panose="05000000000000000000" pitchFamily="2" charset="2"/>
                  <a:buChar char="l"/>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贪婪最佳优先搜索也是不完备的。所谓不完备即它可能沿着一条无限的路径走下去而不回来做其他的选择尝试，因此无法找到最佳路径这一答案。</a:t>
                </a:r>
              </a:p>
              <a:p>
                <a:pPr marL="285750" indent="-285750">
                  <a:buFont typeface="Wingdings" panose="05000000000000000000" pitchFamily="2" charset="2"/>
                  <a:buChar char="l"/>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在最坏的情况下，贪婪最佳优先搜索的时间复杂度和空间复杂度都是</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O(</a:t>
                </a:r>
                <a14:m>
                  <m:oMath xmlns:m="http://schemas.openxmlformats.org/officeDocument/2006/math">
                    <m:sSup>
                      <m:sSupPr>
                        <m:ctrlPr>
                          <a:rPr lang="en-US" altLang="zh-CN" sz="200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b="0" i="1" smtClean="0">
                            <a:latin typeface="Cambria Math"/>
                            <a:ea typeface="黑体" panose="02010609060101010101" pitchFamily="49" charset="-122"/>
                            <a:cs typeface="Times New Roman" panose="02020603050405020304" pitchFamily="18" charset="0"/>
                          </a:rPr>
                          <m:t>𝑏</m:t>
                        </m:r>
                      </m:e>
                      <m:sup>
                        <m:r>
                          <a:rPr lang="en-US" altLang="zh-CN" sz="2000" b="0" i="1" smtClean="0">
                            <a:latin typeface="Cambria Math"/>
                            <a:ea typeface="黑体" panose="02010609060101010101" pitchFamily="49" charset="-122"/>
                            <a:cs typeface="Times New Roman" panose="02020603050405020304" pitchFamily="18" charset="0"/>
                          </a:rPr>
                          <m:t>𝑚</m:t>
                        </m:r>
                      </m:sup>
                    </m:sSup>
                  </m:oMath>
                </a14:m>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𝑏</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是节点的分支因子数目、</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𝑚</m:t>
                    </m:r>
                  </m:oMath>
                </a14:m>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是搜索空间</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的最大深度。</a:t>
                </a:r>
              </a:p>
            </p:txBody>
          </p:sp>
        </mc:Choice>
        <mc:Fallback>
          <p:sp>
            <p:nvSpPr>
              <p:cNvPr id="10" name="矩形 9"/>
              <p:cNvSpPr>
                <a:spLocks noRot="1" noChangeAspect="1" noMove="1" noResize="1" noEditPoints="1" noAdjustHandles="1" noChangeArrowheads="1" noChangeShapeType="1" noTextEdit="1"/>
              </p:cNvSpPr>
              <p:nvPr/>
            </p:nvSpPr>
            <p:spPr>
              <a:xfrm>
                <a:off x="623392" y="4581128"/>
                <a:ext cx="10369152" cy="1631216"/>
              </a:xfrm>
              <a:prstGeom prst="rect">
                <a:avLst/>
              </a:prstGeom>
              <a:blipFill>
                <a:blip r:embed="rId3"/>
                <a:stretch>
                  <a:fillRect l="-529" t="-1866" b="-4851"/>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8616280" y="925822"/>
            <a:ext cx="3261643" cy="1531753"/>
          </a:xfrm>
          <a:prstGeom prst="rect">
            <a:avLst/>
          </a:prstGeom>
        </p:spPr>
      </p:pic>
      <p:cxnSp>
        <p:nvCxnSpPr>
          <p:cNvPr id="23" name="直接连接符 22"/>
          <p:cNvCxnSpPr/>
          <p:nvPr/>
        </p:nvCxnSpPr>
        <p:spPr>
          <a:xfrm>
            <a:off x="8976320" y="980728"/>
            <a:ext cx="1152128" cy="7200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0128448" y="1052736"/>
            <a:ext cx="1152128" cy="80572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976320" y="1216558"/>
            <a:ext cx="1872208" cy="80009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stretch>
            <a:fillRect/>
          </a:stretch>
        </p:blipFill>
        <p:spPr>
          <a:xfrm>
            <a:off x="8906497" y="3081704"/>
            <a:ext cx="2011854" cy="1104996"/>
          </a:xfrm>
          <a:prstGeom prst="rect">
            <a:avLst/>
          </a:prstGeom>
        </p:spPr>
      </p:pic>
    </p:spTree>
    <p:extLst>
      <p:ext uri="{BB962C8B-B14F-4D97-AF65-F5344CB8AC3E}">
        <p14:creationId xmlns:p14="http://schemas.microsoft.com/office/powerpoint/2010/main" val="793124552"/>
      </p:ext>
    </p:extLst>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61</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2.4.5  </a:t>
            </a:r>
            <a:r>
              <a:rPr lang="zh-CN" altLang="en-US" sz="3600" dirty="0">
                <a:solidFill>
                  <a:schemeClr val="bg1"/>
                </a:solidFill>
                <a:latin typeface="Times New Roman" panose="02020603050405020304" pitchFamily="18" charset="0"/>
                <a:ea typeface="黑体" panose="02010609060101010101" pitchFamily="2" charset="-122"/>
              </a:rPr>
              <a:t>启发式搜索举例</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836712"/>
            <a:ext cx="306070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7" name="矩形 6"/>
              <p:cNvSpPr/>
              <p:nvPr/>
            </p:nvSpPr>
            <p:spPr>
              <a:xfrm>
                <a:off x="551384" y="1199550"/>
                <a:ext cx="9865096" cy="1880579"/>
              </a:xfrm>
              <a:prstGeom prst="rect">
                <a:avLst/>
              </a:prstGeom>
            </p:spPr>
            <p:txBody>
              <a:bodyPr wrap="square">
                <a:spAutoFit/>
              </a:bodyPr>
              <a:lstStyle/>
              <a:p>
                <a:pPr>
                  <a:lnSpc>
                    <a:spcPct val="150000"/>
                  </a:lnSpc>
                </a:pPr>
                <a:r>
                  <a:rPr lang="zh-CN" altLang="en-US" sz="2000" dirty="0" smtClean="0">
                    <a:latin typeface="黑体" panose="02010609060101010101" pitchFamily="49" charset="-122"/>
                    <a:ea typeface="黑体" panose="02010609060101010101" pitchFamily="49" charset="-122"/>
                  </a:rPr>
                  <a:t>                   定义评价函数：</a:t>
                </a:r>
                <a14:m>
                  <m:oMath xmlns:m="http://schemas.openxmlformats.org/officeDocument/2006/math">
                    <m:r>
                      <m:rPr>
                        <m:sty m:val="p"/>
                      </m:rPr>
                      <a:rPr lang="en-US" altLang="zh-CN" sz="2000" b="0" i="0" smtClean="0">
                        <a:latin typeface="Cambria Math"/>
                        <a:ea typeface="黑体" panose="02010609060101010101" pitchFamily="49" charset="-122"/>
                      </a:rPr>
                      <m:t>f</m:t>
                    </m:r>
                    <m:d>
                      <m:dPr>
                        <m:ctrlPr>
                          <a:rPr lang="en-US" altLang="zh-CN" sz="2000" b="0" i="1" smtClean="0">
                            <a:latin typeface="Cambria Math" panose="02040503050406030204" pitchFamily="18" charset="0"/>
                            <a:ea typeface="黑体" panose="02010609060101010101" pitchFamily="49" charset="-122"/>
                          </a:rPr>
                        </m:ctrlPr>
                      </m:dPr>
                      <m:e>
                        <m:r>
                          <a:rPr lang="en-US" altLang="zh-CN" sz="2000" i="1">
                            <a:latin typeface="Cambria Math"/>
                            <a:ea typeface="黑体" panose="02010609060101010101" pitchFamily="49" charset="-122"/>
                          </a:rPr>
                          <m:t>𝑛</m:t>
                        </m:r>
                      </m:e>
                    </m:d>
                    <m:r>
                      <a:rPr lang="en-US" altLang="zh-CN" sz="2000" b="0" i="0" smtClean="0">
                        <a:latin typeface="Cambria Math"/>
                        <a:ea typeface="黑体" panose="02010609060101010101" pitchFamily="49" charset="-122"/>
                      </a:rPr>
                      <m:t>=</m:t>
                    </m:r>
                    <m:r>
                      <m:rPr>
                        <m:sty m:val="p"/>
                      </m:rPr>
                      <a:rPr lang="en-US" altLang="zh-CN" sz="2000" b="0" i="0" smtClean="0">
                        <a:latin typeface="Cambria Math"/>
                        <a:ea typeface="黑体" panose="02010609060101010101" pitchFamily="49" charset="-122"/>
                      </a:rPr>
                      <m:t>g</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a:ea typeface="黑体" panose="02010609060101010101" pitchFamily="49" charset="-122"/>
                          </a:rPr>
                          <m:t>𝑛</m:t>
                        </m:r>
                      </m:e>
                    </m:d>
                    <m:r>
                      <a:rPr lang="en-US" altLang="zh-CN" sz="2000" b="0" i="1" smtClean="0">
                        <a:latin typeface="Cambria Math"/>
                        <a:ea typeface="黑体" panose="02010609060101010101" pitchFamily="49" charset="-122"/>
                      </a:rPr>
                      <m:t>+</m:t>
                    </m:r>
                    <m:r>
                      <a:rPr lang="en-US" altLang="zh-CN" sz="2000" b="0" i="1" smtClean="0">
                        <a:latin typeface="Cambria Math"/>
                        <a:ea typeface="黑体" panose="02010609060101010101" pitchFamily="49" charset="-122"/>
                      </a:rPr>
                      <m:t>h</m:t>
                    </m:r>
                    <m:r>
                      <a:rPr lang="en-US" altLang="zh-CN" sz="2000" b="0" i="1" smtClean="0">
                        <a:latin typeface="Cambria Math"/>
                        <a:ea typeface="黑体" panose="02010609060101010101" pitchFamily="49" charset="-122"/>
                      </a:rPr>
                      <m:t>(</m:t>
                    </m:r>
                    <m:r>
                      <a:rPr lang="en-US" altLang="zh-CN" sz="2000" b="0" i="1" smtClean="0">
                        <a:latin typeface="Cambria Math"/>
                        <a:ea typeface="黑体" panose="02010609060101010101" pitchFamily="49" charset="-122"/>
                      </a:rPr>
                      <m:t>𝑛</m:t>
                    </m:r>
                    <m:r>
                      <a:rPr lang="en-US" altLang="zh-CN" sz="2000" b="0" i="1" smtClean="0">
                        <a:latin typeface="Cambria Math"/>
                        <a:ea typeface="黑体" panose="02010609060101010101" pitchFamily="49" charset="-122"/>
                      </a:rPr>
                      <m:t>)</m:t>
                    </m:r>
                  </m:oMath>
                </a14:m>
                <a:endParaRPr lang="en-US" altLang="zh-CN" sz="2000"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14:m>
                  <m:oMath xmlns:m="http://schemas.openxmlformats.org/officeDocument/2006/math">
                    <m:r>
                      <m:rPr>
                        <m:sty m:val="p"/>
                      </m:rPr>
                      <a:rPr lang="en-US" altLang="zh-CN" sz="2000">
                        <a:latin typeface="Cambria Math"/>
                        <a:ea typeface="黑体" panose="02010609060101010101" pitchFamily="49" charset="-122"/>
                      </a:rPr>
                      <m:t>g</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a:ea typeface="黑体" panose="02010609060101010101" pitchFamily="49" charset="-122"/>
                          </a:rPr>
                          <m:t>𝑛</m:t>
                        </m:r>
                      </m:e>
                    </m:d>
                  </m:oMath>
                </a14:m>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表示从起始节点到节点</a:t>
                </a:r>
                <a14:m>
                  <m:oMath xmlns:m="http://schemas.openxmlformats.org/officeDocument/2006/math">
                    <m:r>
                      <a:rPr lang="en-US" altLang="zh-CN" sz="2000" i="1">
                        <a:latin typeface="Cambria Math"/>
                        <a:ea typeface="黑体" panose="02010609060101010101" pitchFamily="49" charset="-122"/>
                      </a:rPr>
                      <m:t>𝑛</m:t>
                    </m:r>
                  </m:oMath>
                </a14:m>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的开销代价值，</a:t>
                </a:r>
                <a14:m>
                  <m:oMath xmlns:m="http://schemas.openxmlformats.org/officeDocument/2006/math">
                    <m:r>
                      <a:rPr lang="en-US" altLang="zh-CN" sz="2000" i="1">
                        <a:latin typeface="Cambria Math"/>
                        <a:ea typeface="黑体" panose="02010609060101010101" pitchFamily="49" charset="-122"/>
                      </a:rPr>
                      <m:t>h</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a:ea typeface="黑体" panose="02010609060101010101" pitchFamily="49" charset="-122"/>
                          </a:rPr>
                          <m:t>𝑛</m:t>
                        </m:r>
                      </m:e>
                    </m:d>
                  </m:oMath>
                </a14:m>
                <a:r>
                  <a:rPr lang="zh-CN" altLang="en-US" sz="2000" dirty="0" smtClean="0">
                    <a:latin typeface="Times New Roman" panose="02020603050405020304" pitchFamily="18" charset="0"/>
                    <a:ea typeface="黑体" panose="02010609060101010101" pitchFamily="49" charset="-122"/>
                  </a:rPr>
                  <a:t>表示从节点</a:t>
                </a:r>
                <a14:m>
                  <m:oMath xmlns:m="http://schemas.openxmlformats.org/officeDocument/2006/math">
                    <m:r>
                      <a:rPr lang="en-US" altLang="zh-CN" sz="2000" i="1">
                        <a:latin typeface="Cambria Math"/>
                        <a:ea typeface="黑体" panose="02010609060101010101" pitchFamily="49" charset="-122"/>
                      </a:rPr>
                      <m:t>𝑛</m:t>
                    </m:r>
                  </m:oMath>
                </a14:m>
                <a:r>
                  <a:rPr lang="zh-CN" altLang="en-US" sz="2000" dirty="0" smtClean="0">
                    <a:latin typeface="Times New Roman" panose="02020603050405020304" pitchFamily="18" charset="0"/>
                    <a:ea typeface="黑体" panose="02010609060101010101" pitchFamily="49" charset="-122"/>
                  </a:rPr>
                  <a:t>到目标节点路径中所估算的最小开销代价值。</a:t>
                </a:r>
                <a:endParaRPr lang="en-US" altLang="zh-CN" sz="2000" dirty="0" smtClean="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14:m>
                  <m:oMath xmlns:m="http://schemas.openxmlformats.org/officeDocument/2006/math">
                    <m:r>
                      <m:rPr>
                        <m:sty m:val="p"/>
                      </m:rPr>
                      <a:rPr lang="en-US" altLang="zh-CN" sz="2000">
                        <a:latin typeface="Cambria Math"/>
                        <a:ea typeface="黑体" panose="02010609060101010101" pitchFamily="49" charset="-122"/>
                      </a:rPr>
                      <m:t>f</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a:ea typeface="黑体" panose="02010609060101010101" pitchFamily="49" charset="-122"/>
                          </a:rPr>
                          <m:t>𝑛</m:t>
                        </m:r>
                      </m:e>
                    </m:d>
                  </m:oMath>
                </a14:m>
                <a:r>
                  <a:rPr lang="zh-CN" altLang="en-US" sz="2000" dirty="0" smtClean="0">
                    <a:latin typeface="Times New Roman" panose="02020603050405020304" pitchFamily="18" charset="0"/>
                    <a:ea typeface="黑体" panose="02010609060101010101" pitchFamily="49" charset="-122"/>
                  </a:rPr>
                  <a:t>可视为经过节点</a:t>
                </a:r>
                <a14:m>
                  <m:oMath xmlns:m="http://schemas.openxmlformats.org/officeDocument/2006/math">
                    <m:r>
                      <a:rPr lang="en-US" altLang="zh-CN" sz="2000" i="1">
                        <a:latin typeface="Cambria Math"/>
                        <a:ea typeface="黑体" panose="02010609060101010101" pitchFamily="49" charset="-122"/>
                      </a:rPr>
                      <m:t>𝑛</m:t>
                    </m:r>
                    <m:r>
                      <a:rPr lang="en-US" altLang="zh-CN" sz="2000" i="1">
                        <a:latin typeface="Cambria Math"/>
                        <a:ea typeface="黑体" panose="02010609060101010101" pitchFamily="49" charset="-122"/>
                      </a:rPr>
                      <m:t> </m:t>
                    </m:r>
                  </m:oMath>
                </a14:m>
                <a:r>
                  <a:rPr lang="zh-CN" altLang="en-US" sz="2000" dirty="0" smtClean="0">
                    <a:latin typeface="Times New Roman" panose="02020603050405020304" pitchFamily="18" charset="0"/>
                    <a:ea typeface="黑体" panose="02010609060101010101" pitchFamily="49" charset="-122"/>
                  </a:rPr>
                  <a:t>、具有最小开销代价值的路径。</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551384" y="1199550"/>
                <a:ext cx="9865096" cy="1880579"/>
              </a:xfrm>
              <a:prstGeom prst="rect">
                <a:avLst/>
              </a:prstGeom>
              <a:blipFill>
                <a:blip r:embed="rId3"/>
                <a:stretch>
                  <a:fillRect l="-556" b="-42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983432" y="4341231"/>
                <a:ext cx="9649072" cy="957250"/>
              </a:xfrm>
              <a:prstGeom prst="rect">
                <a:avLst/>
              </a:prstGeom>
            </p:spPr>
            <p:txBody>
              <a:bodyPr wrap="square">
                <a:spAutoFit/>
              </a:bodyPr>
              <a:lstStyle/>
              <a:p>
                <a:pPr algn="just">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为了保证</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算法是最优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(optimal)</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，需要启发函数</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h</m:t>
                    </m:r>
                    <m:r>
                      <a:rPr lang="en-US" altLang="zh-CN" sz="2000">
                        <a:latin typeface="Cambria Math"/>
                        <a:ea typeface="黑体" panose="02010609060101010101" pitchFamily="49" charset="-122"/>
                        <a:cs typeface="Times New Roman" panose="02020603050405020304" pitchFamily="18" charset="0"/>
                      </a:rPr>
                      <m:t>(</m:t>
                    </m:r>
                    <m:r>
                      <a:rPr lang="en-US" altLang="zh-CN" sz="2000">
                        <a:latin typeface="Cambria Math"/>
                        <a:ea typeface="黑体" panose="02010609060101010101" pitchFamily="49" charset="-122"/>
                        <a:cs typeface="Times New Roman" panose="02020603050405020304" pitchFamily="18" charset="0"/>
                      </a:rPr>
                      <m:t>𝑛</m:t>
                    </m:r>
                    <m:r>
                      <a:rPr lang="en-US" altLang="zh-CN" sz="2000">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是可容的</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(admissible heuristic)</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和一致的</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(consistency</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，或者也称单调性，</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即</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monotonicity</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983432" y="4341231"/>
                <a:ext cx="9649072" cy="957250"/>
              </a:xfrm>
              <a:prstGeom prst="rect">
                <a:avLst/>
              </a:prstGeom>
              <a:blipFill>
                <a:blip r:embed="rId4"/>
                <a:stretch>
                  <a:fillRect l="-632" r="-695" b="-108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2063552" y="3301482"/>
                <a:ext cx="6312158" cy="6810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zh-CN" i="1">
                              <a:latin typeface="Cambria Math" panose="02040503050406030204" pitchFamily="18" charset="0"/>
                            </a:rPr>
                          </m:ctrlPr>
                        </m:limLowPr>
                        <m:e>
                          <m:groupChr>
                            <m:groupChrPr>
                              <m:chr m:val="⏟"/>
                              <m:ctrlPr>
                                <a:rPr lang="zh-CN" altLang="zh-CN" i="1">
                                  <a:latin typeface="Cambria Math" panose="02040503050406030204" pitchFamily="18" charset="0"/>
                                </a:rPr>
                              </m:ctrlPr>
                            </m:groupChrPr>
                            <m:e>
                              <m:r>
                                <a:rPr lang="en-US" altLang="zh-CN" i="1">
                                  <a:latin typeface="Cambria Math"/>
                                </a:rPr>
                                <m:t>𝑓</m:t>
                              </m:r>
                              <m:d>
                                <m:dPr>
                                  <m:ctrlPr>
                                    <a:rPr lang="zh-CN" altLang="zh-CN" i="1">
                                      <a:latin typeface="Cambria Math" panose="02040503050406030204" pitchFamily="18" charset="0"/>
                                    </a:rPr>
                                  </m:ctrlPr>
                                </m:dPr>
                                <m:e>
                                  <m:r>
                                    <a:rPr lang="en-US" altLang="zh-CN" i="1">
                                      <a:latin typeface="Cambria Math"/>
                                    </a:rPr>
                                    <m:t>𝑛</m:t>
                                  </m:r>
                                </m:e>
                              </m:d>
                            </m:e>
                          </m:groupChr>
                        </m:e>
                        <m:lim>
                          <m:r>
                            <a:rPr lang="zh-CN" altLang="zh-CN">
                              <a:latin typeface="Cambria Math"/>
                            </a:rPr>
                            <m:t>评估函数</m:t>
                          </m:r>
                        </m:lim>
                      </m:limLow>
                      <m:r>
                        <a:rPr lang="en-US" altLang="zh-CN" i="1">
                          <a:latin typeface="Cambria Math"/>
                        </a:rPr>
                        <m:t>=</m:t>
                      </m:r>
                      <m:limLow>
                        <m:limLowPr>
                          <m:ctrlPr>
                            <a:rPr lang="zh-CN" altLang="zh-CN" i="1">
                              <a:latin typeface="Cambria Math" panose="02040503050406030204" pitchFamily="18" charset="0"/>
                            </a:rPr>
                          </m:ctrlPr>
                        </m:limLowPr>
                        <m:e>
                          <m:groupChr>
                            <m:groupChrPr>
                              <m:chr m:val="⏟"/>
                              <m:ctrlPr>
                                <a:rPr lang="zh-CN" altLang="zh-CN" i="1">
                                  <a:latin typeface="Cambria Math" panose="02040503050406030204" pitchFamily="18" charset="0"/>
                                </a:rPr>
                              </m:ctrlPr>
                            </m:groupChrPr>
                            <m:e>
                              <m:r>
                                <a:rPr lang="en-US" altLang="zh-CN" i="1">
                                  <a:latin typeface="Cambria Math"/>
                                </a:rPr>
                                <m:t>𝑔</m:t>
                              </m:r>
                              <m:d>
                                <m:dPr>
                                  <m:ctrlPr>
                                    <a:rPr lang="zh-CN" altLang="zh-CN" i="1">
                                      <a:latin typeface="Cambria Math" panose="02040503050406030204" pitchFamily="18" charset="0"/>
                                    </a:rPr>
                                  </m:ctrlPr>
                                </m:dPr>
                                <m:e>
                                  <m:r>
                                    <a:rPr lang="en-US" altLang="zh-CN" i="1">
                                      <a:latin typeface="Cambria Math"/>
                                    </a:rPr>
                                    <m:t>𝑛</m:t>
                                  </m:r>
                                </m:e>
                              </m:d>
                            </m:e>
                          </m:groupChr>
                        </m:e>
                        <m:lim>
                          <m:r>
                            <a:rPr lang="zh-CN" altLang="zh-CN">
                              <a:latin typeface="Cambria Math"/>
                            </a:rPr>
                            <m:t>当前最小开销代价</m:t>
                          </m:r>
                        </m:lim>
                      </m:limLow>
                      <m:r>
                        <a:rPr lang="en-US" altLang="zh-CN" i="1">
                          <a:latin typeface="Cambria Math"/>
                        </a:rPr>
                        <m:t>+    </m:t>
                      </m:r>
                      <m:limLow>
                        <m:limLowPr>
                          <m:ctrlPr>
                            <a:rPr lang="zh-CN" altLang="zh-CN" i="1">
                              <a:latin typeface="Cambria Math" panose="02040503050406030204" pitchFamily="18" charset="0"/>
                            </a:rPr>
                          </m:ctrlPr>
                        </m:limLowPr>
                        <m:e>
                          <m:groupChr>
                            <m:groupChrPr>
                              <m:chr m:val="⏟"/>
                              <m:ctrlPr>
                                <a:rPr lang="zh-CN" altLang="zh-CN" i="1">
                                  <a:latin typeface="Cambria Math" panose="02040503050406030204" pitchFamily="18" charset="0"/>
                                </a:rPr>
                              </m:ctrlPr>
                            </m:groupChrPr>
                            <m:e>
                              <m:r>
                                <a:rPr lang="en-US" altLang="zh-CN" i="1">
                                  <a:latin typeface="Cambria Math"/>
                                </a:rPr>
                                <m:t>h</m:t>
                              </m:r>
                              <m:r>
                                <a:rPr lang="en-US" altLang="zh-CN" i="1">
                                  <a:latin typeface="Cambria Math"/>
                                </a:rPr>
                                <m:t>(</m:t>
                              </m:r>
                              <m:r>
                                <a:rPr lang="en-US" altLang="zh-CN" i="1">
                                  <a:latin typeface="Cambria Math"/>
                                </a:rPr>
                                <m:t>𝑛</m:t>
                              </m:r>
                              <m:r>
                                <a:rPr lang="en-US" altLang="zh-CN" i="1">
                                  <a:latin typeface="Cambria Math"/>
                                </a:rPr>
                                <m:t>)</m:t>
                              </m:r>
                            </m:e>
                          </m:groupChr>
                        </m:e>
                        <m:lim>
                          <m:r>
                            <a:rPr lang="zh-CN" altLang="zh-CN">
                              <a:latin typeface="Cambria Math"/>
                            </a:rPr>
                            <m:t>后续最小开销代价</m:t>
                          </m:r>
                        </m:lim>
                      </m:limLow>
                    </m:oMath>
                  </m:oMathPara>
                </a14:m>
                <a:endParaRPr lang="zh-CN" altLang="zh-CN" dirty="0"/>
              </a:p>
            </p:txBody>
          </p:sp>
        </mc:Choice>
        <mc:Fallback>
          <p:sp>
            <p:nvSpPr>
              <p:cNvPr id="9" name="矩形 8"/>
              <p:cNvSpPr>
                <a:spLocks noRot="1" noChangeAspect="1" noMove="1" noResize="1" noEditPoints="1" noAdjustHandles="1" noChangeArrowheads="1" noChangeShapeType="1" noTextEdit="1"/>
              </p:cNvSpPr>
              <p:nvPr/>
            </p:nvSpPr>
            <p:spPr>
              <a:xfrm>
                <a:off x="2063552" y="3301482"/>
                <a:ext cx="6312158" cy="681084"/>
              </a:xfrm>
              <a:prstGeom prst="rect">
                <a:avLst/>
              </a:prstGeom>
              <a:blipFill>
                <a:blip r:embed="rId5"/>
                <a:stretch>
                  <a:fillRect r="-2512" b="-90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352882"/>
      </p:ext>
    </p:extLst>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62</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2.4.5  </a:t>
            </a:r>
            <a:r>
              <a:rPr lang="zh-CN" altLang="en-US" sz="3600" dirty="0">
                <a:solidFill>
                  <a:schemeClr val="bg1"/>
                </a:solidFill>
                <a:latin typeface="Times New Roman" panose="02020603050405020304" pitchFamily="18" charset="0"/>
                <a:ea typeface="黑体" panose="02010609060101010101" pitchFamily="2" charset="-122"/>
              </a:rPr>
              <a:t>启发式搜索举例</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836712"/>
            <a:ext cx="306070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1484784"/>
            <a:ext cx="5912442" cy="5126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570" y="1484784"/>
            <a:ext cx="5907986" cy="5126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p:cNvPicPr>
            <a:picLocks noChangeAspect="1"/>
          </p:cNvPicPr>
          <p:nvPr/>
        </p:nvPicPr>
        <p:blipFill>
          <a:blip r:embed="rId5"/>
          <a:stretch>
            <a:fillRect/>
          </a:stretch>
        </p:blipFill>
        <p:spPr>
          <a:xfrm>
            <a:off x="6384032" y="95955"/>
            <a:ext cx="5268206" cy="2472113"/>
          </a:xfrm>
          <a:prstGeom prst="rect">
            <a:avLst/>
          </a:prstGeom>
        </p:spPr>
      </p:pic>
    </p:spTree>
    <p:extLst>
      <p:ext uri="{BB962C8B-B14F-4D97-AF65-F5344CB8AC3E}">
        <p14:creationId xmlns:p14="http://schemas.microsoft.com/office/powerpoint/2010/main" val="3857377883"/>
      </p:ext>
    </p:extLst>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63</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2.4.5  </a:t>
            </a:r>
            <a:r>
              <a:rPr lang="zh-CN" altLang="en-US" sz="3600" dirty="0">
                <a:solidFill>
                  <a:schemeClr val="bg1"/>
                </a:solidFill>
                <a:latin typeface="Times New Roman" panose="02020603050405020304" pitchFamily="18" charset="0"/>
                <a:ea typeface="黑体" panose="02010609060101010101" pitchFamily="2" charset="-122"/>
              </a:rPr>
              <a:t>启发式搜索举例</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836712"/>
            <a:ext cx="306070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144" y="1332012"/>
            <a:ext cx="10906820" cy="483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8941555"/>
      </p:ext>
    </p:extLst>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64</a:t>
            </a:fld>
            <a:endParaRPr lang="ja-JP" altLang="en-US" dirty="0">
              <a:solidFill>
                <a:srgbClr val="A50021"/>
              </a:solidFill>
              <a:ea typeface="MS PGothic" panose="020B0600070205080204" pitchFamily="34" charset="-128"/>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2.4.5  </a:t>
            </a:r>
            <a:r>
              <a:rPr lang="zh-CN" altLang="en-US" sz="3600" dirty="0">
                <a:solidFill>
                  <a:schemeClr val="bg1"/>
                </a:solidFill>
                <a:latin typeface="Times New Roman" panose="02020603050405020304" pitchFamily="18" charset="0"/>
                <a:ea typeface="黑体" panose="02010609060101010101" pitchFamily="2" charset="-122"/>
              </a:rPr>
              <a:t>启发式搜索举例</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836712"/>
            <a:ext cx="306070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401266"/>
            <a:ext cx="10513168" cy="2682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52" y="4088718"/>
            <a:ext cx="10491692" cy="582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84" y="4804548"/>
            <a:ext cx="10441160" cy="990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1778889"/>
      </p:ext>
    </p:extLst>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5778" y="1222794"/>
            <a:ext cx="11544769" cy="2223942"/>
          </a:xfrm>
          <a:prstGeom prst="rect">
            <a:avLst/>
          </a:prstGeom>
        </p:spPr>
        <p:txBody>
          <a:bodyPr wrap="square">
            <a:spAutoFit/>
          </a:bodyPr>
          <a:lstStyle/>
          <a:p>
            <a:pPr marL="360000" indent="-360000">
              <a:lnSpc>
                <a:spcPct val="150000"/>
              </a:lnSpc>
              <a:buFont typeface="Wingdings" panose="05000000000000000000" pitchFamily="2" charset="2"/>
              <a:buChar char="l"/>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(Adversarial Search)</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也称为博弈搜索</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(Game Search)</a:t>
            </a:r>
          </a:p>
          <a:p>
            <a:pPr marL="360000" indent="-360000">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在一个竞争的环境中</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，智能体</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(agents)</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之间</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通过竞争实现相反的利益，一方</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最大化</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这个利益，另外一方</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最小化</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这个利益。</a:t>
            </a:r>
          </a:p>
          <a:p>
            <a:pPr marL="380990" indent="-380990">
              <a:lnSpc>
                <a:spcPct val="200000"/>
              </a:lnSpc>
              <a:buFont typeface="Wingdings" panose="05000000000000000000" pitchFamily="2" charset="2"/>
              <a:buChar char="l"/>
            </a:pP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903111" y="3230224"/>
            <a:ext cx="3770488" cy="2555058"/>
          </a:xfrm>
          <a:prstGeom prst="rect">
            <a:avLst/>
          </a:prstGeom>
        </p:spPr>
        <p:txBody>
          <a:bodyPr wrap="square">
            <a:spAutoFit/>
          </a:bodyPr>
          <a:lstStyle/>
          <a:p>
            <a:pPr>
              <a:lnSpc>
                <a:spcPct val="150000"/>
              </a:lnSpc>
            </a:pPr>
            <a:r>
              <a:rPr lang="zh-CN" altLang="en-US" sz="2667" dirty="0">
                <a:latin typeface="黑体" panose="02010609060101010101" pitchFamily="49" charset="-122"/>
                <a:ea typeface="黑体" panose="02010609060101010101" pitchFamily="49" charset="-122"/>
              </a:rPr>
              <a:t>狭路相逢勇者胜</a:t>
            </a:r>
            <a:endParaRPr lang="en-US" altLang="zh-CN" sz="2667" dirty="0">
              <a:latin typeface="黑体" panose="02010609060101010101" pitchFamily="49" charset="-122"/>
              <a:ea typeface="黑体" panose="02010609060101010101" pitchFamily="49" charset="-122"/>
            </a:endParaRPr>
          </a:p>
          <a:p>
            <a:pPr>
              <a:lnSpc>
                <a:spcPct val="150000"/>
              </a:lnSpc>
            </a:pPr>
            <a:r>
              <a:rPr lang="zh-CN" altLang="en-US" sz="2667" dirty="0">
                <a:latin typeface="黑体" panose="02010609060101010101" pitchFamily="49" charset="-122"/>
                <a:ea typeface="黑体" panose="02010609060101010101" pitchFamily="49" charset="-122"/>
              </a:rPr>
              <a:t>勇者相逢智者胜</a:t>
            </a:r>
            <a:endParaRPr lang="en-US" altLang="zh-CN" sz="2667" dirty="0">
              <a:latin typeface="黑体" panose="02010609060101010101" pitchFamily="49" charset="-122"/>
              <a:ea typeface="黑体" panose="02010609060101010101" pitchFamily="49" charset="-122"/>
            </a:endParaRPr>
          </a:p>
          <a:p>
            <a:pPr>
              <a:lnSpc>
                <a:spcPct val="150000"/>
              </a:lnSpc>
            </a:pPr>
            <a:r>
              <a:rPr lang="zh-CN" altLang="en-US" sz="2667" dirty="0">
                <a:latin typeface="黑体" panose="02010609060101010101" pitchFamily="49" charset="-122"/>
                <a:ea typeface="黑体" panose="02010609060101010101" pitchFamily="49" charset="-122"/>
              </a:rPr>
              <a:t>智者相逢德者胜</a:t>
            </a:r>
            <a:endParaRPr lang="en-US" altLang="zh-CN" sz="2667" dirty="0">
              <a:latin typeface="黑体" panose="02010609060101010101" pitchFamily="49" charset="-122"/>
              <a:ea typeface="黑体" panose="02010609060101010101" pitchFamily="49" charset="-122"/>
            </a:endParaRPr>
          </a:p>
          <a:p>
            <a:pPr>
              <a:lnSpc>
                <a:spcPct val="150000"/>
              </a:lnSpc>
            </a:pPr>
            <a:r>
              <a:rPr lang="zh-CN" altLang="en-US" sz="2667" dirty="0">
                <a:latin typeface="黑体" panose="02010609060101010101" pitchFamily="49" charset="-122"/>
                <a:ea typeface="黑体" panose="02010609060101010101" pitchFamily="49" charset="-122"/>
              </a:rPr>
              <a:t>德者相逢道者</a:t>
            </a:r>
            <a:r>
              <a:rPr lang="zh-CN" altLang="en-US" sz="2667" b="1" dirty="0">
                <a:solidFill>
                  <a:srgbClr val="C00000"/>
                </a:solidFill>
                <a:latin typeface="黑体" panose="02010609060101010101" pitchFamily="49" charset="-122"/>
                <a:ea typeface="黑体" panose="02010609060101010101" pitchFamily="49" charset="-122"/>
              </a:rPr>
              <a:t>胜</a:t>
            </a:r>
          </a:p>
        </p:txBody>
      </p:sp>
      <p:sp>
        <p:nvSpPr>
          <p:cNvPr id="20" name="圆角矩形 19"/>
          <p:cNvSpPr/>
          <p:nvPr/>
        </p:nvSpPr>
        <p:spPr bwMode="auto">
          <a:xfrm>
            <a:off x="6939981" y="5746630"/>
            <a:ext cx="1420088"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867"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itchFamily="34" charset="-122"/>
                <a:ea typeface="微软雅黑" pitchFamily="34" charset="-122"/>
              </a:rPr>
              <a:t>智能体</a:t>
            </a:r>
          </a:p>
        </p:txBody>
      </p:sp>
      <p:sp>
        <p:nvSpPr>
          <p:cNvPr id="27" name="圆角矩形 95"/>
          <p:cNvSpPr>
            <a:spLocks/>
          </p:cNvSpPr>
          <p:nvPr/>
        </p:nvSpPr>
        <p:spPr bwMode="auto">
          <a:xfrm>
            <a:off x="6323744" y="4384387"/>
            <a:ext cx="2652563" cy="89217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2667" b="1" dirty="0">
                <a:solidFill>
                  <a:schemeClr val="bg1"/>
                </a:solidFill>
                <a:latin typeface="Times New Roman" pitchFamily="18" charset="0"/>
                <a:ea typeface="微软雅黑" pitchFamily="34" charset="-122"/>
                <a:sym typeface="Times New Roman" pitchFamily="18" charset="0"/>
              </a:rPr>
              <a:t>目标</a:t>
            </a:r>
            <a:endParaRPr lang="en-US" altLang="zh-CN" sz="2667" b="1" dirty="0">
              <a:solidFill>
                <a:schemeClr val="bg1"/>
              </a:solidFill>
              <a:latin typeface="Times New Roman" pitchFamily="18" charset="0"/>
              <a:ea typeface="微软雅黑" pitchFamily="34" charset="-122"/>
              <a:sym typeface="Times New Roman" pitchFamily="18" charset="0"/>
            </a:endParaRPr>
          </a:p>
        </p:txBody>
      </p:sp>
      <p:sp>
        <p:nvSpPr>
          <p:cNvPr id="28" name="圆角矩形 27"/>
          <p:cNvSpPr/>
          <p:nvPr/>
        </p:nvSpPr>
        <p:spPr bwMode="auto">
          <a:xfrm>
            <a:off x="6930333" y="3501743"/>
            <a:ext cx="1420088"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867"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itchFamily="34" charset="-122"/>
                <a:ea typeface="微软雅黑" pitchFamily="34" charset="-122"/>
              </a:rPr>
              <a:t>对手</a:t>
            </a:r>
          </a:p>
        </p:txBody>
      </p:sp>
      <p:sp>
        <p:nvSpPr>
          <p:cNvPr id="9" name="上箭头 8"/>
          <p:cNvSpPr/>
          <p:nvPr/>
        </p:nvSpPr>
        <p:spPr>
          <a:xfrm>
            <a:off x="7514559" y="5353985"/>
            <a:ext cx="343396" cy="392647"/>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0" name="下箭头 9"/>
          <p:cNvSpPr/>
          <p:nvPr/>
        </p:nvSpPr>
        <p:spPr>
          <a:xfrm>
            <a:off x="7514559" y="3975761"/>
            <a:ext cx="343396" cy="40862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1" name="矩形 10"/>
          <p:cNvSpPr/>
          <p:nvPr/>
        </p:nvSpPr>
        <p:spPr>
          <a:xfrm>
            <a:off x="8023547" y="5309196"/>
            <a:ext cx="1338828"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最大化利益</a:t>
            </a:r>
          </a:p>
        </p:txBody>
      </p:sp>
      <p:sp>
        <p:nvSpPr>
          <p:cNvPr id="30" name="矩形 29"/>
          <p:cNvSpPr/>
          <p:nvPr/>
        </p:nvSpPr>
        <p:spPr>
          <a:xfrm>
            <a:off x="7993443" y="3953183"/>
            <a:ext cx="1338828" cy="369332"/>
          </a:xfrm>
          <a:prstGeom prst="rect">
            <a:avLst/>
          </a:prstGeom>
        </p:spPr>
        <p:txBody>
          <a:bodyPr wrap="none">
            <a:spAutoFit/>
          </a:bodyPr>
          <a:lstStyle/>
          <a:p>
            <a:r>
              <a:rPr lang="zh-CN" altLang="en-US" dirty="0" smtClean="0">
                <a:latin typeface="黑体" panose="02010609060101010101" pitchFamily="49" charset="-122"/>
                <a:ea typeface="黑体" panose="02010609060101010101" pitchFamily="49" charset="-122"/>
              </a:rPr>
              <a:t>最小化</a:t>
            </a:r>
            <a:r>
              <a:rPr lang="zh-CN" altLang="en-US" dirty="0">
                <a:latin typeface="黑体" panose="02010609060101010101" pitchFamily="49" charset="-122"/>
                <a:ea typeface="黑体" panose="02010609060101010101" pitchFamily="49" charset="-122"/>
              </a:rPr>
              <a:t>利益</a:t>
            </a:r>
          </a:p>
        </p:txBody>
      </p:sp>
      <p:sp>
        <p:nvSpPr>
          <p:cNvPr id="13"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2.5  </a:t>
            </a:r>
            <a:r>
              <a:rPr lang="zh-CN" altLang="en-US" sz="3600" dirty="0" smtClean="0">
                <a:solidFill>
                  <a:schemeClr val="bg1"/>
                </a:solidFill>
                <a:latin typeface="Times New Roman" panose="02020603050405020304" pitchFamily="18" charset="0"/>
                <a:ea typeface="黑体" panose="02010609060101010101" pitchFamily="2" charset="-122"/>
              </a:rPr>
              <a:t>对抗搜索</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4076300834"/>
      </p:ext>
    </p:extLst>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3"/>
          <p:cNvSpPr>
            <a:spLocks noGrp="1"/>
          </p:cNvSpPr>
          <p:nvPr>
            <p:ph idx="1"/>
          </p:nvPr>
        </p:nvSpPr>
        <p:spPr>
          <a:xfrm>
            <a:off x="173097" y="1081008"/>
            <a:ext cx="11539527" cy="5156303"/>
          </a:xfrm>
        </p:spPr>
        <p:txBody>
          <a:bodyPr>
            <a:noAutofit/>
          </a:bodyPr>
          <a:lstStyle/>
          <a:p>
            <a:pPr algn="just">
              <a:lnSpc>
                <a:spcPct val="200000"/>
              </a:lnSpc>
            </a:pPr>
            <a:r>
              <a:rPr lang="zh-CN" altLang="en-US"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最小最大搜索</a:t>
            </a:r>
            <a:r>
              <a:rPr lang="en-US" altLang="zh-CN"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(Minimax Search):</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最小最大搜索是在对抗搜索中最为基本的一种让玩家来计算最优策略的方法</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200000"/>
              </a:lnSpc>
            </a:pPr>
            <a:r>
              <a:rPr lang="en-US" altLang="zh-CN"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Alpha-Beta</a:t>
            </a:r>
            <a:r>
              <a:rPr lang="zh-CN" altLang="en-US"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剪枝搜索</a:t>
            </a:r>
            <a:r>
              <a:rPr lang="en-US" altLang="zh-CN"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(Pruning Search)</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一种对最小最大搜索进行改进的算法，即在搜索过程中可剪除无需搜索的分支节点，且不影响搜索结果。</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200000"/>
              </a:lnSpc>
            </a:pPr>
            <a:r>
              <a:rPr lang="zh-CN" altLang="en-US"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a:t>
            </a:r>
            <a:r>
              <a:rPr lang="en-US" altLang="zh-CN"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(Monte-Carlo Tree Search</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通过采样而非穷举方法来实现搜索。</a:t>
            </a:r>
            <a:endParaRPr lang="en-US" altLang="zh-CN" sz="2667" dirty="0">
              <a:latin typeface="Times New Roman" panose="02020603050405020304" pitchFamily="18" charset="0"/>
              <a:cs typeface="Times New Roman" panose="02020603050405020304" pitchFamily="18" charset="0"/>
            </a:endParaRPr>
          </a:p>
        </p:txBody>
      </p:sp>
      <p:sp>
        <p:nvSpPr>
          <p:cNvPr id="5"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2.5  </a:t>
            </a:r>
            <a:r>
              <a:rPr lang="zh-CN" altLang="en-US" sz="3600" dirty="0" smtClean="0">
                <a:solidFill>
                  <a:schemeClr val="bg1"/>
                </a:solidFill>
                <a:latin typeface="Times New Roman" panose="02020603050405020304" pitchFamily="18" charset="0"/>
                <a:ea typeface="黑体" panose="02010609060101010101" pitchFamily="2" charset="-122"/>
              </a:rPr>
              <a:t>对抗搜索</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421566026"/>
      </p:ext>
    </p:extLst>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556" y="1021771"/>
            <a:ext cx="11454459" cy="913199"/>
          </a:xfrm>
          <a:prstGeom prst="rect">
            <a:avLst/>
          </a:prstGeom>
        </p:spPr>
        <p:txBody>
          <a:bodyPr wrap="square">
            <a:spAutoFit/>
          </a:bodyPr>
          <a:lstStyle/>
          <a:p>
            <a:r>
              <a:rPr lang="zh-CN" altLang="en-US" sz="2667" dirty="0" smtClean="0">
                <a:latin typeface="Times New Roman" panose="02020603050405020304" pitchFamily="18" charset="0"/>
                <a:ea typeface="黑体" panose="02010609060101010101" pitchFamily="49" charset="-122"/>
                <a:cs typeface="Times New Roman" panose="02020603050405020304" pitchFamily="18" charset="0"/>
              </a:rPr>
              <a:t>目前</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主要讨论在确定的、全局可观察的、竞争对手轮流行动、零和游戏（</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zero-sum</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）下的对抗搜索</a:t>
            </a:r>
          </a:p>
        </p:txBody>
      </p:sp>
      <mc:AlternateContent xmlns:mc="http://schemas.openxmlformats.org/markup-compatibility/2006">
        <mc:Choice xmlns:a14="http://schemas.microsoft.com/office/drawing/2010/main" Requires="a14">
          <p:graphicFrame>
            <p:nvGraphicFramePr>
              <p:cNvPr id="6" name="表格 5"/>
              <p:cNvGraphicFramePr>
                <a:graphicFrameLocks noGrp="1"/>
              </p:cNvGraphicFramePr>
              <p:nvPr>
                <p:extLst>
                  <p:ext uri="{D42A27DB-BD31-4B8C-83A1-F6EECF244321}">
                    <p14:modId xmlns:p14="http://schemas.microsoft.com/office/powerpoint/2010/main" val="2294712754"/>
                  </p:ext>
                </p:extLst>
              </p:nvPr>
            </p:nvGraphicFramePr>
            <p:xfrm>
              <a:off x="679980" y="2954865"/>
              <a:ext cx="11256139" cy="2286000"/>
            </p:xfrm>
            <a:graphic>
              <a:graphicData uri="http://schemas.openxmlformats.org/drawingml/2006/table">
                <a:tbl>
                  <a:tblPr firstRow="1" bandRow="1">
                    <a:tableStyleId>{5C22544A-7EE6-4342-B048-85BDC9FD1C3A}</a:tableStyleId>
                  </a:tblPr>
                  <a:tblGrid>
                    <a:gridCol w="5333912">
                      <a:extLst>
                        <a:ext uri="{9D8B030D-6E8A-4147-A177-3AD203B41FA5}">
                          <a16:colId xmlns:a16="http://schemas.microsoft.com/office/drawing/2014/main" val="20000"/>
                        </a:ext>
                      </a:extLst>
                    </a:gridCol>
                    <a:gridCol w="5922227">
                      <a:extLst>
                        <a:ext uri="{9D8B030D-6E8A-4147-A177-3AD203B41FA5}">
                          <a16:colId xmlns:a16="http://schemas.microsoft.com/office/drawing/2014/main" val="20001"/>
                        </a:ext>
                      </a:extLst>
                    </a:gridCol>
                  </a:tblGrid>
                  <a:tr h="375920">
                    <a:tc>
                      <a:txBody>
                        <a:bodyPr/>
                        <a:lstStyle/>
                        <a:p>
                          <a:pPr algn="l"/>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初始状态</a:t>
                          </a:r>
                          <a14:m>
                            <m:oMath xmlns:m="http://schemas.openxmlformats.org/officeDocument/2006/math">
                              <m:sSub>
                                <m:sSubPr>
                                  <m:ctrlPr>
                                    <a:rPr lang="en-US" altLang="zh-CN" sz="1900" b="0" i="1" kern="1200" smtClean="0">
                                      <a:solidFill>
                                        <a:srgbClr val="C0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𝑆</m:t>
                                  </m:r>
                                </m:e>
                                <m:sub>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0</m:t>
                                  </m:r>
                                </m:sub>
                              </m:sSub>
                            </m:oMath>
                          </a14:m>
                          <a:endParaRPr lang="zh-CN" altLang="en-US" sz="1900" b="0"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游戏所处于的初始状态</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5920">
                    <a:tc>
                      <a:txBody>
                        <a:bodyPr/>
                        <a:lstStyle/>
                        <a:p>
                          <a:pPr algn="l"/>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玩家</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𝑃𝐿𝐴𝑌𝐸𝑅</m:t>
                              </m:r>
                              <m:r>
                                <a:rPr lang="en-US" altLang="zh-CN" sz="1900" b="0" kern="1200" smtClean="0">
                                  <a:solidFill>
                                    <a:srgbClr val="C00000"/>
                                  </a:solidFill>
                                  <a:latin typeface="Cambria Math"/>
                                  <a:ea typeface="黑体" panose="02010609060101010101" pitchFamily="49" charset="-122"/>
                                  <a:cs typeface="Times New Roman" panose="02020603050405020304" pitchFamily="18" charset="0"/>
                                </a:rPr>
                                <m:t>(</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𝑠</m:t>
                              </m:r>
                              <m:r>
                                <a:rPr lang="en-US" altLang="zh-CN" sz="1900" b="0" kern="1200" smtClean="0">
                                  <a:solidFill>
                                    <a:srgbClr val="C00000"/>
                                  </a:solidFill>
                                  <a:latin typeface="Cambria Math"/>
                                  <a:ea typeface="黑体" panose="02010609060101010101" pitchFamily="49" charset="-122"/>
                                  <a:cs typeface="Times New Roman" panose="02020603050405020304" pitchFamily="18" charset="0"/>
                                </a:rPr>
                                <m:t>)</m:t>
                              </m:r>
                            </m:oMath>
                          </a14:m>
                          <a:endParaRPr lang="zh-CN" altLang="en-US" sz="1900" b="0"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在当前状态</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𝑠</m:t>
                              </m:r>
                            </m:oMath>
                          </a14:m>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下，该由哪个玩家采取行动</a:t>
                          </a:r>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592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行动</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𝐴𝐶𝑇𝐼𝑂𝑁𝑆</m:t>
                              </m:r>
                              <m:r>
                                <a:rPr lang="en-US" altLang="zh-CN" sz="1900" b="0" kern="1200" smtClean="0">
                                  <a:solidFill>
                                    <a:srgbClr val="C00000"/>
                                  </a:solidFill>
                                  <a:latin typeface="Cambria Math"/>
                                  <a:ea typeface="黑体" panose="02010609060101010101" pitchFamily="49" charset="-122"/>
                                  <a:cs typeface="Times New Roman" panose="02020603050405020304" pitchFamily="18" charset="0"/>
                                </a:rPr>
                                <m:t> (</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𝑠</m:t>
                              </m:r>
                              <m:r>
                                <a:rPr lang="en-US" altLang="zh-CN" sz="1900" b="0" kern="1200" smtClean="0">
                                  <a:solidFill>
                                    <a:srgbClr val="C00000"/>
                                  </a:solidFill>
                                  <a:latin typeface="Cambria Math"/>
                                  <a:ea typeface="黑体" panose="02010609060101010101" pitchFamily="49" charset="-122"/>
                                  <a:cs typeface="Times New Roman" panose="02020603050405020304" pitchFamily="18" charset="0"/>
                                </a:rPr>
                                <m:t>)</m:t>
                              </m:r>
                            </m:oMath>
                          </a14:m>
                          <a:endParaRPr lang="zh-CN" altLang="en-US" sz="1900" b="0"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在当前状态</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𝑠</m:t>
                              </m:r>
                            </m:oMath>
                          </a14:m>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下所采取的可能移动</a:t>
                          </a:r>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5920">
                    <a:tc>
                      <a:txBody>
                        <a:bodyPr/>
                        <a:lstStyle/>
                        <a:p>
                          <a:pPr marL="0" algn="l" defTabSz="685800" rtl="0" eaLnBrk="1" latinLnBrk="0" hangingPunct="1"/>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状态转移模型</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𝑅𝐸𝑆𝑈𝐿𝑇</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 (</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𝑠</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𝑎</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m:t>
                              </m:r>
                            </m:oMath>
                          </a14:m>
                          <a:endParaRPr lang="zh-CN" altLang="en-US" sz="1900" b="0" i="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在当前状态</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𝑠</m:t>
                              </m:r>
                            </m:oMath>
                          </a14:m>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下采取行动</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𝑎</m:t>
                              </m:r>
                            </m:oMath>
                          </a14:m>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后得到的结果</a:t>
                          </a:r>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592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终局状态检测</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𝑇𝐸𝑅𝑀𝐼𝑁𝐴𝐿</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𝑇𝐸𝑆𝑇</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 (</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𝑠</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m:t>
                              </m:r>
                            </m:oMath>
                          </a14:m>
                          <a:endParaRPr lang="zh-CN" altLang="en-US" sz="1900" b="0" i="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检测游戏在状态</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𝑠</m:t>
                              </m:r>
                            </m:oMath>
                          </a14:m>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是否结束</a:t>
                          </a:r>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592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终局得分</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𝑈𝑇𝐼𝐿𝐼𝑇𝑌</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 (</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𝑠</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𝑝</m:t>
                              </m:r>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m:t>
                              </m:r>
                            </m:oMath>
                          </a14:m>
                          <a:endParaRPr lang="zh-CN" altLang="en-US" sz="1900" b="0" i="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900" b="0" kern="120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rPr>
                            <a:t>在终局状态</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𝑠</m:t>
                              </m:r>
                            </m:oMath>
                          </a14:m>
                          <a:r>
                            <a:rPr lang="zh-CN" altLang="en-US" sz="1900" b="0" kern="120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rPr>
                            <a:t>时，玩家</a:t>
                          </a:r>
                          <a14:m>
                            <m:oMath xmlns:m="http://schemas.openxmlformats.org/officeDocument/2006/math">
                              <m:r>
                                <a:rPr lang="en-US" altLang="zh-CN" sz="1900" b="0" i="1" kern="1200" smtClean="0">
                                  <a:solidFill>
                                    <a:srgbClr val="C00000"/>
                                  </a:solidFill>
                                  <a:latin typeface="Cambria Math"/>
                                  <a:ea typeface="黑体" panose="02010609060101010101" pitchFamily="49" charset="-122"/>
                                  <a:cs typeface="Times New Roman" panose="02020603050405020304" pitchFamily="18" charset="0"/>
                                </a:rPr>
                                <m:t>𝑝</m:t>
                              </m:r>
                            </m:oMath>
                          </a14:m>
                          <a:r>
                            <a:rPr lang="zh-CN" altLang="en-US" sz="1900" b="0" kern="120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rPr>
                            <a:t>的得分。</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mc:Choice>
        <mc:Fallback>
          <p:graphicFrame>
            <p:nvGraphicFramePr>
              <p:cNvPr id="6" name="表格 5"/>
              <p:cNvGraphicFramePr>
                <a:graphicFrameLocks noGrp="1"/>
              </p:cNvGraphicFramePr>
              <p:nvPr>
                <p:extLst>
                  <p:ext uri="{D42A27DB-BD31-4B8C-83A1-F6EECF244321}">
                    <p14:modId xmlns:p14="http://schemas.microsoft.com/office/powerpoint/2010/main" val="2294712754"/>
                  </p:ext>
                </p:extLst>
              </p:nvPr>
            </p:nvGraphicFramePr>
            <p:xfrm>
              <a:off x="679980" y="2954865"/>
              <a:ext cx="11256139" cy="2286000"/>
            </p:xfrm>
            <a:graphic>
              <a:graphicData uri="http://schemas.openxmlformats.org/drawingml/2006/table">
                <a:tbl>
                  <a:tblPr firstRow="1" bandRow="1">
                    <a:tableStyleId>{5C22544A-7EE6-4342-B048-85BDC9FD1C3A}</a:tableStyleId>
                  </a:tblPr>
                  <a:tblGrid>
                    <a:gridCol w="5333912">
                      <a:extLst>
                        <a:ext uri="{9D8B030D-6E8A-4147-A177-3AD203B41FA5}">
                          <a16:colId xmlns:a16="http://schemas.microsoft.com/office/drawing/2014/main" val="20000"/>
                        </a:ext>
                      </a:extLst>
                    </a:gridCol>
                    <a:gridCol w="5922227">
                      <a:extLst>
                        <a:ext uri="{9D8B030D-6E8A-4147-A177-3AD203B41FA5}">
                          <a16:colId xmlns:a16="http://schemas.microsoft.com/office/drawing/2014/main" val="20001"/>
                        </a:ext>
                      </a:extLst>
                    </a:gridCol>
                  </a:tblGrid>
                  <a:tr h="3810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4" t="-9524" r="-111187" b="-520635"/>
                          </a:stretch>
                        </a:blipFill>
                      </a:tcPr>
                    </a:tc>
                    <a:tc>
                      <a:txBody>
                        <a:bodyPr/>
                        <a:lstStyle/>
                        <a:p>
                          <a:pPr algn="l"/>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游戏所处于的初始状态</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10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4" t="-111290" r="-111187" b="-429032"/>
                          </a:stretch>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0226" t="-111290" r="-206" b="-429032"/>
                          </a:stretch>
                        </a:blipFill>
                      </a:tcPr>
                    </a:tc>
                    <a:extLst>
                      <a:ext uri="{0D108BD9-81ED-4DB2-BD59-A6C34878D82A}">
                        <a16:rowId xmlns:a16="http://schemas.microsoft.com/office/drawing/2014/main" val="10001"/>
                      </a:ext>
                    </a:extLst>
                  </a:tr>
                  <a:tr h="3810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4" t="-207937" r="-111187" b="-322222"/>
                          </a:stretch>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0226" t="-207937" r="-206" b="-322222"/>
                          </a:stretch>
                        </a:blipFill>
                      </a:tcPr>
                    </a:tc>
                    <a:extLst>
                      <a:ext uri="{0D108BD9-81ED-4DB2-BD59-A6C34878D82A}">
                        <a16:rowId xmlns:a16="http://schemas.microsoft.com/office/drawing/2014/main" val="10002"/>
                      </a:ext>
                    </a:extLst>
                  </a:tr>
                  <a:tr h="3810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4" t="-307937" r="-111187" b="-222222"/>
                          </a:stretch>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0226" t="-307937" r="-206" b="-222222"/>
                          </a:stretch>
                        </a:blipFill>
                      </a:tcPr>
                    </a:tc>
                    <a:extLst>
                      <a:ext uri="{0D108BD9-81ED-4DB2-BD59-A6C34878D82A}">
                        <a16:rowId xmlns:a16="http://schemas.microsoft.com/office/drawing/2014/main" val="10003"/>
                      </a:ext>
                    </a:extLst>
                  </a:tr>
                  <a:tr h="3810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4" t="-414516" r="-111187" b="-125806"/>
                          </a:stretch>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0226" t="-414516" r="-206" b="-125806"/>
                          </a:stretch>
                        </a:blipFill>
                      </a:tcPr>
                    </a:tc>
                    <a:extLst>
                      <a:ext uri="{0D108BD9-81ED-4DB2-BD59-A6C34878D82A}">
                        <a16:rowId xmlns:a16="http://schemas.microsoft.com/office/drawing/2014/main" val="10004"/>
                      </a:ext>
                    </a:extLst>
                  </a:tr>
                  <a:tr h="3810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4" t="-506349" r="-111187" b="-23810"/>
                          </a:stretch>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0226" t="-506349" r="-206" b="-23810"/>
                          </a:stretch>
                        </a:blipFill>
                      </a:tcPr>
                    </a:tc>
                    <a:extLst>
                      <a:ext uri="{0D108BD9-81ED-4DB2-BD59-A6C34878D82A}">
                        <a16:rowId xmlns:a16="http://schemas.microsoft.com/office/drawing/2014/main" val="10005"/>
                      </a:ext>
                    </a:extLst>
                  </a:tr>
                </a:tbl>
              </a:graphicData>
            </a:graphic>
          </p:graphicFrame>
        </mc:Fallback>
      </mc:AlternateContent>
      <p:sp>
        <p:nvSpPr>
          <p:cNvPr id="4" name="矩形 3"/>
          <p:cNvSpPr/>
          <p:nvPr/>
        </p:nvSpPr>
        <p:spPr>
          <a:xfrm>
            <a:off x="511763" y="2044679"/>
            <a:ext cx="11273837" cy="913199"/>
          </a:xfrm>
          <a:prstGeom prst="rect">
            <a:avLst/>
          </a:prstGeom>
        </p:spPr>
        <p:txBody>
          <a:bodyPr wrap="square">
            <a:spAutoFit/>
          </a:bodyPr>
          <a:lstStyle/>
          <a:p>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两人对决游戏</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 (MAX and MIN, MAX</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先走</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可如下形式化描述，从而将其转换为对抗搜索问题</a:t>
            </a:r>
          </a:p>
        </p:txBody>
      </p:sp>
      <p:sp>
        <p:nvSpPr>
          <p:cNvPr id="5" name="矩形 4"/>
          <p:cNvSpPr/>
          <p:nvPr/>
        </p:nvSpPr>
        <p:spPr>
          <a:xfrm>
            <a:off x="338927" y="5373216"/>
            <a:ext cx="11446673" cy="1405256"/>
          </a:xfrm>
          <a:prstGeom prst="rect">
            <a:avLst/>
          </a:prstGeom>
        </p:spPr>
        <p:txBody>
          <a:bodyPr wrap="square">
            <a:spAutoFit/>
          </a:bodyPr>
          <a:lstStyle/>
          <a:p>
            <a:r>
              <a:rPr lang="zh-CN" altLang="en-US" sz="2133" dirty="0">
                <a:latin typeface="黑体" panose="02010609060101010101" pitchFamily="49" charset="-122"/>
                <a:ea typeface="黑体" panose="02010609060101010101" pitchFamily="49" charset="-122"/>
              </a:rPr>
              <a:t>注：所谓零和博弈是博弈论的一个概念，属非合作博弈。指参与博弈的各方，在严格竞争下，一方的收益必然意味着另一方的损失，博弈各方的收益和损失相加总和永远为“零”，双方不存在合作的可能。与“零和”对应，“双赢博弈”的基本理论就是“利己”不“损人”，通过谈判、合作达到皆大欢喜的结果。</a:t>
            </a:r>
          </a:p>
        </p:txBody>
      </p:sp>
      <p:sp>
        <p:nvSpPr>
          <p:cNvPr id="9"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2.5  </a:t>
            </a:r>
            <a:r>
              <a:rPr lang="zh-CN" altLang="en-US" sz="3600" dirty="0" smtClean="0">
                <a:solidFill>
                  <a:schemeClr val="bg1"/>
                </a:solidFill>
                <a:latin typeface="Times New Roman" panose="02020603050405020304" pitchFamily="18" charset="0"/>
                <a:ea typeface="黑体" panose="02010609060101010101" pitchFamily="2" charset="-122"/>
              </a:rPr>
              <a:t>对抗搜索</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2705088651"/>
      </p:ext>
    </p:extLst>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1141" y="1220591"/>
            <a:ext cx="11454459" cy="502766"/>
          </a:xfrm>
          <a:prstGeom prst="rect">
            <a:avLst/>
          </a:prstGeom>
        </p:spPr>
        <p:txBody>
          <a:bodyPr wrap="square">
            <a:spAutoFit/>
          </a:bodyPr>
          <a:lstStyle/>
          <a:p>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Tic-Tac-Toe</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游戏的对抗搜索</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580" y="1420647"/>
            <a:ext cx="5222993" cy="3941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矩形 6"/>
              <p:cNvSpPr/>
              <p:nvPr/>
            </p:nvSpPr>
            <p:spPr>
              <a:xfrm>
                <a:off x="407367" y="2464238"/>
                <a:ext cx="5544617" cy="2862322"/>
              </a:xfrm>
              <a:prstGeom prst="rect">
                <a:avLst/>
              </a:prstGeom>
            </p:spPr>
            <p:txBody>
              <a:bodyPr wrap="square">
                <a:spAutoFit/>
              </a:bodyPr>
              <a:lstStyle/>
              <a:p>
                <a:pPr marL="380990" indent="-380990">
                  <a:lnSpc>
                    <a:spcPct val="150000"/>
                  </a:lnSpc>
                  <a:buFont typeface="Wingdings" panose="05000000000000000000" pitchFamily="2" charset="2"/>
                  <a:buChar char="l"/>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MAX</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先行，可在初始状态的</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9</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个空格中任意放一</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个</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nSpc>
                    <a:spcPct val="150000"/>
                  </a:lnSpc>
                  <a:buFont typeface="Wingdings" panose="05000000000000000000" pitchFamily="2" charset="2"/>
                  <a:buChar char="l"/>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MAX</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希望游戏终局得分高、</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MIX</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希望游戏终局得分</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低</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所</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形成游戏树的叶子结点有</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9!=362,880</m:t>
                    </m:r>
                  </m:oMath>
                </a14:m>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国际象棋的叶子节点数为</a:t>
                </a:r>
                <a14:m>
                  <m:oMath xmlns:m="http://schemas.openxmlformats.org/officeDocument/2006/math">
                    <m:sSup>
                      <m:sSupPr>
                        <m:ctrlPr>
                          <a:rPr lang="en-US" altLang="zh-CN" sz="200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b="0" i="1" smtClean="0">
                            <a:latin typeface="Cambria Math"/>
                            <a:ea typeface="黑体" panose="02010609060101010101" pitchFamily="49" charset="-122"/>
                            <a:cs typeface="Times New Roman" panose="02020603050405020304" pitchFamily="18" charset="0"/>
                          </a:rPr>
                          <m:t>10</m:t>
                        </m:r>
                      </m:e>
                      <m:sup>
                        <m:r>
                          <a:rPr lang="en-US" altLang="zh-CN" sz="2000" b="0" i="1" smtClean="0">
                            <a:latin typeface="Cambria Math"/>
                            <a:ea typeface="黑体" panose="02010609060101010101" pitchFamily="49" charset="-122"/>
                            <a:cs typeface="Times New Roman" panose="02020603050405020304" pitchFamily="18" charset="0"/>
                          </a:rPr>
                          <m:t>40</m:t>
                        </m:r>
                      </m:sup>
                    </m:sSup>
                  </m:oMath>
                </a14:m>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07367" y="2464238"/>
                <a:ext cx="5544617" cy="2862322"/>
              </a:xfrm>
              <a:prstGeom prst="rect">
                <a:avLst/>
              </a:prstGeom>
              <a:blipFill>
                <a:blip r:embed="rId3"/>
                <a:stretch>
                  <a:fillRect l="-990" b="-213"/>
                </a:stretch>
              </a:blipFill>
            </p:spPr>
            <p:txBody>
              <a:bodyPr/>
              <a:lstStyle/>
              <a:p>
                <a:r>
                  <a:rPr lang="zh-CN" altLang="en-US">
                    <a:noFill/>
                  </a:rPr>
                  <a:t> </a:t>
                </a:r>
              </a:p>
            </p:txBody>
          </p:sp>
        </mc:Fallback>
      </mc:AlternateContent>
      <p:sp>
        <p:nvSpPr>
          <p:cNvPr id="9" name="矩形 8"/>
          <p:cNvSpPr/>
          <p:nvPr/>
        </p:nvSpPr>
        <p:spPr>
          <a:xfrm>
            <a:off x="7517980" y="5587999"/>
            <a:ext cx="2696316" cy="369332"/>
          </a:xfrm>
          <a:prstGeom prst="rect">
            <a:avLst/>
          </a:prstGeom>
        </p:spPr>
        <p:txBody>
          <a:bodyPr wrap="none">
            <a:spAutoFit/>
          </a:bodyPr>
          <a:lstStyle/>
          <a:p>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Tic-Tac-Toe</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中部分搜索树</a:t>
            </a:r>
            <a:endParaRPr lang="zh-CN" altLang="en-US" dirty="0"/>
          </a:p>
        </p:txBody>
      </p:sp>
      <p:sp>
        <p:nvSpPr>
          <p:cNvPr id="10" name="Rectangle 4"/>
          <p:cNvSpPr/>
          <p:nvPr/>
        </p:nvSpPr>
        <p:spPr>
          <a:xfrm>
            <a:off x="7786" y="-3175"/>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2.5  </a:t>
            </a:r>
            <a:r>
              <a:rPr lang="zh-CN" altLang="en-US" sz="3600" dirty="0" smtClean="0">
                <a:solidFill>
                  <a:schemeClr val="bg1"/>
                </a:solidFill>
                <a:latin typeface="Times New Roman" panose="02020603050405020304" pitchFamily="18" charset="0"/>
                <a:ea typeface="黑体" panose="02010609060101010101" pitchFamily="2" charset="-122"/>
              </a:rPr>
              <a:t>对抗搜索</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1809399091"/>
      </p:ext>
    </p:extLst>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782695" y="348377"/>
            <a:ext cx="11168475" cy="657727"/>
          </a:xfrm>
        </p:spPr>
        <p:txBody>
          <a:bodyPr/>
          <a:lstStyle/>
          <a:p>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3733"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minimax</a:t>
            </a:r>
            <a:r>
              <a:rPr lang="zh-CN" altLang="en-US" sz="3733"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算法</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914" y="2248957"/>
            <a:ext cx="5877748" cy="3308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36504" y="1015306"/>
            <a:ext cx="11454459" cy="1323696"/>
          </a:xfrm>
          <a:prstGeom prst="rect">
            <a:avLst/>
          </a:prstGeom>
        </p:spPr>
        <p:txBody>
          <a:bodyPr wrap="square">
            <a:spAutoFit/>
          </a:bodyPr>
          <a:lstStyle/>
          <a:p>
            <a:pPr>
              <a:lnSpc>
                <a:spcPct val="150000"/>
              </a:lnSpc>
            </a:pP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给定一个游戏搜索树，</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minimax</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算法通过每个节点的</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minimax</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值来决定最优策略。当然，</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MAX</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希望最大化</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minimax</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值，而</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MIN</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则相反</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2696633"/>
            <a:ext cx="6043791" cy="1236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矩形 3"/>
              <p:cNvSpPr/>
              <p:nvPr/>
            </p:nvSpPr>
            <p:spPr>
              <a:xfrm>
                <a:off x="436506" y="5846003"/>
                <a:ext cx="11221156" cy="707886"/>
              </a:xfrm>
              <a:prstGeom prst="rect">
                <a:avLst/>
              </a:prstGeom>
            </p:spPr>
            <p:txBody>
              <a:bodyPr wrap="square">
                <a:spAutoFit/>
              </a:bodyPr>
              <a:lstStyle/>
              <a:p>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通过</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minimax</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算法，我们知道</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，对于</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MAX</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而言采取</a:t>
                </a:r>
                <a14:m>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a:ea typeface="黑体" panose="02010609060101010101" pitchFamily="49" charset="-122"/>
                            <a:cs typeface="Times New Roman" panose="02020603050405020304" pitchFamily="18" charset="0"/>
                          </a:rPr>
                          <m:t>𝑎</m:t>
                        </m:r>
                      </m:e>
                      <m:sub>
                        <m:r>
                          <a:rPr lang="en-US" altLang="zh-CN" sz="2000" b="0" i="1" smtClean="0">
                            <a:latin typeface="Cambria Math"/>
                            <a:ea typeface="黑体" panose="02010609060101010101" pitchFamily="49" charset="-122"/>
                            <a:cs typeface="Times New Roman" panose="02020603050405020304" pitchFamily="18" charset="0"/>
                          </a:rPr>
                          <m:t>1</m:t>
                        </m:r>
                      </m:sub>
                    </m:sSub>
                  </m:oMath>
                </a14:m>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行动是</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最佳选择，</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因为</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这</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能够</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得到最大</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minimax</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值（收益最大）。</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36506" y="5846003"/>
                <a:ext cx="11221156" cy="707886"/>
              </a:xfrm>
              <a:prstGeom prst="rect">
                <a:avLst/>
              </a:prstGeom>
              <a:blipFill>
                <a:blip r:embed="rId4"/>
                <a:stretch>
                  <a:fillRect l="-598" t="-6897" r="-598" b="-129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0211681"/>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p:cNvSpPr>
          <p:nvPr>
            <p:ph idx="1"/>
          </p:nvPr>
        </p:nvSpPr>
        <p:spPr>
          <a:xfrm>
            <a:off x="695400" y="981076"/>
            <a:ext cx="11017224" cy="5495924"/>
          </a:xfrm>
          <a:ln/>
        </p:spPr>
        <p:txBody>
          <a:bodyPr vert="horz" wrap="square" lIns="91440" tIns="45720" rIns="91440" bIns="45720" anchor="t">
            <a:normAutofit lnSpcReduction="10000"/>
          </a:bodyPr>
          <a:lstStyle/>
          <a:p>
            <a:pPr marL="571500" indent="-571500">
              <a:lnSpc>
                <a:spcPct val="150000"/>
              </a:lnSpc>
            </a:pPr>
            <a:r>
              <a:rPr lang="zh-CN" altLang="en-US" b="1" dirty="0"/>
              <a:t>搜索的主要过程</a:t>
            </a:r>
            <a:r>
              <a:rPr lang="zh-CN" altLang="en-US" dirty="0"/>
              <a:t>：</a:t>
            </a:r>
          </a:p>
          <a:p>
            <a:pPr marL="571500" indent="-571500">
              <a:lnSpc>
                <a:spcPct val="150000"/>
              </a:lnSpc>
              <a:buNone/>
            </a:pPr>
            <a:r>
              <a:rPr lang="en-US" altLang="zh-CN" dirty="0">
                <a:latin typeface="Times New Roman" panose="02020603050405020304" pitchFamily="18" charset="0"/>
              </a:rPr>
              <a:t>(1)  </a:t>
            </a:r>
            <a:r>
              <a:rPr lang="zh-CN" altLang="en-US" dirty="0">
                <a:latin typeface="Times New Roman" panose="02020603050405020304" pitchFamily="18" charset="0"/>
              </a:rPr>
              <a:t>从初始或目的状态出发，并将它作为当前状态。</a:t>
            </a:r>
          </a:p>
          <a:p>
            <a:pPr marL="571500" indent="-571500">
              <a:lnSpc>
                <a:spcPct val="150000"/>
              </a:lnSpc>
              <a:buNone/>
            </a:pPr>
            <a:r>
              <a:rPr lang="en-US" altLang="zh-CN" dirty="0">
                <a:latin typeface="Times New Roman" panose="02020603050405020304" pitchFamily="18" charset="0"/>
              </a:rPr>
              <a:t>(2)  </a:t>
            </a:r>
            <a:r>
              <a:rPr lang="zh-CN" altLang="en-US" dirty="0">
                <a:latin typeface="Times New Roman" panose="02020603050405020304" pitchFamily="18" charset="0"/>
              </a:rPr>
              <a:t>扫描操作算子集，将适用当前状态的一些操作算子作用于当前状态而得到新的状态，并建立指向其父结点的指针 。</a:t>
            </a:r>
          </a:p>
          <a:p>
            <a:pPr marL="571500" indent="-571500">
              <a:lnSpc>
                <a:spcPct val="150000"/>
              </a:lnSpc>
              <a:buNone/>
            </a:pPr>
            <a:r>
              <a:rPr lang="en-US" altLang="zh-CN" dirty="0">
                <a:latin typeface="Times New Roman" panose="02020603050405020304" pitchFamily="18" charset="0"/>
              </a:rPr>
              <a:t>(3)  </a:t>
            </a:r>
            <a:r>
              <a:rPr lang="zh-CN" altLang="en-US" dirty="0">
                <a:latin typeface="Times New Roman" panose="02020603050405020304" pitchFamily="18" charset="0"/>
              </a:rPr>
              <a:t>检查所生成的新状态是否满足结束状态，如果满足，则得到问题的一个解，并可沿着有关指针从结束状态反向到达开始状态，给出一解答路径；否则，将新状态作为当前状态，返回第</a:t>
            </a:r>
            <a:r>
              <a:rPr lang="en-US" altLang="zh-CN" dirty="0">
                <a:latin typeface="Times New Roman" panose="02020603050405020304" pitchFamily="18" charset="0"/>
              </a:rPr>
              <a:t>(2)</a:t>
            </a:r>
            <a:r>
              <a:rPr lang="zh-CN" altLang="en-US" dirty="0">
                <a:latin typeface="Times New Roman" panose="02020603050405020304" pitchFamily="18" charset="0"/>
              </a:rPr>
              <a:t>步再进行搜索。 </a:t>
            </a:r>
          </a:p>
        </p:txBody>
      </p:sp>
      <p:sp>
        <p:nvSpPr>
          <p:cNvPr id="23554"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7</a:t>
            </a:fld>
            <a:endParaRPr lang="ja-JP" altLang="en-US" dirty="0">
              <a:solidFill>
                <a:srgbClr val="A50021"/>
              </a:solidFill>
              <a:ea typeface="MS PGothic" panose="020B0600070205080204" pitchFamily="34" charset="-128"/>
            </a:endParaRPr>
          </a:p>
        </p:txBody>
      </p:sp>
      <p:sp>
        <p:nvSpPr>
          <p:cNvPr id="6" name="Rectangle 4"/>
          <p:cNvSpPr/>
          <p:nvPr/>
        </p:nvSpPr>
        <p:spPr>
          <a:xfrm>
            <a:off x="0" y="1"/>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2.1  </a:t>
            </a:r>
            <a:r>
              <a:rPr lang="zh-CN" altLang="en-US" sz="3600" dirty="0">
                <a:solidFill>
                  <a:schemeClr val="bg1"/>
                </a:solidFill>
                <a:latin typeface="Times New Roman" panose="02020603050405020304" pitchFamily="18" charset="0"/>
                <a:ea typeface="黑体" panose="02010609060101010101" pitchFamily="2" charset="-122"/>
              </a:rPr>
              <a:t>搜索的概念</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linds(horizontal)">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blinds(horizontal)">
                                      <p:cBhvr>
                                        <p:cTn id="12" dur="500"/>
                                        <p:tgtEl>
                                          <p:spTgt spid="8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blinds(horizontal)">
                                      <p:cBhvr>
                                        <p:cTn id="17" dur="500"/>
                                        <p:tgtEl>
                                          <p:spTgt spid="8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195">
                                            <p:txEl>
                                              <p:pRg st="3" end="3"/>
                                            </p:txEl>
                                          </p:spTgt>
                                        </p:tgtEl>
                                        <p:attrNameLst>
                                          <p:attrName>style.visibility</p:attrName>
                                        </p:attrNameLst>
                                      </p:cBhvr>
                                      <p:to>
                                        <p:strVal val="visible"/>
                                      </p:to>
                                    </p:set>
                                    <p:animEffect transition="in" filter="blinds(horizontal)">
                                      <p:cBhvr>
                                        <p:cTn id="22" dur="500"/>
                                        <p:tgtEl>
                                          <p:spTgt spid="81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9126" y="900995"/>
            <a:ext cx="7036741"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831" y="5280823"/>
            <a:ext cx="8082843" cy="1259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782695" y="348377"/>
            <a:ext cx="11168475" cy="657727"/>
          </a:xfrm>
        </p:spPr>
        <p:txBody>
          <a:bodyPr/>
          <a:lstStyle/>
          <a:p>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3733"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minimax</a:t>
            </a:r>
            <a:r>
              <a:rPr lang="zh-CN" altLang="en-US" sz="3733"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算法</a:t>
            </a:r>
          </a:p>
        </p:txBody>
      </p:sp>
    </p:spTree>
    <p:extLst>
      <p:ext uri="{BB962C8B-B14F-4D97-AF65-F5344CB8AC3E}">
        <p14:creationId xmlns:p14="http://schemas.microsoft.com/office/powerpoint/2010/main" val="3425219906"/>
      </p:ext>
    </p:extLst>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19" name="Rectangle 3"/>
              <p:cNvSpPr>
                <a:spLocks noGrp="1" noChangeArrowheads="1"/>
              </p:cNvSpPr>
              <p:nvPr>
                <p:ph type="body" idx="1"/>
              </p:nvPr>
            </p:nvSpPr>
            <p:spPr>
              <a:xfrm>
                <a:off x="263409" y="1469326"/>
                <a:ext cx="11797553" cy="5086351"/>
              </a:xfrm>
            </p:spPr>
            <p:txBody>
              <a:bodyPr>
                <a:normAutofit/>
              </a:bodyPr>
              <a:lstStyle/>
              <a:p>
                <a:pPr>
                  <a:lnSpc>
                    <a:spcPct val="150000"/>
                  </a:lnSpc>
                  <a:buFont typeface="Wingdings" panose="05000000000000000000" pitchFamily="2" charset="2"/>
                  <a:buChar char="u"/>
                </a:pPr>
                <a:r>
                  <a:rPr lang="en-US" altLang="zh-CN" sz="2400" b="1" dirty="0">
                    <a:solidFill>
                      <a:srgbClr val="C00000"/>
                    </a:solidFill>
                    <a:latin typeface="Times New Roman" panose="02020603050405020304" pitchFamily="18" charset="0"/>
                    <a:ea typeface="宋体" pitchFamily="2" charset="-122"/>
                    <a:cs typeface="Times New Roman" panose="02020603050405020304" pitchFamily="18" charset="0"/>
                  </a:rPr>
                  <a:t>Complete </a:t>
                </a:r>
                <a:r>
                  <a:rPr lang="en-US" altLang="zh-CN" sz="2400" dirty="0">
                    <a:latin typeface="Times New Roman" panose="02020603050405020304" pitchFamily="18" charset="0"/>
                    <a:ea typeface="宋体" pitchFamily="2" charset="-122"/>
                    <a:cs typeface="Times New Roman" panose="02020603050405020304" pitchFamily="18" charset="0"/>
                  </a:rPr>
                  <a:t>? Yes (if tree is finite)</a:t>
                </a:r>
              </a:p>
              <a:p>
                <a:pPr>
                  <a:lnSpc>
                    <a:spcPct val="150000"/>
                  </a:lnSpc>
                  <a:buFont typeface="Wingdings" panose="05000000000000000000" pitchFamily="2" charset="2"/>
                  <a:buChar char="u"/>
                </a:pPr>
                <a:r>
                  <a:rPr lang="en-US" altLang="zh-CN" sz="2400" b="1" dirty="0">
                    <a:solidFill>
                      <a:srgbClr val="C00000"/>
                    </a:solidFill>
                    <a:latin typeface="Times New Roman" panose="02020603050405020304" pitchFamily="18" charset="0"/>
                    <a:ea typeface="宋体" pitchFamily="2" charset="-122"/>
                    <a:cs typeface="Times New Roman" panose="02020603050405020304" pitchFamily="18" charset="0"/>
                  </a:rPr>
                  <a:t>Optimal </a:t>
                </a:r>
                <a:r>
                  <a:rPr lang="en-US" altLang="zh-CN" sz="2400" dirty="0">
                    <a:latin typeface="Times New Roman" panose="02020603050405020304" pitchFamily="18" charset="0"/>
                    <a:ea typeface="宋体" pitchFamily="2" charset="-122"/>
                    <a:cs typeface="Times New Roman" panose="02020603050405020304" pitchFamily="18" charset="0"/>
                  </a:rPr>
                  <a:t>? Yes (against an optimal opponent)</a:t>
                </a:r>
              </a:p>
              <a:p>
                <a:pPr>
                  <a:lnSpc>
                    <a:spcPct val="150000"/>
                  </a:lnSpc>
                  <a:buFont typeface="Wingdings" panose="05000000000000000000" pitchFamily="2" charset="2"/>
                  <a:buChar char="u"/>
                </a:pPr>
                <a:r>
                  <a:rPr lang="en-US" altLang="zh-CN" sz="2400" b="1" dirty="0">
                    <a:solidFill>
                      <a:srgbClr val="C00000"/>
                    </a:solidFill>
                    <a:latin typeface="Times New Roman" panose="02020603050405020304" pitchFamily="18" charset="0"/>
                    <a:ea typeface="宋体" pitchFamily="2" charset="-122"/>
                    <a:cs typeface="Times New Roman" panose="02020603050405020304" pitchFamily="18" charset="0"/>
                  </a:rPr>
                  <a:t>Time complexity </a:t>
                </a:r>
                <a:r>
                  <a:rPr lang="en-US" altLang="zh-CN" sz="2400" dirty="0">
                    <a:latin typeface="Times New Roman" panose="02020603050405020304" pitchFamily="18" charset="0"/>
                    <a:ea typeface="宋体" pitchFamily="2" charset="-122"/>
                    <a:cs typeface="Times New Roman" panose="02020603050405020304" pitchFamily="18" charset="0"/>
                  </a:rPr>
                  <a:t>? O(</a:t>
                </a:r>
                <a14:m>
                  <m:oMath xmlns:m="http://schemas.openxmlformats.org/officeDocument/2006/math">
                    <m:sSup>
                      <m:sSupPr>
                        <m:ctrlPr>
                          <a:rPr lang="en-US" altLang="zh-CN" sz="2400" i="1">
                            <a:latin typeface="Cambria Math" panose="02040503050406030204" pitchFamily="18" charset="0"/>
                            <a:ea typeface="宋体" pitchFamily="2" charset="-122"/>
                            <a:cs typeface="Times New Roman" panose="02020603050405020304" pitchFamily="18" charset="0"/>
                          </a:rPr>
                        </m:ctrlPr>
                      </m:sSupPr>
                      <m:e>
                        <m:r>
                          <a:rPr lang="en-US" altLang="zh-CN" sz="2400" i="1">
                            <a:latin typeface="Cambria Math"/>
                            <a:ea typeface="宋体" pitchFamily="2" charset="-122"/>
                            <a:cs typeface="Times New Roman" panose="02020603050405020304" pitchFamily="18" charset="0"/>
                          </a:rPr>
                          <m:t>𝑏</m:t>
                        </m:r>
                      </m:e>
                      <m:sup>
                        <m:r>
                          <a:rPr lang="en-US" altLang="zh-CN" sz="2400" i="1">
                            <a:latin typeface="Cambria Math"/>
                            <a:ea typeface="宋体" pitchFamily="2" charset="-122"/>
                            <a:cs typeface="Times New Roman" panose="02020603050405020304" pitchFamily="18" charset="0"/>
                          </a:rPr>
                          <m:t>𝑚</m:t>
                        </m:r>
                      </m:sup>
                    </m:sSup>
                  </m:oMath>
                </a14:m>
                <a:r>
                  <a:rPr lang="en-US" altLang="zh-CN" sz="2400" dirty="0">
                    <a:latin typeface="Times New Roman" panose="02020603050405020304" pitchFamily="18" charset="0"/>
                    <a:ea typeface="宋体" pitchFamily="2" charset="-122"/>
                    <a:cs typeface="Times New Roman" panose="02020603050405020304" pitchFamily="18" charset="0"/>
                  </a:rPr>
                  <a:t>)</a:t>
                </a:r>
              </a:p>
              <a:p>
                <a:pPr>
                  <a:lnSpc>
                    <a:spcPct val="150000"/>
                  </a:lnSpc>
                  <a:buFont typeface="Wingdings" panose="05000000000000000000" pitchFamily="2" charset="2"/>
                  <a:buChar char="u"/>
                </a:pPr>
                <a:r>
                  <a:rPr lang="en-US" altLang="zh-CN" sz="2400" b="1" dirty="0">
                    <a:solidFill>
                      <a:srgbClr val="C00000"/>
                    </a:solidFill>
                    <a:latin typeface="Times New Roman" panose="02020603050405020304" pitchFamily="18" charset="0"/>
                    <a:ea typeface="宋体" pitchFamily="2" charset="-122"/>
                    <a:cs typeface="Times New Roman" panose="02020603050405020304" pitchFamily="18" charset="0"/>
                  </a:rPr>
                  <a:t>Space</a:t>
                </a:r>
                <a:r>
                  <a:rPr lang="en-US" altLang="zh-CN" sz="2400" dirty="0">
                    <a:latin typeface="Times New Roman" panose="02020603050405020304" pitchFamily="18" charset="0"/>
                    <a:ea typeface="宋体" pitchFamily="2"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宋体" pitchFamily="2" charset="-122"/>
                    <a:cs typeface="Times New Roman" panose="02020603050405020304" pitchFamily="18" charset="0"/>
                  </a:rPr>
                  <a:t>complexity </a:t>
                </a:r>
                <a:r>
                  <a:rPr lang="en-US" altLang="zh-CN" sz="2400" dirty="0">
                    <a:latin typeface="Times New Roman" panose="02020603050405020304" pitchFamily="18" charset="0"/>
                    <a:ea typeface="宋体" pitchFamily="2" charset="-122"/>
                    <a:cs typeface="Times New Roman" panose="02020603050405020304" pitchFamily="18" charset="0"/>
                  </a:rPr>
                  <a:t>? O(</a:t>
                </a:r>
                <a14:m>
                  <m:oMath xmlns:m="http://schemas.openxmlformats.org/officeDocument/2006/math">
                    <m:r>
                      <m:rPr>
                        <m:sty m:val="p"/>
                      </m:rPr>
                      <a:rPr lang="en-US" altLang="zh-CN" sz="2400">
                        <a:latin typeface="Cambria Math"/>
                        <a:ea typeface="宋体" pitchFamily="2" charset="-122"/>
                        <a:cs typeface="Times New Roman" panose="02020603050405020304" pitchFamily="18" charset="0"/>
                      </a:rPr>
                      <m:t>b</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𝑚</m:t>
                    </m:r>
                  </m:oMath>
                </a14:m>
                <a:r>
                  <a:rPr lang="en-US" altLang="zh-CN" sz="2400" dirty="0">
                    <a:latin typeface="Times New Roman" panose="02020603050405020304" pitchFamily="18" charset="0"/>
                    <a:ea typeface="宋体" pitchFamily="2" charset="-122"/>
                    <a:cs typeface="Times New Roman" panose="02020603050405020304" pitchFamily="18" charset="0"/>
                  </a:rPr>
                  <a:t>) (depth-first exploration)</a:t>
                </a:r>
              </a:p>
              <a:p>
                <a:pPr marL="0" indent="0">
                  <a:buNone/>
                </a:pP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m</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是游戏树的最大深度，在每个节点存在</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个有效走法</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sz="2400" dirty="0">
                  <a:latin typeface="Times New Roman" panose="02020603050405020304" pitchFamily="18" charset="0"/>
                  <a:ea typeface="宋体" pitchFamily="2" charset="-122"/>
                  <a:cs typeface="Times New Roman" panose="02020603050405020304" pitchFamily="18" charset="0"/>
                </a:endParaRPr>
              </a:p>
              <a:p>
                <a:r>
                  <a:rPr lang="en-US" altLang="zh-CN" sz="2400" dirty="0">
                    <a:latin typeface="Times New Roman" panose="02020603050405020304" pitchFamily="18" charset="0"/>
                    <a:ea typeface="宋体" pitchFamily="2" charset="-122"/>
                    <a:cs typeface="Times New Roman" panose="02020603050405020304" pitchFamily="18" charset="0"/>
                  </a:rPr>
                  <a:t>For chess, b ≈ 35, m ≈100 for "reasonable" games</a:t>
                </a:r>
                <a:br>
                  <a:rPr lang="en-US" altLang="zh-CN" sz="2400" dirty="0">
                    <a:latin typeface="Times New Roman" panose="02020603050405020304" pitchFamily="18" charset="0"/>
                    <a:ea typeface="宋体" pitchFamily="2" charset="-122"/>
                    <a:cs typeface="Times New Roman" panose="02020603050405020304" pitchFamily="18" charset="0"/>
                  </a:rPr>
                </a:br>
                <a:r>
                  <a:rPr lang="en-US" altLang="zh-CN" sz="2400" dirty="0">
                    <a:latin typeface="Times New Roman" panose="02020603050405020304" pitchFamily="18" charset="0"/>
                    <a:ea typeface="宋体" pitchFamily="2" charset="-122"/>
                    <a:cs typeface="Times New Roman" panose="02020603050405020304" pitchFamily="18" charset="0"/>
                    <a:sym typeface="Wingdings" pitchFamily="2" charset="2"/>
                  </a:rPr>
                  <a:t></a:t>
                </a:r>
                <a:r>
                  <a:rPr lang="en-US" altLang="zh-CN" sz="2400" dirty="0">
                    <a:latin typeface="Times New Roman" panose="02020603050405020304" pitchFamily="18" charset="0"/>
                    <a:ea typeface="宋体" pitchFamily="2" charset="-122"/>
                    <a:cs typeface="Times New Roman" panose="02020603050405020304" pitchFamily="18" charset="0"/>
                  </a:rPr>
                  <a:t> exact solution completely infeasible</a:t>
                </a:r>
              </a:p>
            </p:txBody>
          </p:sp>
        </mc:Choice>
        <mc:Fallback xmlns="">
          <p:sp>
            <p:nvSpPr>
              <p:cNvPr id="9219" name="Rectangle 3"/>
              <p:cNvSpPr>
                <a:spLocks noGrp="1" noRot="1" noChangeAspect="1" noMove="1" noResize="1" noEditPoints="1" noAdjustHandles="1" noChangeArrowheads="1" noChangeShapeType="1" noTextEdit="1"/>
              </p:cNvSpPr>
              <p:nvPr>
                <p:ph type="body" idx="1"/>
              </p:nvPr>
            </p:nvSpPr>
            <p:spPr>
              <a:xfrm>
                <a:off x="263409" y="1469326"/>
                <a:ext cx="11797553" cy="5086351"/>
              </a:xfrm>
              <a:blipFill>
                <a:blip r:embed="rId2"/>
                <a:stretch>
                  <a:fillRect l="-775"/>
                </a:stretch>
              </a:blipFill>
            </p:spPr>
            <p:txBody>
              <a:bodyPr/>
              <a:lstStyle/>
              <a:p>
                <a:r>
                  <a:rPr lang="zh-CN" altLang="en-US">
                    <a:noFill/>
                  </a:rPr>
                  <a:t> </a:t>
                </a:r>
              </a:p>
            </p:txBody>
          </p:sp>
        </mc:Fallback>
      </mc:AlternateContent>
      <p:sp>
        <p:nvSpPr>
          <p:cNvPr id="6" name="标题 1"/>
          <p:cNvSpPr>
            <a:spLocks noGrp="1"/>
          </p:cNvSpPr>
          <p:nvPr>
            <p:ph type="title"/>
          </p:nvPr>
        </p:nvSpPr>
        <p:spPr>
          <a:xfrm>
            <a:off x="782695" y="348377"/>
            <a:ext cx="11168475" cy="657727"/>
          </a:xfrm>
        </p:spPr>
        <p:txBody>
          <a:bodyPr/>
          <a:lstStyle/>
          <a:p>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3733"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minimax</a:t>
            </a:r>
            <a:r>
              <a:rPr lang="zh-CN" altLang="en-US" sz="3733"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算法</a:t>
            </a:r>
          </a:p>
        </p:txBody>
      </p:sp>
    </p:spTree>
    <p:extLst>
      <p:ext uri="{BB962C8B-B14F-4D97-AF65-F5344CB8AC3E}">
        <p14:creationId xmlns:p14="http://schemas.microsoft.com/office/powerpoint/2010/main" val="2965960323"/>
      </p:ext>
    </p:extLst>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8853" y="1534402"/>
            <a:ext cx="5616625" cy="4708981"/>
          </a:xfrm>
          <a:prstGeom prst="rect">
            <a:avLst/>
          </a:prstGeom>
        </p:spPr>
        <p:txBody>
          <a:bodyPr wrap="square">
            <a:spAutoFit/>
          </a:bodyPr>
          <a:lstStyle/>
          <a:p>
            <a:pPr>
              <a:lnSpc>
                <a:spcPct val="150000"/>
              </a:lnSpc>
            </a:pPr>
            <a:r>
              <a:rPr lang="zh-CN" altLang="en-US"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优点</a:t>
            </a:r>
            <a:r>
              <a:rPr lang="en-US" altLang="zh-CN"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457189" indent="-457189">
              <a:buClr>
                <a:srgbClr val="0066CC"/>
              </a:buClr>
              <a:buFont typeface="Wingdings" panose="05000000000000000000" pitchFamily="2" charset="2"/>
              <a:buChar char="l"/>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算法是一种简单有效的对抗搜索手段</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457189" indent="-457189">
              <a:buClr>
                <a:srgbClr val="0066CC"/>
              </a:buClr>
              <a:buFont typeface="Wingdings" panose="05000000000000000000" pitchFamily="2" charset="2"/>
              <a:buChar char="l"/>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在对手也“尽力而为”前提下，算法可返回最优结果</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缺点</a:t>
            </a:r>
            <a:r>
              <a:rPr lang="en-US" altLang="zh-CN"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p>
          <a:p>
            <a:pPr marL="457189" indent="-457189">
              <a:buClr>
                <a:srgbClr val="0066CC"/>
              </a:buClr>
              <a:buFont typeface="Wingdings" panose="05000000000000000000" pitchFamily="2" charset="2"/>
              <a:buChar char="l"/>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如果搜索树极大，则无法在有效时间内返回结果</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改善</a:t>
            </a:r>
            <a:r>
              <a:rPr lang="en-US" altLang="zh-CN"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457189" indent="-457189">
              <a:buClr>
                <a:srgbClr val="0066CC"/>
              </a:buClr>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使用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alpha-beta pruning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算法来减少搜索节点</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189" indent="-457189">
              <a:buClr>
                <a:srgbClr val="0066CC"/>
              </a:buClr>
              <a:buFont typeface="Wingdings" panose="05000000000000000000" pitchFamily="2" charset="2"/>
              <a:buChar char="l"/>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对节点进行采样、而非逐一搜索</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(i.e., MCTS)</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标题 1"/>
          <p:cNvSpPr>
            <a:spLocks noGrp="1"/>
          </p:cNvSpPr>
          <p:nvPr>
            <p:ph type="title"/>
          </p:nvPr>
        </p:nvSpPr>
        <p:spPr>
          <a:xfrm>
            <a:off x="782695" y="348377"/>
            <a:ext cx="11168475" cy="657727"/>
          </a:xfrm>
        </p:spPr>
        <p:txBody>
          <a:bodyPr/>
          <a:lstStyle/>
          <a:p>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3733"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minimax</a:t>
            </a:r>
            <a:r>
              <a:rPr lang="zh-CN" altLang="en-US" sz="3733"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算法</a:t>
            </a:r>
            <a:endParaRPr lang="zh-CN" altLang="en-US" sz="3733"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403" y="726161"/>
            <a:ext cx="5343407" cy="2141219"/>
          </a:xfrm>
          <a:prstGeom prst="rect">
            <a:avLst/>
          </a:prstGeom>
        </p:spPr>
      </p:pic>
      <p:sp>
        <p:nvSpPr>
          <p:cNvPr id="3" name="矩形 2"/>
          <p:cNvSpPr/>
          <p:nvPr/>
        </p:nvSpPr>
        <p:spPr>
          <a:xfrm>
            <a:off x="6096002" y="5920519"/>
            <a:ext cx="6095999" cy="748795"/>
          </a:xfrm>
          <a:prstGeom prst="rect">
            <a:avLst/>
          </a:prstGeom>
        </p:spPr>
        <p:txBody>
          <a:bodyPr wrap="square">
            <a:spAutoFit/>
          </a:bodyPr>
          <a:lstStyle/>
          <a:p>
            <a:pPr algn="ctr"/>
            <a:r>
              <a:rPr lang="zh-CN" altLang="en-US" sz="2133" dirty="0">
                <a:latin typeface="黑体" panose="02010609060101010101" pitchFamily="49" charset="-122"/>
                <a:ea typeface="黑体" panose="02010609060101010101" pitchFamily="49" charset="-122"/>
              </a:rPr>
              <a:t>枚举当前局面之后每一种下法，然后计算每个后续局面的赢棋概率，选择概率最高的后续局面</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838" y="3196396"/>
            <a:ext cx="5706533" cy="2396744"/>
          </a:xfrm>
          <a:prstGeom prst="rect">
            <a:avLst/>
          </a:prstGeom>
        </p:spPr>
      </p:pic>
    </p:spTree>
    <p:extLst>
      <p:ext uri="{BB962C8B-B14F-4D97-AF65-F5344CB8AC3E}">
        <p14:creationId xmlns:p14="http://schemas.microsoft.com/office/powerpoint/2010/main" val="3060440302"/>
      </p:ext>
    </p:extLst>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782695" y="348377"/>
            <a:ext cx="11168475" cy="657727"/>
          </a:xfrm>
        </p:spPr>
        <p:txBody>
          <a:bodyPr/>
          <a:lstStyle/>
          <a:p>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3733"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3733"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剪枝搜索</a:t>
            </a:r>
          </a:p>
        </p:txBody>
      </p:sp>
      <p:sp>
        <p:nvSpPr>
          <p:cNvPr id="2" name="矩形 1"/>
          <p:cNvSpPr/>
          <p:nvPr/>
        </p:nvSpPr>
        <p:spPr>
          <a:xfrm>
            <a:off x="353717" y="1146792"/>
            <a:ext cx="11838281" cy="913199"/>
          </a:xfrm>
          <a:prstGeom prst="rect">
            <a:avLst/>
          </a:prstGeom>
        </p:spPr>
        <p:txBody>
          <a:bodyPr wrap="square">
            <a:spAutoFit/>
          </a:bodyPr>
          <a:lstStyle/>
          <a:p>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在极小化极大算法（</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minimax</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算法）中减少所搜索的搜索树节点数。该算法和极小化极大算法所得结论相同，但剪去了不影响最终结果的搜索分枝。</a:t>
            </a:r>
          </a:p>
        </p:txBody>
      </p:sp>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971" y="2359379"/>
            <a:ext cx="5375861" cy="2314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矩形 2"/>
              <p:cNvSpPr/>
              <p:nvPr/>
            </p:nvSpPr>
            <p:spPr>
              <a:xfrm>
                <a:off x="353718" y="4674305"/>
                <a:ext cx="4950194" cy="646331"/>
              </a:xfrm>
              <a:prstGeom prst="rect">
                <a:avLst/>
              </a:prstGeom>
            </p:spPr>
            <p:txBody>
              <a:bodyPr wrap="square">
                <a:spAutoFit/>
              </a:bodyPr>
              <a:lstStyle/>
              <a:p>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可以看出：根节点（即 </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MAX</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选手）的选择与</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𝑥</m:t>
                    </m:r>
                  </m:oMath>
                </a14:m>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𝑦</m:t>
                    </m:r>
                    <m:r>
                      <a:rPr lang="en-US" altLang="zh-CN" i="1">
                        <a:latin typeface="Cambria Math"/>
                        <a:ea typeface="黑体" panose="02010609060101010101" pitchFamily="49" charset="-122"/>
                        <a:cs typeface="Times New Roman" panose="02020603050405020304" pitchFamily="18" charset="0"/>
                      </a:rPr>
                      <m:t> </m:t>
                    </m:r>
                  </m:oMath>
                </a14:m>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两个值无关（因此，</a:t>
                </a:r>
                <a:r>
                  <a:rPr lang="en-US" altLang="zh-CN" dirty="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𝑥</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𝑦</m:t>
                    </m:r>
                  </m:oMath>
                </a14:m>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可以被剪枝去除）</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53718" y="4674305"/>
                <a:ext cx="4950194" cy="646331"/>
              </a:xfrm>
              <a:prstGeom prst="rect">
                <a:avLst/>
              </a:prstGeom>
              <a:blipFill>
                <a:blip r:embed="rId3"/>
                <a:stretch>
                  <a:fillRect l="-985" t="-7547" r="-5665" b="-122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158040" y="2607592"/>
                <a:ext cx="4673603" cy="2295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黑体" pitchFamily="49" charset="-122"/>
                        </a:rPr>
                        <m:t>𝑀𝐼𝑁𝐼𝑀𝐴𝑋</m:t>
                      </m:r>
                      <m:r>
                        <a:rPr lang="en-US" altLang="zh-CN" b="0" i="1" smtClean="0">
                          <a:latin typeface="Cambria Math"/>
                          <a:ea typeface="黑体" pitchFamily="49" charset="-122"/>
                        </a:rPr>
                        <m:t>(</m:t>
                      </m:r>
                      <m:r>
                        <a:rPr lang="en-US" altLang="zh-CN" b="0" i="1" smtClean="0">
                          <a:latin typeface="Cambria Math"/>
                          <a:ea typeface="黑体" pitchFamily="49" charset="-122"/>
                        </a:rPr>
                        <m:t>𝑟𝑜𝑜𝑡</m:t>
                      </m:r>
                      <m:r>
                        <a:rPr lang="en-US" altLang="zh-CN" b="0" i="1" smtClean="0">
                          <a:latin typeface="Cambria Math"/>
                          <a:ea typeface="黑体" pitchFamily="49" charset="-122"/>
                        </a:rPr>
                        <m:t>)=</m:t>
                      </m:r>
                      <m:r>
                        <m:rPr>
                          <m:sty m:val="p"/>
                        </m:rPr>
                        <a:rPr lang="en-US" altLang="zh-CN" b="0" i="0" smtClean="0">
                          <a:latin typeface="Cambria Math"/>
                          <a:ea typeface="黑体" pitchFamily="49" charset="-122"/>
                        </a:rPr>
                        <m:t>max</m:t>
                      </m:r>
                      <m:r>
                        <a:rPr lang="en-US" altLang="zh-CN" b="0" i="1" smtClean="0">
                          <a:latin typeface="Cambria Math"/>
                          <a:ea typeface="黑体" pitchFamily="49" charset="-122"/>
                        </a:rPr>
                        <m:t>⁡(</m:t>
                      </m:r>
                      <m:func>
                        <m:funcPr>
                          <m:ctrlPr>
                            <a:rPr lang="en-US" altLang="zh-CN" b="0" i="1" smtClean="0">
                              <a:latin typeface="Cambria Math" panose="02040503050406030204" pitchFamily="18" charset="0"/>
                              <a:ea typeface="黑体" pitchFamily="49" charset="-122"/>
                            </a:rPr>
                          </m:ctrlPr>
                        </m:funcPr>
                        <m:fName>
                          <m:r>
                            <m:rPr>
                              <m:sty m:val="p"/>
                            </m:rPr>
                            <a:rPr lang="en-US" altLang="zh-CN" b="0" i="0" smtClean="0">
                              <a:latin typeface="Cambria Math"/>
                              <a:ea typeface="黑体" pitchFamily="49" charset="-122"/>
                            </a:rPr>
                            <m:t>min</m:t>
                          </m:r>
                        </m:fName>
                        <m:e>
                          <m:d>
                            <m:dPr>
                              <m:ctrlPr>
                                <a:rPr lang="en-US" altLang="zh-CN" b="0" i="1" smtClean="0">
                                  <a:latin typeface="Cambria Math" panose="02040503050406030204" pitchFamily="18" charset="0"/>
                                  <a:ea typeface="黑体" pitchFamily="49" charset="-122"/>
                                </a:rPr>
                              </m:ctrlPr>
                            </m:dPr>
                            <m:e>
                              <m:r>
                                <a:rPr lang="en-US" altLang="zh-CN" b="0" i="1" smtClean="0">
                                  <a:latin typeface="Cambria Math"/>
                                  <a:ea typeface="黑体" pitchFamily="49" charset="-122"/>
                                </a:rPr>
                                <m:t>3</m:t>
                              </m:r>
                              <m:r>
                                <a:rPr lang="en-US" altLang="zh-CN" b="0" i="1" smtClean="0">
                                  <a:latin typeface="Cambria Math" panose="02040503050406030204" pitchFamily="18" charset="0"/>
                                  <a:ea typeface="黑体" pitchFamily="49" charset="-122"/>
                                </a:rPr>
                                <m:t>,</m:t>
                              </m:r>
                              <m:r>
                                <a:rPr lang="en-US" altLang="zh-CN" b="0" i="1" smtClean="0">
                                  <a:latin typeface="Cambria Math"/>
                                  <a:ea typeface="黑体" pitchFamily="49" charset="-122"/>
                                </a:rPr>
                                <m:t>12,8</m:t>
                              </m:r>
                            </m:e>
                          </m:d>
                        </m:e>
                      </m:func>
                      <m:r>
                        <a:rPr lang="en-US" altLang="zh-CN" b="0" i="1" smtClean="0">
                          <a:latin typeface="Cambria Math"/>
                          <a:ea typeface="黑体" pitchFamily="49" charset="-122"/>
                        </a:rPr>
                        <m:t>,</m:t>
                      </m:r>
                      <m:func>
                        <m:funcPr>
                          <m:ctrlPr>
                            <a:rPr lang="en-US" altLang="zh-CN" b="0" i="1" smtClean="0">
                              <a:latin typeface="Cambria Math" panose="02040503050406030204" pitchFamily="18" charset="0"/>
                              <a:ea typeface="黑体" pitchFamily="49" charset="-122"/>
                            </a:rPr>
                          </m:ctrlPr>
                        </m:funcPr>
                        <m:fName>
                          <m:r>
                            <m:rPr>
                              <m:sty m:val="p"/>
                            </m:rPr>
                            <a:rPr lang="en-US" altLang="zh-CN" b="0" i="0" smtClean="0">
                              <a:latin typeface="Cambria Math"/>
                              <a:ea typeface="黑体" pitchFamily="49" charset="-122"/>
                            </a:rPr>
                            <m:t>min</m:t>
                          </m:r>
                        </m:fName>
                        <m:e>
                          <m:d>
                            <m:dPr>
                              <m:ctrlPr>
                                <a:rPr lang="en-US" altLang="zh-CN" b="0" i="1" smtClean="0">
                                  <a:latin typeface="Cambria Math" panose="02040503050406030204" pitchFamily="18" charset="0"/>
                                  <a:ea typeface="黑体" pitchFamily="49" charset="-122"/>
                                </a:rPr>
                              </m:ctrlPr>
                            </m:dPr>
                            <m:e>
                              <m:r>
                                <a:rPr lang="en-US" altLang="zh-CN" b="0" i="1" smtClean="0">
                                  <a:latin typeface="Cambria Math"/>
                                  <a:ea typeface="黑体" pitchFamily="49" charset="-122"/>
                                </a:rPr>
                                <m:t>2,</m:t>
                              </m:r>
                              <m:r>
                                <a:rPr lang="en-US" altLang="zh-CN" b="0" i="1" smtClean="0">
                                  <a:latin typeface="Cambria Math"/>
                                  <a:ea typeface="黑体" pitchFamily="49" charset="-122"/>
                                </a:rPr>
                                <m:t>𝑥</m:t>
                              </m:r>
                              <m:r>
                                <a:rPr lang="en-US" altLang="zh-CN" b="0" i="1" smtClean="0">
                                  <a:latin typeface="Cambria Math"/>
                                  <a:ea typeface="黑体" pitchFamily="49" charset="-122"/>
                                </a:rPr>
                                <m:t>,</m:t>
                              </m:r>
                              <m:r>
                                <a:rPr lang="en-US" altLang="zh-CN" b="0" i="1" smtClean="0">
                                  <a:latin typeface="Cambria Math"/>
                                  <a:ea typeface="黑体" pitchFamily="49" charset="-122"/>
                                </a:rPr>
                                <m:t>𝑦</m:t>
                              </m:r>
                            </m:e>
                          </m:d>
                        </m:e>
                      </m:func>
                      <m:r>
                        <a:rPr lang="en-US" altLang="zh-CN" b="0" i="1" smtClean="0">
                          <a:latin typeface="Cambria Math"/>
                          <a:ea typeface="黑体" pitchFamily="49" charset="-122"/>
                        </a:rPr>
                        <m:t>,</m:t>
                      </m:r>
                      <m:func>
                        <m:funcPr>
                          <m:ctrlPr>
                            <a:rPr lang="en-US" altLang="zh-CN" b="0" i="1" smtClean="0">
                              <a:latin typeface="Cambria Math" panose="02040503050406030204" pitchFamily="18" charset="0"/>
                              <a:ea typeface="黑体" pitchFamily="49" charset="-122"/>
                            </a:rPr>
                          </m:ctrlPr>
                        </m:funcPr>
                        <m:fName>
                          <m:r>
                            <m:rPr>
                              <m:sty m:val="p"/>
                            </m:rPr>
                            <a:rPr lang="en-US" altLang="zh-CN" b="0" i="0" smtClean="0">
                              <a:latin typeface="Cambria Math"/>
                              <a:ea typeface="黑体" pitchFamily="49" charset="-122"/>
                            </a:rPr>
                            <m:t>min</m:t>
                          </m:r>
                        </m:fName>
                        <m:e>
                          <m:d>
                            <m:dPr>
                              <m:ctrlPr>
                                <a:rPr lang="en-US" altLang="zh-CN" b="0" i="1" smtClean="0">
                                  <a:latin typeface="Cambria Math" panose="02040503050406030204" pitchFamily="18" charset="0"/>
                                  <a:ea typeface="黑体" pitchFamily="49" charset="-122"/>
                                </a:rPr>
                              </m:ctrlPr>
                            </m:dPr>
                            <m:e>
                              <m:r>
                                <a:rPr lang="en-US" altLang="zh-CN" b="0" i="1" smtClean="0">
                                  <a:latin typeface="Cambria Math"/>
                                  <a:ea typeface="黑体" pitchFamily="49" charset="-122"/>
                                </a:rPr>
                                <m:t>14,5,2</m:t>
                              </m:r>
                            </m:e>
                          </m:d>
                        </m:e>
                      </m:func>
                      <m:r>
                        <a:rPr lang="en-US" altLang="zh-CN" b="0" i="1" smtClean="0">
                          <a:latin typeface="Cambria Math"/>
                          <a:ea typeface="黑体" pitchFamily="49" charset="-122"/>
                        </a:rPr>
                        <m:t>=</m:t>
                      </m:r>
                      <m:func>
                        <m:funcPr>
                          <m:ctrlPr>
                            <a:rPr lang="en-US" altLang="zh-CN" b="0" i="1" smtClean="0">
                              <a:latin typeface="Cambria Math" panose="02040503050406030204" pitchFamily="18" charset="0"/>
                              <a:ea typeface="黑体" pitchFamily="49" charset="-122"/>
                            </a:rPr>
                          </m:ctrlPr>
                        </m:funcPr>
                        <m:fName>
                          <m:r>
                            <m:rPr>
                              <m:sty m:val="p"/>
                            </m:rPr>
                            <a:rPr lang="en-US" altLang="zh-CN" b="0" i="0" smtClean="0">
                              <a:latin typeface="Cambria Math"/>
                              <a:ea typeface="黑体" pitchFamily="49" charset="-122"/>
                            </a:rPr>
                            <m:t>max</m:t>
                          </m:r>
                        </m:fName>
                        <m:e>
                          <m:d>
                            <m:dPr>
                              <m:ctrlPr>
                                <a:rPr lang="en-US" altLang="zh-CN" b="0" i="1" smtClean="0">
                                  <a:latin typeface="Cambria Math" panose="02040503050406030204" pitchFamily="18" charset="0"/>
                                  <a:ea typeface="黑体" pitchFamily="49" charset="-122"/>
                                </a:rPr>
                              </m:ctrlPr>
                            </m:dPr>
                            <m:e>
                              <m:r>
                                <a:rPr lang="en-US" altLang="zh-CN" b="0" i="1" smtClean="0">
                                  <a:latin typeface="Cambria Math"/>
                                  <a:ea typeface="黑体" pitchFamily="49" charset="-122"/>
                                </a:rPr>
                                <m:t>3,</m:t>
                              </m:r>
                              <m:func>
                                <m:funcPr>
                                  <m:ctrlPr>
                                    <a:rPr lang="en-US" altLang="zh-CN" b="0" i="1" smtClean="0">
                                      <a:latin typeface="Cambria Math" panose="02040503050406030204" pitchFamily="18" charset="0"/>
                                      <a:ea typeface="黑体" pitchFamily="49" charset="-122"/>
                                    </a:rPr>
                                  </m:ctrlPr>
                                </m:funcPr>
                                <m:fName>
                                  <m:r>
                                    <m:rPr>
                                      <m:sty m:val="p"/>
                                    </m:rPr>
                                    <a:rPr lang="en-US" altLang="zh-CN" b="0" i="0" smtClean="0">
                                      <a:latin typeface="Cambria Math"/>
                                      <a:ea typeface="黑体" pitchFamily="49" charset="-122"/>
                                    </a:rPr>
                                    <m:t>min</m:t>
                                  </m:r>
                                </m:fName>
                                <m:e>
                                  <m:d>
                                    <m:dPr>
                                      <m:ctrlPr>
                                        <a:rPr lang="en-US" altLang="zh-CN" b="0" i="1" smtClean="0">
                                          <a:latin typeface="Cambria Math" panose="02040503050406030204" pitchFamily="18" charset="0"/>
                                          <a:ea typeface="黑体" pitchFamily="49" charset="-122"/>
                                        </a:rPr>
                                      </m:ctrlPr>
                                    </m:dPr>
                                    <m:e>
                                      <m:r>
                                        <a:rPr lang="en-US" altLang="zh-CN" b="0" i="1" smtClean="0">
                                          <a:latin typeface="Cambria Math"/>
                                          <a:ea typeface="黑体" pitchFamily="49" charset="-122"/>
                                        </a:rPr>
                                        <m:t>2,</m:t>
                                      </m:r>
                                      <m:r>
                                        <a:rPr lang="en-US" altLang="zh-CN" b="0" i="1" smtClean="0">
                                          <a:latin typeface="Cambria Math"/>
                                          <a:ea typeface="黑体" pitchFamily="49" charset="-122"/>
                                        </a:rPr>
                                        <m:t>𝑥</m:t>
                                      </m:r>
                                      <m:r>
                                        <a:rPr lang="en-US" altLang="zh-CN" b="0" i="1" smtClean="0">
                                          <a:latin typeface="Cambria Math"/>
                                          <a:ea typeface="黑体" pitchFamily="49" charset="-122"/>
                                        </a:rPr>
                                        <m:t>,</m:t>
                                      </m:r>
                                      <m:r>
                                        <a:rPr lang="en-US" altLang="zh-CN" b="0" i="1" smtClean="0">
                                          <a:latin typeface="Cambria Math"/>
                                          <a:ea typeface="黑体" pitchFamily="49" charset="-122"/>
                                        </a:rPr>
                                        <m:t>𝑦</m:t>
                                      </m:r>
                                    </m:e>
                                  </m:d>
                                </m:e>
                              </m:func>
                              <m:r>
                                <a:rPr lang="en-US" altLang="zh-CN" b="0" i="1" smtClean="0">
                                  <a:latin typeface="Cambria Math"/>
                                  <a:ea typeface="黑体" pitchFamily="49" charset="-122"/>
                                </a:rPr>
                                <m:t>,2</m:t>
                              </m:r>
                            </m:e>
                          </m:d>
                        </m:e>
                      </m:func>
                    </m:oMath>
                  </m:oMathPara>
                </a14:m>
                <a:endParaRPr lang="en-US" altLang="zh-CN" b="0" i="1" dirty="0" smtClean="0">
                  <a:latin typeface="Cambria Math"/>
                  <a:ea typeface="黑体" pitchFamily="49" charset="-122"/>
                </a:endParaRPr>
              </a:p>
              <a:p>
                <a14:m>
                  <m:oMath xmlns:m="http://schemas.openxmlformats.org/officeDocument/2006/math">
                    <m:r>
                      <a:rPr lang="en-US" altLang="zh-CN" b="0" i="1" smtClean="0">
                        <a:latin typeface="Cambria Math"/>
                        <a:ea typeface="黑体" pitchFamily="49" charset="-122"/>
                      </a:rPr>
                      <m:t>=</m:t>
                    </m:r>
                    <m:func>
                      <m:funcPr>
                        <m:ctrlPr>
                          <a:rPr lang="en-US" altLang="zh-CN" b="0" i="1" smtClean="0">
                            <a:latin typeface="Cambria Math" panose="02040503050406030204" pitchFamily="18" charset="0"/>
                            <a:ea typeface="黑体" pitchFamily="49" charset="-122"/>
                          </a:rPr>
                        </m:ctrlPr>
                      </m:funcPr>
                      <m:fName>
                        <m:r>
                          <m:rPr>
                            <m:sty m:val="p"/>
                          </m:rPr>
                          <a:rPr lang="en-US" altLang="zh-CN" b="0" i="0" smtClean="0">
                            <a:latin typeface="Cambria Math"/>
                            <a:ea typeface="黑体" pitchFamily="49" charset="-122"/>
                          </a:rPr>
                          <m:t>max</m:t>
                        </m:r>
                      </m:fName>
                      <m:e>
                        <m:d>
                          <m:dPr>
                            <m:ctrlPr>
                              <a:rPr lang="en-US" altLang="zh-CN" b="0" i="1" smtClean="0">
                                <a:latin typeface="Cambria Math" panose="02040503050406030204" pitchFamily="18" charset="0"/>
                                <a:ea typeface="黑体" pitchFamily="49" charset="-122"/>
                              </a:rPr>
                            </m:ctrlPr>
                          </m:dPr>
                          <m:e>
                            <m:r>
                              <a:rPr lang="en-US" altLang="zh-CN" b="0" i="1" smtClean="0">
                                <a:latin typeface="Cambria Math"/>
                                <a:ea typeface="黑体" pitchFamily="49" charset="-122"/>
                              </a:rPr>
                              <m:t>3,</m:t>
                            </m:r>
                            <m:r>
                              <a:rPr lang="en-US" altLang="zh-CN" b="0" i="1" smtClean="0">
                                <a:latin typeface="Cambria Math"/>
                                <a:ea typeface="黑体" pitchFamily="49" charset="-122"/>
                              </a:rPr>
                              <m:t>𝑧</m:t>
                            </m:r>
                            <m:r>
                              <a:rPr lang="en-US" altLang="zh-CN" b="0" i="1" smtClean="0">
                                <a:latin typeface="Cambria Math"/>
                                <a:ea typeface="黑体" pitchFamily="49" charset="-122"/>
                              </a:rPr>
                              <m:t>,2</m:t>
                            </m:r>
                          </m:e>
                        </m:d>
                      </m:e>
                    </m:func>
                  </m:oMath>
                </a14:m>
                <a:r>
                  <a:rPr lang="en-US" altLang="zh-CN" b="0" dirty="0" smtClean="0">
                    <a:ea typeface="黑体" pitchFamily="49" charset="-122"/>
                  </a:rPr>
                  <a:t>=3</a:t>
                </a:r>
              </a:p>
              <a:p>
                <a:endParaRPr lang="en-US" altLang="zh-CN" dirty="0">
                  <a:ea typeface="黑体" pitchFamily="49" charset="-122"/>
                </a:endParaRPr>
              </a:p>
              <a:p>
                <a14:m>
                  <m:oMath xmlns:m="http://schemas.openxmlformats.org/officeDocument/2006/math">
                    <m:r>
                      <a:rPr lang="en-US" altLang="zh-CN" b="0" i="1" smtClean="0">
                        <a:latin typeface="Cambria Math"/>
                        <a:ea typeface="黑体" pitchFamily="49" charset="-122"/>
                      </a:rPr>
                      <m:t>𝑤h𝑒𝑟𝑒</m:t>
                    </m:r>
                    <m:r>
                      <a:rPr lang="en-US" altLang="zh-CN" b="0" i="1" smtClean="0">
                        <a:latin typeface="Cambria Math"/>
                        <a:ea typeface="黑体" pitchFamily="49" charset="-122"/>
                      </a:rPr>
                      <m:t> </m:t>
                    </m:r>
                    <m:r>
                      <a:rPr lang="en-US" altLang="zh-CN" b="0" i="1" smtClean="0">
                        <a:latin typeface="Cambria Math"/>
                        <a:ea typeface="黑体" pitchFamily="49" charset="-122"/>
                      </a:rPr>
                      <m:t>𝑧</m:t>
                    </m:r>
                    <m:r>
                      <a:rPr lang="en-US" altLang="zh-CN" b="0" i="1" smtClean="0">
                        <a:latin typeface="Cambria Math"/>
                        <a:ea typeface="黑体" pitchFamily="49" charset="-122"/>
                      </a:rPr>
                      <m:t>=</m:t>
                    </m:r>
                    <m:r>
                      <m:rPr>
                        <m:sty m:val="p"/>
                      </m:rPr>
                      <a:rPr lang="en-US" altLang="zh-CN" b="0" i="0" smtClean="0">
                        <a:latin typeface="Cambria Math"/>
                        <a:ea typeface="黑体" pitchFamily="49" charset="-122"/>
                      </a:rPr>
                      <m:t>min</m:t>
                    </m:r>
                    <m:r>
                      <a:rPr lang="en-US" altLang="zh-CN" b="0" i="1" smtClean="0">
                        <a:latin typeface="Cambria Math"/>
                        <a:ea typeface="黑体" pitchFamily="49" charset="-122"/>
                      </a:rPr>
                      <m:t>⁡(2,</m:t>
                    </m:r>
                    <m:r>
                      <a:rPr lang="en-US" altLang="zh-CN" b="0" i="1" smtClean="0">
                        <a:latin typeface="Cambria Math"/>
                        <a:ea typeface="黑体" pitchFamily="49" charset="-122"/>
                      </a:rPr>
                      <m:t>𝑥</m:t>
                    </m:r>
                    <m:r>
                      <a:rPr lang="en-US" altLang="zh-CN" b="0" i="1" smtClean="0">
                        <a:latin typeface="Cambria Math"/>
                        <a:ea typeface="黑体" pitchFamily="49" charset="-122"/>
                      </a:rPr>
                      <m:t>,</m:t>
                    </m:r>
                    <m:r>
                      <a:rPr lang="en-US" altLang="zh-CN" b="0" i="1" smtClean="0">
                        <a:latin typeface="Cambria Math"/>
                        <a:ea typeface="黑体" pitchFamily="49" charset="-122"/>
                      </a:rPr>
                      <m:t>𝑦</m:t>
                    </m:r>
                    <m:r>
                      <a:rPr lang="en-US" altLang="zh-CN" b="0" i="1" smtClean="0">
                        <a:latin typeface="Cambria Math"/>
                        <a:ea typeface="黑体" pitchFamily="49" charset="-122"/>
                      </a:rPr>
                      <m:t>)≤2</m:t>
                    </m:r>
                  </m:oMath>
                </a14:m>
                <a:r>
                  <a:rPr lang="en-US" altLang="zh-CN" b="0" dirty="0" smtClean="0">
                    <a:ea typeface="黑体" pitchFamily="49" charset="-122"/>
                  </a:rPr>
                  <a:t>   </a:t>
                </a:r>
              </a:p>
              <a:p>
                <a:endParaRPr lang="en-US" altLang="zh-CN" dirty="0" smtClean="0">
                  <a:ea typeface="黑体" pitchFamily="49" charset="-122"/>
                </a:endParaRPr>
              </a:p>
              <a:p>
                <a:r>
                  <a:rPr lang="en-US" altLang="zh-CN" dirty="0">
                    <a:ea typeface="黑体" pitchFamily="49" charset="-122"/>
                  </a:rPr>
                  <a:t> </a:t>
                </a:r>
                <a:r>
                  <a:rPr lang="en-US" altLang="zh-CN" dirty="0" smtClean="0">
                    <a:ea typeface="黑体" pitchFamily="49" charset="-122"/>
                  </a:rPr>
                  <a:t>                                </a:t>
                </a:r>
                <a:endParaRPr lang="zh-CN" altLang="en-US" dirty="0" smtClean="0">
                  <a:ea typeface="黑体" pitchFamily="49" charset="-122"/>
                </a:endParaRPr>
              </a:p>
            </p:txBody>
          </p:sp>
        </mc:Choice>
        <mc:Fallback>
          <p:sp>
            <p:nvSpPr>
              <p:cNvPr id="4" name="TextBox 3"/>
              <p:cNvSpPr txBox="1">
                <a:spLocks noRot="1" noChangeAspect="1" noMove="1" noResize="1" noEditPoints="1" noAdjustHandles="1" noChangeArrowheads="1" noChangeShapeType="1" noTextEdit="1"/>
              </p:cNvSpPr>
              <p:nvPr/>
            </p:nvSpPr>
            <p:spPr>
              <a:xfrm>
                <a:off x="158040" y="2607592"/>
                <a:ext cx="4673603" cy="2295628"/>
              </a:xfrm>
              <a:prstGeom prst="rect">
                <a:avLst/>
              </a:prstGeom>
              <a:blipFill>
                <a:blip r:embed="rId4"/>
                <a:stretch>
                  <a:fillRect/>
                </a:stretch>
              </a:blipFill>
            </p:spPr>
            <p:txBody>
              <a:bodyPr/>
              <a:lstStyle/>
              <a:p>
                <a:r>
                  <a:rPr lang="zh-CN" altLang="en-US">
                    <a:noFill/>
                  </a:rPr>
                  <a:t> </a:t>
                </a:r>
              </a:p>
            </p:txBody>
          </p:sp>
        </mc:Fallback>
      </mc:AlternateContent>
      <p:sp>
        <p:nvSpPr>
          <p:cNvPr id="9" name="矩形 8"/>
          <p:cNvSpPr/>
          <p:nvPr/>
        </p:nvSpPr>
        <p:spPr>
          <a:xfrm>
            <a:off x="6667971" y="4779041"/>
            <a:ext cx="5375861" cy="646331"/>
          </a:xfrm>
          <a:prstGeom prst="rect">
            <a:avLst/>
          </a:prstGeom>
        </p:spPr>
        <p:txBody>
          <a:bodyPr wrap="squar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图</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中</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MIN</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选手所在的节点</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C</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下属分支</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4</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与根节点最终优化决策的取值无关，可不被访问。</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97817795"/>
      </p:ext>
    </p:extLst>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782695" y="348377"/>
            <a:ext cx="11168475" cy="657727"/>
          </a:xfrm>
        </p:spPr>
        <p:txBody>
          <a:bodyPr/>
          <a:lstStyle/>
          <a:p>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3733"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剪枝搜索</a:t>
            </a: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nvPr>
            </p:nvGraphicFramePr>
            <p:xfrm>
              <a:off x="695032" y="1035752"/>
              <a:ext cx="11256139" cy="1143000"/>
            </p:xfrm>
            <a:graphic>
              <a:graphicData uri="http://schemas.openxmlformats.org/drawingml/2006/table">
                <a:tbl>
                  <a:tblPr firstRow="1" bandRow="1">
                    <a:tableStyleId>{5C22544A-7EE6-4342-B048-85BDC9FD1C3A}</a:tableStyleId>
                  </a:tblPr>
                  <a:tblGrid>
                    <a:gridCol w="5333912">
                      <a:extLst>
                        <a:ext uri="{9D8B030D-6E8A-4147-A177-3AD203B41FA5}">
                          <a16:colId xmlns:a16="http://schemas.microsoft.com/office/drawing/2014/main" val="20000"/>
                        </a:ext>
                      </a:extLst>
                    </a:gridCol>
                    <a:gridCol w="5922227">
                      <a:extLst>
                        <a:ext uri="{9D8B030D-6E8A-4147-A177-3AD203B41FA5}">
                          <a16:colId xmlns:a16="http://schemas.microsoft.com/office/drawing/2014/main" val="20001"/>
                        </a:ext>
                      </a:extLst>
                    </a:gridCol>
                  </a:tblGrid>
                  <a:tr h="375920">
                    <a:tc>
                      <a:txBody>
                        <a:bodyPr/>
                        <a:lstStyle/>
                        <a:p>
                          <a:pPr algn="ct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a:t>
                          </a:r>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值</a:t>
                          </a: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𝛼</m:t>
                              </m:r>
                            </m:oMath>
                          </a14:m>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900" b="0"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节点目前得到的最高收益</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5920">
                    <a:tc>
                      <a:txBody>
                        <a:bodyPr/>
                        <a:lstStyle/>
                        <a:p>
                          <a:pPr algn="ct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Beta</a:t>
                          </a:r>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值</a:t>
                          </a: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𝛽</m:t>
                              </m:r>
                            </m:oMath>
                          </a14:m>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900" b="0"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smtClean="0">
                              <a:latin typeface="Times New Roman" panose="02020603050405020304" pitchFamily="18" charset="0"/>
                              <a:ea typeface="黑体" panose="02010609060101010101" pitchFamily="49" charset="-122"/>
                              <a:cs typeface="Times New Roman" panose="02020603050405020304" pitchFamily="18" charset="0"/>
                            </a:rPr>
                            <a:t>MIN</a:t>
                          </a:r>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节点目前可给对手的最小收益</a:t>
                          </a:r>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5920">
                    <a:tc gridSpan="2">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𝛼</m:t>
                              </m:r>
                            </m:oMath>
                          </a14:m>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𝛽</m:t>
                              </m:r>
                            </m:oMath>
                          </a14:m>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的值初始化分别设置为</a:t>
                          </a:r>
                          <a14:m>
                            <m:oMath xmlns:m="http://schemas.openxmlformats.org/officeDocument/2006/math">
                              <m:r>
                                <a:rPr lang="en-US" altLang="zh-CN" sz="1900" b="0" i="1" kern="1200" smtClean="0">
                                  <a:solidFill>
                                    <a:srgbClr val="C00000"/>
                                  </a:solidFill>
                                  <a:latin typeface="Cambria Math"/>
                                  <a:ea typeface="Cambria Math"/>
                                  <a:cs typeface="Times New Roman" panose="02020603050405020304" pitchFamily="18" charset="0"/>
                                </a:rPr>
                                <m:t>−∞</m:t>
                              </m:r>
                            </m:oMath>
                          </a14:m>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1900" b="0" i="1" kern="1200" smtClean="0">
                                  <a:solidFill>
                                    <a:srgbClr val="C00000"/>
                                  </a:solidFill>
                                  <a:latin typeface="Cambria Math"/>
                                  <a:ea typeface="Cambria Math"/>
                                  <a:cs typeface="Times New Roman" panose="02020603050405020304" pitchFamily="18" charset="0"/>
                                </a:rPr>
                                <m:t>∞</m:t>
                              </m:r>
                            </m:oMath>
                          </a14:m>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1800" b="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7" name="表格 6"/>
              <p:cNvGraphicFramePr>
                <a:graphicFrameLocks noGrp="1"/>
              </p:cNvGraphicFramePr>
              <p:nvPr>
                <p:extLst/>
              </p:nvPr>
            </p:nvGraphicFramePr>
            <p:xfrm>
              <a:off x="695032" y="1035752"/>
              <a:ext cx="11256139" cy="1143000"/>
            </p:xfrm>
            <a:graphic>
              <a:graphicData uri="http://schemas.openxmlformats.org/drawingml/2006/table">
                <a:tbl>
                  <a:tblPr firstRow="1" bandRow="1">
                    <a:tableStyleId>{5C22544A-7EE6-4342-B048-85BDC9FD1C3A}</a:tableStyleId>
                  </a:tblPr>
                  <a:tblGrid>
                    <a:gridCol w="5333912">
                      <a:extLst>
                        <a:ext uri="{9D8B030D-6E8A-4147-A177-3AD203B41FA5}">
                          <a16:colId xmlns:a16="http://schemas.microsoft.com/office/drawing/2014/main" val="20000"/>
                        </a:ext>
                      </a:extLst>
                    </a:gridCol>
                    <a:gridCol w="5922227">
                      <a:extLst>
                        <a:ext uri="{9D8B030D-6E8A-4147-A177-3AD203B41FA5}">
                          <a16:colId xmlns:a16="http://schemas.microsoft.com/office/drawing/2014/main" val="20001"/>
                        </a:ext>
                      </a:extLst>
                    </a:gridCol>
                  </a:tblGrid>
                  <a:tr h="3810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9524" r="-111314" b="-223810"/>
                          </a:stretch>
                        </a:blipFill>
                      </a:tcPr>
                    </a:tc>
                    <a:tc>
                      <a:txBody>
                        <a:bodyPr/>
                        <a:lstStyle/>
                        <a:p>
                          <a:pPr algn="ctr"/>
                          <a:r>
                            <a:rPr lang="en-US" altLang="zh-CN"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节点目前得到的最高收益</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10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109524" r="-111314" b="-123810"/>
                          </a:stretch>
                        </a:blipFill>
                      </a:tcPr>
                    </a:tc>
                    <a:tc>
                      <a:txBody>
                        <a:bodyPr/>
                        <a:lstStyle/>
                        <a:p>
                          <a:pPr algn="ctr"/>
                          <a:r>
                            <a:rPr lang="en-US" altLang="zh-CN" sz="1900" b="0" dirty="0" smtClean="0">
                              <a:latin typeface="Times New Roman" panose="02020603050405020304" pitchFamily="18" charset="0"/>
                              <a:ea typeface="黑体" panose="02010609060101010101" pitchFamily="49" charset="-122"/>
                              <a:cs typeface="Times New Roman" panose="02020603050405020304" pitchFamily="18" charset="0"/>
                            </a:rPr>
                            <a:t>MIN</a:t>
                          </a:r>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节点目前可给对手的最小收益</a:t>
                          </a:r>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1000">
                    <a:tc gridSpan="2">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8" t="-209524" r="-108" b="-23810"/>
                          </a:stretch>
                        </a:blipFill>
                      </a:tcPr>
                    </a:tc>
                    <a:tc hMerge="1">
                      <a:txBody>
                        <a:bodyPr/>
                        <a:lstStyle/>
                        <a:p>
                          <a:pPr algn="ctr"/>
                          <a:endParaRPr lang="zh-CN" altLang="en-US" sz="1800" b="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Fallback>
      </mc:AlternateContent>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18" y="2298101"/>
            <a:ext cx="11051969" cy="4118993"/>
          </a:xfrm>
          <a:prstGeom prst="rect">
            <a:avLst/>
          </a:prstGeom>
        </p:spPr>
      </p:pic>
    </p:spTree>
    <p:extLst>
      <p:ext uri="{BB962C8B-B14F-4D97-AF65-F5344CB8AC3E}">
        <p14:creationId xmlns:p14="http://schemas.microsoft.com/office/powerpoint/2010/main" val="2330143265"/>
      </p:ext>
    </p:extLst>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782695" y="348377"/>
            <a:ext cx="11168475" cy="657727"/>
          </a:xfrm>
        </p:spPr>
        <p:txBody>
          <a:bodyPr/>
          <a:lstStyle/>
          <a:p>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3733"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剪枝搜索</a:t>
            </a: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nvPr>
            </p:nvGraphicFramePr>
            <p:xfrm>
              <a:off x="695032" y="1035752"/>
              <a:ext cx="11256139" cy="1143000"/>
            </p:xfrm>
            <a:graphic>
              <a:graphicData uri="http://schemas.openxmlformats.org/drawingml/2006/table">
                <a:tbl>
                  <a:tblPr firstRow="1" bandRow="1">
                    <a:tableStyleId>{5C22544A-7EE6-4342-B048-85BDC9FD1C3A}</a:tableStyleId>
                  </a:tblPr>
                  <a:tblGrid>
                    <a:gridCol w="5333912">
                      <a:extLst>
                        <a:ext uri="{9D8B030D-6E8A-4147-A177-3AD203B41FA5}">
                          <a16:colId xmlns:a16="http://schemas.microsoft.com/office/drawing/2014/main" val="20000"/>
                        </a:ext>
                      </a:extLst>
                    </a:gridCol>
                    <a:gridCol w="5922227">
                      <a:extLst>
                        <a:ext uri="{9D8B030D-6E8A-4147-A177-3AD203B41FA5}">
                          <a16:colId xmlns:a16="http://schemas.microsoft.com/office/drawing/2014/main" val="20001"/>
                        </a:ext>
                      </a:extLst>
                    </a:gridCol>
                  </a:tblGrid>
                  <a:tr h="375920">
                    <a:tc>
                      <a:txBody>
                        <a:bodyPr/>
                        <a:lstStyle/>
                        <a:p>
                          <a:pPr algn="ct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a:t>
                          </a:r>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值</a:t>
                          </a: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𝛼</m:t>
                              </m:r>
                            </m:oMath>
                          </a14:m>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900" b="0"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节点目前得到的最高收益</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5920">
                    <a:tc>
                      <a:txBody>
                        <a:bodyPr/>
                        <a:lstStyle/>
                        <a:p>
                          <a:pPr algn="ct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Beta</a:t>
                          </a:r>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值</a:t>
                          </a: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𝛽</m:t>
                              </m:r>
                            </m:oMath>
                          </a14:m>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900" b="0"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smtClean="0">
                              <a:latin typeface="Times New Roman" panose="02020603050405020304" pitchFamily="18" charset="0"/>
                              <a:ea typeface="黑体" panose="02010609060101010101" pitchFamily="49" charset="-122"/>
                              <a:cs typeface="Times New Roman" panose="02020603050405020304" pitchFamily="18" charset="0"/>
                            </a:rPr>
                            <a:t>MIN</a:t>
                          </a:r>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节点目前可给对手的最小收益</a:t>
                          </a:r>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5920">
                    <a:tc gridSpan="2">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𝛼</m:t>
                              </m:r>
                            </m:oMath>
                          </a14:m>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𝛽</m:t>
                              </m:r>
                            </m:oMath>
                          </a14:m>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的值初始化分别设置为</a:t>
                          </a:r>
                          <a14:m>
                            <m:oMath xmlns:m="http://schemas.openxmlformats.org/officeDocument/2006/math">
                              <m:r>
                                <a:rPr lang="en-US" altLang="zh-CN" sz="1900" b="0" i="1" kern="1200" smtClean="0">
                                  <a:solidFill>
                                    <a:srgbClr val="C00000"/>
                                  </a:solidFill>
                                  <a:latin typeface="Cambria Math"/>
                                  <a:ea typeface="Cambria Math"/>
                                  <a:cs typeface="Times New Roman" panose="02020603050405020304" pitchFamily="18" charset="0"/>
                                </a:rPr>
                                <m:t>−∞</m:t>
                              </m:r>
                            </m:oMath>
                          </a14:m>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1900" b="0" i="1" kern="1200" smtClean="0">
                                  <a:solidFill>
                                    <a:srgbClr val="C00000"/>
                                  </a:solidFill>
                                  <a:latin typeface="Cambria Math"/>
                                  <a:ea typeface="Cambria Math"/>
                                  <a:cs typeface="Times New Roman" panose="02020603050405020304" pitchFamily="18" charset="0"/>
                                </a:rPr>
                                <m:t>∞</m:t>
                              </m:r>
                            </m:oMath>
                          </a14:m>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1800" b="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7" name="表格 6"/>
              <p:cNvGraphicFramePr>
                <a:graphicFrameLocks noGrp="1"/>
              </p:cNvGraphicFramePr>
              <p:nvPr>
                <p:extLst/>
              </p:nvPr>
            </p:nvGraphicFramePr>
            <p:xfrm>
              <a:off x="695032" y="1035752"/>
              <a:ext cx="11256139" cy="1143000"/>
            </p:xfrm>
            <a:graphic>
              <a:graphicData uri="http://schemas.openxmlformats.org/drawingml/2006/table">
                <a:tbl>
                  <a:tblPr firstRow="1" bandRow="1">
                    <a:tableStyleId>{5C22544A-7EE6-4342-B048-85BDC9FD1C3A}</a:tableStyleId>
                  </a:tblPr>
                  <a:tblGrid>
                    <a:gridCol w="5333912">
                      <a:extLst>
                        <a:ext uri="{9D8B030D-6E8A-4147-A177-3AD203B41FA5}">
                          <a16:colId xmlns:a16="http://schemas.microsoft.com/office/drawing/2014/main" val="20000"/>
                        </a:ext>
                      </a:extLst>
                    </a:gridCol>
                    <a:gridCol w="5922227">
                      <a:extLst>
                        <a:ext uri="{9D8B030D-6E8A-4147-A177-3AD203B41FA5}">
                          <a16:colId xmlns:a16="http://schemas.microsoft.com/office/drawing/2014/main" val="20001"/>
                        </a:ext>
                      </a:extLst>
                    </a:gridCol>
                  </a:tblGrid>
                  <a:tr h="3810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9524" r="-111314" b="-223810"/>
                          </a:stretch>
                        </a:blipFill>
                      </a:tcPr>
                    </a:tc>
                    <a:tc>
                      <a:txBody>
                        <a:bodyPr/>
                        <a:lstStyle/>
                        <a:p>
                          <a:pPr algn="ctr"/>
                          <a:r>
                            <a:rPr lang="en-US" altLang="zh-CN"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节点目前得到的最高收益</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10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109524" r="-111314" b="-123810"/>
                          </a:stretch>
                        </a:blipFill>
                      </a:tcPr>
                    </a:tc>
                    <a:tc>
                      <a:txBody>
                        <a:bodyPr/>
                        <a:lstStyle/>
                        <a:p>
                          <a:pPr algn="ctr"/>
                          <a:r>
                            <a:rPr lang="en-US" altLang="zh-CN" sz="1900" b="0" dirty="0" smtClean="0">
                              <a:latin typeface="Times New Roman" panose="02020603050405020304" pitchFamily="18" charset="0"/>
                              <a:ea typeface="黑体" panose="02010609060101010101" pitchFamily="49" charset="-122"/>
                              <a:cs typeface="Times New Roman" panose="02020603050405020304" pitchFamily="18" charset="0"/>
                            </a:rPr>
                            <a:t>MIN</a:t>
                          </a:r>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节点目前可给对手的最小收益</a:t>
                          </a:r>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1000">
                    <a:tc gridSpan="2">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8" t="-209524" r="-108" b="-23810"/>
                          </a:stretch>
                        </a:blipFill>
                      </a:tcPr>
                    </a:tc>
                    <a:tc hMerge="1">
                      <a:txBody>
                        <a:bodyPr/>
                        <a:lstStyle/>
                        <a:p>
                          <a:pPr algn="ctr"/>
                          <a:endParaRPr lang="zh-CN" altLang="en-US" sz="1800" b="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Fallback>
      </mc:AlternateContent>
      <p:grpSp>
        <p:nvGrpSpPr>
          <p:cNvPr id="9" name="组合 8"/>
          <p:cNvGrpSpPr/>
          <p:nvPr/>
        </p:nvGrpSpPr>
        <p:grpSpPr>
          <a:xfrm>
            <a:off x="917474" y="2639437"/>
            <a:ext cx="10376361" cy="3964564"/>
            <a:chOff x="141111" y="1388536"/>
            <a:chExt cx="8607778" cy="4749568"/>
          </a:xfrm>
        </p:grpSpPr>
        <p:pic>
          <p:nvPicPr>
            <p:cNvPr id="10" name="Picture 5" descr="alpha-beta-progress1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11" y="1388536"/>
              <a:ext cx="2884311" cy="26303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lpha-beta-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023" y="1411112"/>
              <a:ext cx="3060682" cy="2506133"/>
            </a:xfrm>
            <a:prstGeom prst="rect">
              <a:avLst/>
            </a:prstGeom>
            <a:noFill/>
            <a:extLst>
              <a:ext uri="{909E8E84-426E-40DD-AFC4-6F175D3DCCD1}">
                <a14:hiddenFill xmlns:a14="http://schemas.microsoft.com/office/drawing/2010/main">
                  <a:solidFill>
                    <a:srgbClr val="FFFFFF"/>
                  </a:solidFill>
                </a14:hiddenFill>
              </a:ext>
            </a:extLst>
          </p:spPr>
        </p:pic>
        <p:sp>
          <p:nvSpPr>
            <p:cNvPr id="12" name="右箭头 11"/>
            <p:cNvSpPr/>
            <p:nvPr/>
          </p:nvSpPr>
          <p:spPr>
            <a:xfrm>
              <a:off x="2043289" y="2494845"/>
              <a:ext cx="344311" cy="24271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pic>
          <p:nvPicPr>
            <p:cNvPr id="13" name="Picture 4" descr="alpha-beta-progress3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2533" y="1405785"/>
              <a:ext cx="3296356" cy="2178119"/>
            </a:xfrm>
            <a:prstGeom prst="rect">
              <a:avLst/>
            </a:prstGeom>
            <a:noFill/>
            <a:extLst>
              <a:ext uri="{909E8E84-426E-40DD-AFC4-6F175D3DCCD1}">
                <a14:hiddenFill xmlns:a14="http://schemas.microsoft.com/office/drawing/2010/main">
                  <a:solidFill>
                    <a:srgbClr val="FFFFFF"/>
                  </a:solidFill>
                </a14:hiddenFill>
              </a:ext>
            </a:extLst>
          </p:spPr>
        </p:pic>
        <p:sp>
          <p:nvSpPr>
            <p:cNvPr id="14" name="右箭头 13"/>
            <p:cNvSpPr/>
            <p:nvPr/>
          </p:nvSpPr>
          <p:spPr>
            <a:xfrm>
              <a:off x="4814712" y="2576689"/>
              <a:ext cx="344311" cy="24271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5" name="右箭头 14"/>
            <p:cNvSpPr/>
            <p:nvPr/>
          </p:nvSpPr>
          <p:spPr>
            <a:xfrm>
              <a:off x="654756" y="5077177"/>
              <a:ext cx="344311" cy="24271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pic>
          <p:nvPicPr>
            <p:cNvPr id="16" name="Picture 4" descr="alpha-beta-progress4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533" y="4196874"/>
              <a:ext cx="3426178" cy="19412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lpha-beta-progress5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023" y="4158385"/>
              <a:ext cx="3318933" cy="1772372"/>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17"/>
            <p:cNvSpPr/>
            <p:nvPr/>
          </p:nvSpPr>
          <p:spPr>
            <a:xfrm>
              <a:off x="4560711" y="5088465"/>
              <a:ext cx="344311" cy="24271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grpSp>
    </p:spTree>
    <p:extLst>
      <p:ext uri="{BB962C8B-B14F-4D97-AF65-F5344CB8AC3E}">
        <p14:creationId xmlns:p14="http://schemas.microsoft.com/office/powerpoint/2010/main" val="3997255102"/>
      </p:ext>
    </p:extLst>
  </p:cSld>
  <p:clrMapOvr>
    <a:masterClrMapping/>
  </p:clrMapOvr>
  <p:transition>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450" y="268595"/>
            <a:ext cx="8579556" cy="5827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矩形 4"/>
              <p:cNvSpPr/>
              <p:nvPr/>
            </p:nvSpPr>
            <p:spPr>
              <a:xfrm>
                <a:off x="3165756" y="6335116"/>
                <a:ext cx="3245953" cy="369332"/>
              </a:xfrm>
              <a:prstGeom prst="rect">
                <a:avLst/>
              </a:prstGeom>
            </p:spPr>
            <p:txBody>
              <a:bodyPr wrap="none">
                <a:spAutoFit/>
              </a:bodyPr>
              <a:lstStyle/>
              <a:p>
                <a:r>
                  <a:rPr lang="zh-CN" altLang="en-US" dirty="0">
                    <a:ea typeface="黑体" panose="02010609060101010101" pitchFamily="49" charset="-122"/>
                    <a:cs typeface="Times New Roman" panose="02020603050405020304" pitchFamily="18" charset="0"/>
                  </a:rPr>
                  <a:t>从</a:t>
                </a:r>
                <a14:m>
                  <m:oMath xmlns:m="http://schemas.openxmlformats.org/officeDocument/2006/math">
                    <m:r>
                      <a:rPr lang="zh-CN" altLang="en-US" i="1">
                        <a:solidFill>
                          <a:srgbClr val="C00000"/>
                        </a:solidFill>
                        <a:latin typeface="Cambria Math"/>
                        <a:ea typeface="黑体" panose="02010609060101010101" pitchFamily="49" charset="-122"/>
                        <a:cs typeface="Times New Roman" panose="02020603050405020304" pitchFamily="18" charset="0"/>
                      </a:rPr>
                      <m:t>𝛼</m:t>
                    </m:r>
                  </m:oMath>
                </a14:m>
                <a:r>
                  <a:rPr lang="zh-CN" altLang="en-US" dirty="0">
                    <a:ea typeface="黑体" panose="02010609060101010101" pitchFamily="49" charset="-122"/>
                    <a:cs typeface="Times New Roman" panose="02020603050405020304" pitchFamily="18" charset="0"/>
                  </a:rPr>
                  <a:t>和</a:t>
                </a:r>
                <a14:m>
                  <m:oMath xmlns:m="http://schemas.openxmlformats.org/officeDocument/2006/math">
                    <m:r>
                      <a:rPr lang="zh-CN" altLang="en-US" i="1">
                        <a:solidFill>
                          <a:srgbClr val="C00000"/>
                        </a:solidFill>
                        <a:latin typeface="Cambria Math"/>
                        <a:ea typeface="黑体" panose="02010609060101010101" pitchFamily="49" charset="-122"/>
                        <a:cs typeface="Times New Roman" panose="02020603050405020304" pitchFamily="18" charset="0"/>
                      </a:rPr>
                      <m:t>𝛽</m:t>
                    </m:r>
                  </m:oMath>
                </a14:m>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的变化来理解剪枝过程</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165756" y="6335116"/>
                <a:ext cx="3245953" cy="369332"/>
              </a:xfrm>
              <a:prstGeom prst="rect">
                <a:avLst/>
              </a:prstGeom>
              <a:blipFill>
                <a:blip r:embed="rId3"/>
                <a:stretch>
                  <a:fillRect l="-1501" t="-11475" r="-750" b="-21311"/>
                </a:stretch>
              </a:blipFill>
            </p:spPr>
            <p:txBody>
              <a:bodyPr/>
              <a:lstStyle/>
              <a:p>
                <a:r>
                  <a:rPr lang="zh-CN" altLang="en-US">
                    <a:noFill/>
                  </a:rPr>
                  <a:t> </a:t>
                </a:r>
              </a:p>
            </p:txBody>
          </p:sp>
        </mc:Fallback>
      </mc:AlternateContent>
      <p:sp>
        <p:nvSpPr>
          <p:cNvPr id="6" name="圆角矩形 5"/>
          <p:cNvSpPr/>
          <p:nvPr/>
        </p:nvSpPr>
        <p:spPr>
          <a:xfrm>
            <a:off x="10402759" y="3360720"/>
            <a:ext cx="1330036" cy="2375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867" dirty="0">
                <a:latin typeface="Times New Roman" panose="02020603050405020304" pitchFamily="18" charset="0"/>
                <a:ea typeface="黑体" pitchFamily="49" charset="-122"/>
                <a:cs typeface="Times New Roman" panose="02020603050405020304" pitchFamily="18" charset="0"/>
              </a:rPr>
              <a:t>2 5 14</a:t>
            </a:r>
            <a:endParaRPr lang="zh-CN" altLang="en-US" sz="1867" dirty="0">
              <a:latin typeface="Times New Roman" panose="02020603050405020304" pitchFamily="18" charset="0"/>
              <a:ea typeface="黑体" pitchFamily="49" charset="-122"/>
              <a:cs typeface="Times New Roman" panose="02020603050405020304" pitchFamily="18" charset="0"/>
            </a:endParaRPr>
          </a:p>
        </p:txBody>
      </p:sp>
      <p:sp>
        <p:nvSpPr>
          <p:cNvPr id="9" name="右箭头 8"/>
          <p:cNvSpPr/>
          <p:nvPr/>
        </p:nvSpPr>
        <p:spPr>
          <a:xfrm>
            <a:off x="9262756" y="3443847"/>
            <a:ext cx="1061041" cy="118755"/>
          </a:xfrm>
          <a:prstGeom prst="right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0" name="矩形 9"/>
          <p:cNvSpPr/>
          <p:nvPr/>
        </p:nvSpPr>
        <p:spPr>
          <a:xfrm>
            <a:off x="9078259" y="3076877"/>
            <a:ext cx="1281120" cy="420564"/>
          </a:xfrm>
          <a:prstGeom prst="rect">
            <a:avLst/>
          </a:prstGeom>
        </p:spPr>
        <p:txBody>
          <a:bodyPr wrap="none">
            <a:spAutoFit/>
          </a:bodyPr>
          <a:lstStyle/>
          <a:p>
            <a:r>
              <a:rPr lang="zh-CN" altLang="en-US" sz="2133" dirty="0">
                <a:latin typeface="黑体" panose="02010609060101010101" pitchFamily="49" charset="-122"/>
                <a:ea typeface="黑体" panose="02010609060101010101" pitchFamily="49" charset="-122"/>
              </a:rPr>
              <a:t>替换之后</a:t>
            </a:r>
          </a:p>
        </p:txBody>
      </p:sp>
    </p:spTree>
    <p:extLst>
      <p:ext uri="{BB962C8B-B14F-4D97-AF65-F5344CB8AC3E}">
        <p14:creationId xmlns:p14="http://schemas.microsoft.com/office/powerpoint/2010/main" val="2366203864"/>
      </p:ext>
    </p:extLst>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782695" y="348377"/>
            <a:ext cx="11168475" cy="657727"/>
          </a:xfrm>
        </p:spPr>
        <p:txBody>
          <a:bodyPr/>
          <a:lstStyle/>
          <a:p>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对抗搜索：如何利用</a:t>
            </a:r>
            <a:r>
              <a:rPr lang="en-US" altLang="zh-CN" sz="3733"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剪枝</a:t>
            </a: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3859704856"/>
                  </p:ext>
                </p:extLst>
              </p:nvPr>
            </p:nvGraphicFramePr>
            <p:xfrm>
              <a:off x="362276" y="1126064"/>
              <a:ext cx="11256138" cy="2484120"/>
            </p:xfrm>
            <a:graphic>
              <a:graphicData uri="http://schemas.openxmlformats.org/drawingml/2006/table">
                <a:tbl>
                  <a:tblPr firstRow="1" bandRow="1">
                    <a:tableStyleId>{5C22544A-7EE6-4342-B048-85BDC9FD1C3A}</a:tableStyleId>
                  </a:tblPr>
                  <a:tblGrid>
                    <a:gridCol w="3129753">
                      <a:extLst>
                        <a:ext uri="{9D8B030D-6E8A-4147-A177-3AD203B41FA5}">
                          <a16:colId xmlns:a16="http://schemas.microsoft.com/office/drawing/2014/main" val="20000"/>
                        </a:ext>
                      </a:extLst>
                    </a:gridCol>
                    <a:gridCol w="8126385">
                      <a:extLst>
                        <a:ext uri="{9D8B030D-6E8A-4147-A177-3AD203B41FA5}">
                          <a16:colId xmlns:a16="http://schemas.microsoft.com/office/drawing/2014/main" val="20001"/>
                        </a:ext>
                      </a:extLst>
                    </a:gridCol>
                  </a:tblGrid>
                  <a:tr h="375920">
                    <a:tc rowSpan="2">
                      <a:txBody>
                        <a:bodyPr/>
                        <a:lstStyle/>
                        <a:p>
                          <a:pPr algn="ct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a:t>
                          </a:r>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值</a:t>
                          </a: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𝛼</m:t>
                              </m:r>
                            </m:oMath>
                          </a14:m>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900" b="0"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玩家</a:t>
                          </a:r>
                          <a:r>
                            <a:rPr lang="en-US" altLang="zh-CN"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（根节点）目前得到的最高收益</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60400">
                    <a:tc vMerge="1">
                      <a:txBody>
                        <a:bodyPr/>
                        <a:lstStyle/>
                        <a:p>
                          <a:endParaRPr lang="zh-CN" altLang="en-US"/>
                        </a:p>
                      </a:txBody>
                      <a:tcPr/>
                    </a:tc>
                    <a:tc>
                      <a:txBody>
                        <a:bodyPr/>
                        <a:lstStyle/>
                        <a:p>
                          <a:pPr algn="l"/>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假设</a:t>
                          </a:r>
                          <a14:m>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𝑛</m:t>
                              </m:r>
                            </m:oMath>
                          </a14:m>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是</a:t>
                          </a:r>
                          <a:r>
                            <a:rPr lang="en-US" altLang="zh-CN"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MIN</a:t>
                          </a: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节点，如果</a:t>
                          </a:r>
                          <a14:m>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𝑛</m:t>
                              </m:r>
                            </m:oMath>
                          </a14:m>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的一个后续节点可提供的收益小于</a:t>
                          </a: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𝛼</m:t>
                              </m:r>
                            </m:oMath>
                          </a14:m>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，则</a:t>
                          </a:r>
                          <a14:m>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𝑛</m:t>
                              </m:r>
                            </m:oMath>
                          </a14:m>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及其后续节点可被剪枝</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5920">
                    <a:tc rowSpan="2">
                      <a:txBody>
                        <a:bodyPr/>
                        <a:lstStyle/>
                        <a:p>
                          <a:pPr algn="ctr"/>
                          <a:endPar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Beta</a:t>
                          </a:r>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值</a:t>
                          </a:r>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𝛽</m:t>
                              </m:r>
                            </m:oMath>
                          </a14:m>
                          <a:r>
                            <a:rPr lang="en-US" altLang="zh-CN"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900" b="0"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玩家</a:t>
                          </a:r>
                          <a:r>
                            <a:rPr lang="en-US" altLang="zh-CN" sz="1900" b="0" dirty="0" smtClean="0">
                              <a:latin typeface="Times New Roman" panose="02020603050405020304" pitchFamily="18" charset="0"/>
                              <a:ea typeface="黑体" panose="02010609060101010101" pitchFamily="49" charset="-122"/>
                              <a:cs typeface="Times New Roman" panose="02020603050405020304" pitchFamily="18" charset="0"/>
                            </a:rPr>
                            <a:t>MIN</a:t>
                          </a:r>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目前给对手的最小收益</a:t>
                          </a:r>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60400">
                    <a:tc vMerge="1">
                      <a:txBody>
                        <a:bodyPr/>
                        <a:lstStyle/>
                        <a:p>
                          <a:endParaRPr lang="zh-CN" altLang="en-US"/>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假设</a:t>
                          </a:r>
                          <a14:m>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𝑛</m:t>
                              </m:r>
                            </m:oMath>
                          </a14:m>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是</a:t>
                          </a:r>
                          <a:r>
                            <a:rPr lang="en-US" altLang="zh-CN"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节点，如果</a:t>
                          </a:r>
                          <a14:m>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𝑛</m:t>
                              </m:r>
                            </m:oMath>
                          </a14:m>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的一个后续节点可获得收益大于</a:t>
                          </a: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𝛽</m:t>
                              </m:r>
                            </m:oMath>
                          </a14:m>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，则</a:t>
                          </a:r>
                          <a14:m>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𝑛</m:t>
                              </m:r>
                            </m:oMath>
                          </a14:m>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及其后续节点可被剪枝</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5920">
                    <a:tc gridSpan="2">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𝛼</m:t>
                              </m:r>
                            </m:oMath>
                          </a14:m>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zh-CN" altLang="en-US" sz="1900" b="0" i="1" kern="1200" smtClean="0">
                                  <a:solidFill>
                                    <a:srgbClr val="C00000"/>
                                  </a:solidFill>
                                  <a:latin typeface="Cambria Math"/>
                                  <a:ea typeface="黑体" panose="02010609060101010101" pitchFamily="49" charset="-122"/>
                                  <a:cs typeface="Times New Roman" panose="02020603050405020304" pitchFamily="18" charset="0"/>
                                </a:rPr>
                                <m:t>𝛽</m:t>
                              </m:r>
                            </m:oMath>
                          </a14:m>
                          <a:r>
                            <a:rPr lang="zh-CN" altLang="en-US" sz="1900" b="0"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的值初始化分别设置为</a:t>
                          </a:r>
                          <a14:m>
                            <m:oMath xmlns:m="http://schemas.openxmlformats.org/officeDocument/2006/math">
                              <m:r>
                                <a:rPr lang="en-US" altLang="zh-CN" sz="1900" b="0" i="1" kern="1200" smtClean="0">
                                  <a:solidFill>
                                    <a:srgbClr val="C00000"/>
                                  </a:solidFill>
                                  <a:latin typeface="Cambria Math"/>
                                  <a:ea typeface="Cambria Math"/>
                                  <a:cs typeface="Times New Roman" panose="02020603050405020304" pitchFamily="18" charset="0"/>
                                </a:rPr>
                                <m:t>−∞</m:t>
                              </m:r>
                            </m:oMath>
                          </a14:m>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1900" b="0" i="1" kern="1200" smtClean="0">
                                  <a:solidFill>
                                    <a:srgbClr val="C00000"/>
                                  </a:solidFill>
                                  <a:latin typeface="Cambria Math"/>
                                  <a:ea typeface="Cambria Math"/>
                                  <a:cs typeface="Times New Roman" panose="02020603050405020304" pitchFamily="18" charset="0"/>
                                </a:rPr>
                                <m:t>∞</m:t>
                              </m:r>
                            </m:oMath>
                          </a14:m>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1800" b="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3859704856"/>
                  </p:ext>
                </p:extLst>
              </p:nvPr>
            </p:nvGraphicFramePr>
            <p:xfrm>
              <a:off x="362276" y="1126064"/>
              <a:ext cx="11256138" cy="2484120"/>
            </p:xfrm>
            <a:graphic>
              <a:graphicData uri="http://schemas.openxmlformats.org/drawingml/2006/table">
                <a:tbl>
                  <a:tblPr firstRow="1" bandRow="1">
                    <a:tableStyleId>{5C22544A-7EE6-4342-B048-85BDC9FD1C3A}</a:tableStyleId>
                  </a:tblPr>
                  <a:tblGrid>
                    <a:gridCol w="3129753">
                      <a:extLst>
                        <a:ext uri="{9D8B030D-6E8A-4147-A177-3AD203B41FA5}">
                          <a16:colId xmlns:a16="http://schemas.microsoft.com/office/drawing/2014/main" val="20000"/>
                        </a:ext>
                      </a:extLst>
                    </a:gridCol>
                    <a:gridCol w="8126385">
                      <a:extLst>
                        <a:ext uri="{9D8B030D-6E8A-4147-A177-3AD203B41FA5}">
                          <a16:colId xmlns:a16="http://schemas.microsoft.com/office/drawing/2014/main" val="20001"/>
                        </a:ext>
                      </a:extLst>
                    </a:gridCol>
                  </a:tblGrid>
                  <a:tr h="381000">
                    <a:tc rowSpan="2">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5" t="-3468" r="-259728" b="-145087"/>
                          </a:stretch>
                        </a:blipFill>
                      </a:tcPr>
                    </a:tc>
                    <a:tc>
                      <a:txBody>
                        <a:bodyPr/>
                        <a:lstStyle/>
                        <a:p>
                          <a:pPr algn="ct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玩家</a:t>
                          </a:r>
                          <a:r>
                            <a:rPr lang="en-US" altLang="zh-CN"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（根节点）目前得到的最高收益</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70560">
                    <a:tc vMerge="1">
                      <a:txBody>
                        <a:bodyPr/>
                        <a:lstStyle/>
                        <a:p>
                          <a:endParaRPr lang="zh-CN" altLang="en-US"/>
                        </a:p>
                      </a:txBody>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635" t="-62727" r="-150" b="-228182"/>
                          </a:stretch>
                        </a:blipFill>
                      </a:tcPr>
                    </a:tc>
                    <a:extLst>
                      <a:ext uri="{0D108BD9-81ED-4DB2-BD59-A6C34878D82A}">
                        <a16:rowId xmlns:a16="http://schemas.microsoft.com/office/drawing/2014/main" val="10001"/>
                      </a:ext>
                    </a:extLst>
                  </a:tr>
                  <a:tr h="381000">
                    <a:tc rowSpan="2">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5" t="-103468" r="-259728" b="-45087"/>
                          </a:stretch>
                        </a:blipFill>
                      </a:tcPr>
                    </a:tc>
                    <a:tc>
                      <a:txBody>
                        <a:bodyPr/>
                        <a:lstStyle/>
                        <a:p>
                          <a:pPr algn="l"/>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玩家</a:t>
                          </a:r>
                          <a:r>
                            <a:rPr lang="en-US" altLang="zh-CN" sz="1900" b="0" dirty="0" smtClean="0">
                              <a:latin typeface="Times New Roman" panose="02020603050405020304" pitchFamily="18" charset="0"/>
                              <a:ea typeface="黑体" panose="02010609060101010101" pitchFamily="49" charset="-122"/>
                              <a:cs typeface="Times New Roman" panose="02020603050405020304" pitchFamily="18" charset="0"/>
                            </a:rPr>
                            <a:t>MIN</a:t>
                          </a:r>
                          <a:r>
                            <a:rPr lang="zh-CN" altLang="en-US" sz="1900" b="0" dirty="0" smtClean="0">
                              <a:latin typeface="Times New Roman" panose="02020603050405020304" pitchFamily="18" charset="0"/>
                              <a:ea typeface="黑体" panose="02010609060101010101" pitchFamily="49" charset="-122"/>
                              <a:cs typeface="Times New Roman" panose="02020603050405020304" pitchFamily="18" charset="0"/>
                            </a:rPr>
                            <a:t>目前给对手的最小收益</a:t>
                          </a:r>
                          <a:endParaRPr lang="zh-CN" altLang="en-US" sz="1900" b="0" dirty="0">
                            <a:latin typeface="Times New Roman" panose="02020603050405020304" pitchFamily="18" charset="0"/>
                            <a:ea typeface="黑体" panose="02010609060101010101" pitchFamily="49" charset="-122"/>
                            <a:cs typeface="Times New Roman" panose="02020603050405020304"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70560">
                    <a:tc vMerge="1">
                      <a:txBody>
                        <a:bodyPr/>
                        <a:lstStyle/>
                        <a:p>
                          <a:endParaRPr lang="zh-CN" altLang="en-US"/>
                        </a:p>
                      </a:txBody>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635" t="-220000" r="-150" b="-70909"/>
                          </a:stretch>
                        </a:blipFill>
                      </a:tcPr>
                    </a:tc>
                    <a:extLst>
                      <a:ext uri="{0D108BD9-81ED-4DB2-BD59-A6C34878D82A}">
                        <a16:rowId xmlns:a16="http://schemas.microsoft.com/office/drawing/2014/main" val="10003"/>
                      </a:ext>
                    </a:extLst>
                  </a:tr>
                  <a:tr h="381000">
                    <a:tc gridSpan="2">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4" t="-558730" r="-108" b="-23810"/>
                          </a:stretch>
                        </a:blipFill>
                      </a:tcPr>
                    </a:tc>
                    <a:tc hMerge="1">
                      <a:txBody>
                        <a:bodyPr/>
                        <a:lstStyle/>
                        <a:p>
                          <a:pPr algn="ctr"/>
                          <a:endParaRPr lang="zh-CN" altLang="en-US" sz="1800" b="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Fallback>
      </mc:AlternateContent>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495" y="3610185"/>
            <a:ext cx="5471836" cy="2669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圆角矩形 6"/>
              <p:cNvSpPr>
                <a:spLocks noChangeArrowheads="1"/>
              </p:cNvSpPr>
              <p:nvPr/>
            </p:nvSpPr>
            <p:spPr bwMode="auto">
              <a:xfrm>
                <a:off x="361248" y="4274085"/>
                <a:ext cx="2638408" cy="1381649"/>
              </a:xfrm>
              <a:prstGeom prst="roundRect">
                <a:avLst>
                  <a:gd name="adj" fmla="val 16667"/>
                </a:avLst>
              </a:prstGeom>
              <a:gradFill rotWithShape="1">
                <a:gsLst>
                  <a:gs pos="0">
                    <a:srgbClr val="FFD89D"/>
                  </a:gs>
                  <a:gs pos="50000">
                    <a:srgbClr val="FFE6C3"/>
                  </a:gs>
                  <a:gs pos="100000">
                    <a:srgbClr val="FFF2E3"/>
                  </a:gs>
                </a:gsLst>
                <a:lin ang="16200000" scaled="1"/>
              </a:gradFill>
              <a:ln w="9525">
                <a:solidFill>
                  <a:srgbClr val="F69240"/>
                </a:solidFill>
                <a:bevel/>
                <a:headEnd/>
                <a:tailEnd/>
              </a:ln>
            </p:spPr>
            <p:txBody>
              <a:bodyPr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fontAlgn="t">
                  <a:buClr>
                    <a:srgbClr val="CC0000"/>
                  </a:buClr>
                  <a:buFont typeface="Wingdings" pitchFamily="2" charset="2"/>
                  <a:buNone/>
                </a:pPr>
                <a:r>
                  <a:rPr lang="zh-CN" altLang="en-US" sz="2400" b="1" dirty="0">
                    <a:solidFill>
                      <a:srgbClr val="C00000"/>
                    </a:solidFill>
                    <a:latin typeface="微软雅黑" pitchFamily="34" charset="-122"/>
                    <a:ea typeface="微软雅黑" pitchFamily="34" charset="-122"/>
                    <a:sym typeface="Times New Roman" pitchFamily="18" charset="0"/>
                  </a:rPr>
                  <a:t>对手节点</a:t>
                </a:r>
                <a:r>
                  <a:rPr lang="en-US" altLang="zh-CN" sz="2400" b="1" dirty="0">
                    <a:solidFill>
                      <a:srgbClr val="C00000"/>
                    </a:solidFill>
                    <a:latin typeface="微软雅黑" pitchFamily="34" charset="-122"/>
                    <a:ea typeface="微软雅黑" pitchFamily="34" charset="-122"/>
                    <a:sym typeface="Times New Roman" pitchFamily="18" charset="0"/>
                  </a:rPr>
                  <a:t>(min</a:t>
                </a:r>
                <a:r>
                  <a:rPr lang="zh-CN" altLang="en-US" sz="2400" b="1" dirty="0">
                    <a:solidFill>
                      <a:srgbClr val="C00000"/>
                    </a:solidFill>
                    <a:latin typeface="微软雅黑" pitchFamily="34" charset="-122"/>
                    <a:ea typeface="微软雅黑" pitchFamily="34" charset="-122"/>
                    <a:sym typeface="Times New Roman" pitchFamily="18" charset="0"/>
                  </a:rPr>
                  <a:t>节点</a:t>
                </a:r>
                <a:r>
                  <a:rPr lang="en-US" altLang="zh-CN" sz="2400" b="1" dirty="0">
                    <a:solidFill>
                      <a:srgbClr val="C00000"/>
                    </a:solidFill>
                    <a:latin typeface="微软雅黑" pitchFamily="34" charset="-122"/>
                    <a:ea typeface="微软雅黑" pitchFamily="34" charset="-122"/>
                    <a:sym typeface="Times New Roman" pitchFamily="18" charset="0"/>
                  </a:rPr>
                  <a:t>)</a:t>
                </a:r>
                <a:r>
                  <a:rPr lang="zh-CN" altLang="en-US" sz="2400" b="1" dirty="0">
                    <a:solidFill>
                      <a:srgbClr val="C00000"/>
                    </a:solidFill>
                    <a:latin typeface="微软雅黑" pitchFamily="34" charset="-122"/>
                    <a:ea typeface="微软雅黑" pitchFamily="34" charset="-122"/>
                    <a:sym typeface="Times New Roman" pitchFamily="18" charset="0"/>
                  </a:rPr>
                  <a:t>在这里可提供的最大收益是</a:t>
                </a:r>
                <a14:m>
                  <m:oMath xmlns:m="http://schemas.openxmlformats.org/officeDocument/2006/math">
                    <m:r>
                      <a:rPr lang="en-US" altLang="zh-CN" sz="2400" b="1" i="1">
                        <a:solidFill>
                          <a:srgbClr val="C00000"/>
                        </a:solidFill>
                        <a:latin typeface="Cambria Math"/>
                        <a:ea typeface="微软雅黑" pitchFamily="34" charset="-122"/>
                        <a:sym typeface="Times New Roman" pitchFamily="18" charset="0"/>
                      </a:rPr>
                      <m:t>𝒎</m:t>
                    </m:r>
                  </m:oMath>
                </a14:m>
                <a:endParaRPr lang="en-US" altLang="zh-CN" sz="2400" b="1" dirty="0">
                  <a:solidFill>
                    <a:srgbClr val="C00000"/>
                  </a:solidFill>
                  <a:latin typeface="微软雅黑" pitchFamily="34" charset="-122"/>
                  <a:ea typeface="微软雅黑" pitchFamily="34" charset="-122"/>
                  <a:sym typeface="Times New Roman" pitchFamily="18" charset="0"/>
                </a:endParaRPr>
              </a:p>
            </p:txBody>
          </p:sp>
        </mc:Choice>
        <mc:Fallback xmlns="">
          <p:sp>
            <p:nvSpPr>
              <p:cNvPr id="8" name="圆角矩形 6"/>
              <p:cNvSpPr>
                <a:spLocks noRot="1" noChangeAspect="1" noMove="1" noResize="1" noEditPoints="1" noAdjustHandles="1" noChangeArrowheads="1" noChangeShapeType="1" noTextEdit="1"/>
              </p:cNvSpPr>
              <p:nvPr/>
            </p:nvSpPr>
            <p:spPr bwMode="auto">
              <a:xfrm>
                <a:off x="361248" y="4274085"/>
                <a:ext cx="2638408" cy="1381649"/>
              </a:xfrm>
              <a:prstGeom prst="roundRect">
                <a:avLst>
                  <a:gd name="adj" fmla="val 16667"/>
                </a:avLst>
              </a:prstGeom>
              <a:blipFill>
                <a:blip r:embed="rId4"/>
                <a:stretch>
                  <a:fillRect b="-2620"/>
                </a:stretch>
              </a:blipFill>
              <a:ln w="9525">
                <a:solidFill>
                  <a:srgbClr val="F69240"/>
                </a:solidFill>
                <a:bevel/>
                <a:headEnd/>
                <a:tailEnd/>
              </a:ln>
            </p:spPr>
            <p:txBody>
              <a:bodyPr/>
              <a:lstStyle/>
              <a:p>
                <a:r>
                  <a:rPr lang="zh-CN" altLang="en-US">
                    <a:noFill/>
                  </a:rPr>
                  <a:t> </a:t>
                </a:r>
              </a:p>
            </p:txBody>
          </p:sp>
        </mc:Fallback>
      </mc:AlternateContent>
      <p:cxnSp>
        <p:nvCxnSpPr>
          <p:cNvPr id="3" name="直接箭头连接符 2"/>
          <p:cNvCxnSpPr/>
          <p:nvPr/>
        </p:nvCxnSpPr>
        <p:spPr>
          <a:xfrm flipV="1">
            <a:off x="2999656" y="4581128"/>
            <a:ext cx="2995219" cy="263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圆角矩形 6"/>
              <p:cNvSpPr>
                <a:spLocks noChangeArrowheads="1"/>
              </p:cNvSpPr>
              <p:nvPr/>
            </p:nvSpPr>
            <p:spPr bwMode="auto">
              <a:xfrm>
                <a:off x="9181630" y="4844173"/>
                <a:ext cx="2769540" cy="1267660"/>
              </a:xfrm>
              <a:prstGeom prst="roundRect">
                <a:avLst>
                  <a:gd name="adj" fmla="val 16667"/>
                </a:avLst>
              </a:prstGeom>
              <a:gradFill rotWithShape="1">
                <a:gsLst>
                  <a:gs pos="0">
                    <a:srgbClr val="FFD89D"/>
                  </a:gs>
                  <a:gs pos="50000">
                    <a:srgbClr val="FFE6C3"/>
                  </a:gs>
                  <a:gs pos="100000">
                    <a:srgbClr val="FFF2E3"/>
                  </a:gs>
                </a:gsLst>
                <a:lin ang="16200000" scaled="1"/>
              </a:gradFill>
              <a:ln w="9525">
                <a:solidFill>
                  <a:srgbClr val="F69240"/>
                </a:solidFill>
                <a:bevel/>
                <a:headEnd/>
                <a:tailEnd/>
              </a:ln>
            </p:spPr>
            <p:txBody>
              <a:bodyPr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fontAlgn="t">
                  <a:buClr>
                    <a:srgbClr val="CC0000"/>
                  </a:buClr>
                  <a:buFont typeface="Wingdings" pitchFamily="2" charset="2"/>
                  <a:buNone/>
                </a:pPr>
                <a:r>
                  <a:rPr lang="zh-CN" altLang="en-US" sz="2400" b="1" dirty="0">
                    <a:solidFill>
                      <a:srgbClr val="C00000"/>
                    </a:solidFill>
                    <a:latin typeface="微软雅黑" pitchFamily="34" charset="-122"/>
                    <a:ea typeface="微软雅黑" pitchFamily="34" charset="-122"/>
                    <a:sym typeface="Times New Roman" pitchFamily="18" charset="0"/>
                  </a:rPr>
                  <a:t>对手节点</a:t>
                </a:r>
                <a:r>
                  <a:rPr lang="en-US" altLang="zh-CN" sz="2400" b="1" dirty="0">
                    <a:solidFill>
                      <a:srgbClr val="C00000"/>
                    </a:solidFill>
                    <a:latin typeface="微软雅黑" pitchFamily="34" charset="-122"/>
                    <a:ea typeface="微软雅黑" pitchFamily="34" charset="-122"/>
                    <a:sym typeface="Times New Roman" pitchFamily="18" charset="0"/>
                  </a:rPr>
                  <a:t>(min</a:t>
                </a:r>
                <a:r>
                  <a:rPr lang="zh-CN" altLang="en-US" sz="2400" b="1" dirty="0">
                    <a:solidFill>
                      <a:srgbClr val="C00000"/>
                    </a:solidFill>
                    <a:latin typeface="微软雅黑" pitchFamily="34" charset="-122"/>
                    <a:ea typeface="微软雅黑" pitchFamily="34" charset="-122"/>
                    <a:sym typeface="Times New Roman" pitchFamily="18" charset="0"/>
                  </a:rPr>
                  <a:t>节点</a:t>
                </a:r>
                <a:r>
                  <a:rPr lang="en-US" altLang="zh-CN" sz="2400" b="1" dirty="0">
                    <a:solidFill>
                      <a:srgbClr val="C00000"/>
                    </a:solidFill>
                    <a:latin typeface="微软雅黑" pitchFamily="34" charset="-122"/>
                    <a:ea typeface="微软雅黑" pitchFamily="34" charset="-122"/>
                    <a:sym typeface="Times New Roman" pitchFamily="18" charset="0"/>
                  </a:rPr>
                  <a:t>)</a:t>
                </a:r>
                <a:r>
                  <a:rPr lang="zh-CN" altLang="en-US" sz="2400" b="1" dirty="0">
                    <a:solidFill>
                      <a:srgbClr val="C00000"/>
                    </a:solidFill>
                    <a:latin typeface="微软雅黑" pitchFamily="34" charset="-122"/>
                    <a:ea typeface="微软雅黑" pitchFamily="34" charset="-122"/>
                    <a:sym typeface="Times New Roman" pitchFamily="18" charset="0"/>
                  </a:rPr>
                  <a:t>在这里可提供的最大收益是</a:t>
                </a:r>
                <a14:m>
                  <m:oMath xmlns:m="http://schemas.openxmlformats.org/officeDocument/2006/math">
                    <m:r>
                      <a:rPr lang="en-US" altLang="zh-CN" sz="2400" b="1" i="1">
                        <a:solidFill>
                          <a:srgbClr val="C00000"/>
                        </a:solidFill>
                        <a:latin typeface="Cambria Math"/>
                        <a:ea typeface="微软雅黑" pitchFamily="34" charset="-122"/>
                        <a:sym typeface="Times New Roman" pitchFamily="18" charset="0"/>
                      </a:rPr>
                      <m:t>𝒏</m:t>
                    </m:r>
                  </m:oMath>
                </a14:m>
                <a:endParaRPr lang="en-US" altLang="zh-CN" sz="2400" b="1" dirty="0">
                  <a:solidFill>
                    <a:srgbClr val="C00000"/>
                  </a:solidFill>
                  <a:latin typeface="微软雅黑" pitchFamily="34" charset="-122"/>
                  <a:ea typeface="微软雅黑" pitchFamily="34" charset="-122"/>
                  <a:sym typeface="Times New Roman" pitchFamily="18" charset="0"/>
                </a:endParaRPr>
              </a:p>
            </p:txBody>
          </p:sp>
        </mc:Choice>
        <mc:Fallback xmlns="">
          <p:sp>
            <p:nvSpPr>
              <p:cNvPr id="11" name="圆角矩形 6"/>
              <p:cNvSpPr>
                <a:spLocks noRot="1" noChangeAspect="1" noMove="1" noResize="1" noEditPoints="1" noAdjustHandles="1" noChangeArrowheads="1" noChangeShapeType="1" noTextEdit="1"/>
              </p:cNvSpPr>
              <p:nvPr/>
            </p:nvSpPr>
            <p:spPr bwMode="auto">
              <a:xfrm>
                <a:off x="9181630" y="4844173"/>
                <a:ext cx="2769540" cy="1267660"/>
              </a:xfrm>
              <a:prstGeom prst="roundRect">
                <a:avLst>
                  <a:gd name="adj" fmla="val 16667"/>
                </a:avLst>
              </a:prstGeom>
              <a:blipFill>
                <a:blip r:embed="rId5"/>
                <a:stretch>
                  <a:fillRect l="-877" t="-476" b="-7143"/>
                </a:stretch>
              </a:blipFill>
              <a:ln w="9525">
                <a:solidFill>
                  <a:srgbClr val="F69240"/>
                </a:solidFill>
                <a:bevel/>
                <a:headEnd/>
                <a:tailEnd/>
              </a:ln>
            </p:spPr>
            <p:txBody>
              <a:bodyPr/>
              <a:lstStyle/>
              <a:p>
                <a:r>
                  <a:rPr lang="zh-CN" altLang="en-US">
                    <a:noFill/>
                  </a:rPr>
                  <a:t> </a:t>
                </a:r>
              </a:p>
            </p:txBody>
          </p:sp>
        </mc:Fallback>
      </mc:AlternateContent>
      <p:cxnSp>
        <p:nvCxnSpPr>
          <p:cNvPr id="13" name="直接箭头连接符 12"/>
          <p:cNvCxnSpPr>
            <a:stCxn id="11" idx="1"/>
          </p:cNvCxnSpPr>
          <p:nvPr/>
        </p:nvCxnSpPr>
        <p:spPr>
          <a:xfrm flipH="1">
            <a:off x="6848595" y="5478003"/>
            <a:ext cx="2333035" cy="1777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2593345" y="6340969"/>
                <a:ext cx="5805500" cy="369332"/>
              </a:xfrm>
              <a:prstGeom prst="rect">
                <a:avLst/>
              </a:prstGeom>
              <a:noFill/>
            </p:spPr>
            <p:txBody>
              <a:bodyPr wrap="none" rtlCol="0">
                <a:spAutoFit/>
              </a:bodyPr>
              <a:lstStyle/>
              <a:p>
                <a:r>
                  <a:rPr lang="zh-CN" altLang="en-US" dirty="0">
                    <a:ea typeface="黑体" pitchFamily="49" charset="-122"/>
                  </a:rPr>
                  <a:t>在图中</a:t>
                </a:r>
                <a14:m>
                  <m:oMath xmlns:m="http://schemas.openxmlformats.org/officeDocument/2006/math">
                    <m:r>
                      <a:rPr lang="en-US" altLang="zh-CN" b="0" i="1" smtClean="0">
                        <a:latin typeface="Cambria Math"/>
                        <a:ea typeface="黑体" pitchFamily="49" charset="-122"/>
                      </a:rPr>
                      <m:t>𝑚</m:t>
                    </m:r>
                    <m:r>
                      <a:rPr lang="en-US" altLang="zh-CN" b="0" i="1" smtClean="0">
                        <a:latin typeface="Cambria Math"/>
                        <a:ea typeface="Cambria Math"/>
                      </a:rPr>
                      <m:t>&gt;</m:t>
                    </m:r>
                    <m:r>
                      <a:rPr lang="en-US" altLang="zh-CN" b="0" i="1" smtClean="0">
                        <a:latin typeface="Cambria Math"/>
                        <a:ea typeface="Cambria Math"/>
                      </a:rPr>
                      <m:t>𝑛</m:t>
                    </m:r>
                  </m:oMath>
                </a14:m>
                <a:r>
                  <a:rPr lang="zh-CN" altLang="en-US" dirty="0" smtClean="0">
                    <a:ea typeface="黑体" pitchFamily="49" charset="-122"/>
                  </a:rPr>
                  <a:t>，因此</a:t>
                </a:r>
                <a14:m>
                  <m:oMath xmlns:m="http://schemas.openxmlformats.org/officeDocument/2006/math">
                    <m:r>
                      <a:rPr lang="en-US" altLang="zh-CN" i="1" smtClean="0">
                        <a:latin typeface="Cambria Math"/>
                        <a:ea typeface="Cambria Math"/>
                      </a:rPr>
                      <m:t>𝑛</m:t>
                    </m:r>
                  </m:oMath>
                </a14:m>
                <a:r>
                  <a:rPr lang="zh-CN" altLang="en-US" dirty="0" smtClean="0">
                    <a:ea typeface="黑体" pitchFamily="49" charset="-122"/>
                  </a:rPr>
                  <a:t>右边节点及后续节点就被剪枝掉了</a:t>
                </a:r>
              </a:p>
            </p:txBody>
          </p:sp>
        </mc:Choice>
        <mc:Fallback xmlns="">
          <p:sp>
            <p:nvSpPr>
              <p:cNvPr id="14" name="TextBox 13"/>
              <p:cNvSpPr txBox="1">
                <a:spLocks noRot="1" noChangeAspect="1" noMove="1" noResize="1" noEditPoints="1" noAdjustHandles="1" noChangeArrowheads="1" noChangeShapeType="1" noTextEdit="1"/>
              </p:cNvSpPr>
              <p:nvPr/>
            </p:nvSpPr>
            <p:spPr>
              <a:xfrm>
                <a:off x="2593345" y="6340969"/>
                <a:ext cx="5805500" cy="369332"/>
              </a:xfrm>
              <a:prstGeom prst="rect">
                <a:avLst/>
              </a:prstGeom>
              <a:blipFill>
                <a:blip r:embed="rId6"/>
                <a:stretch>
                  <a:fillRect l="-839" t="-11475"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7354088"/>
      </p:ext>
    </p:extLst>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695400" y="1185076"/>
                <a:ext cx="11255770" cy="2144498"/>
              </a:xfrm>
              <a:prstGeom prst="rect">
                <a:avLst/>
              </a:prstGeom>
            </p:spPr>
            <p:txBody>
              <a:bodyPr wrap="square">
                <a:spAutoFit/>
              </a:bodyPr>
              <a:lstStyle/>
              <a:p>
                <a:pPr marL="380990" indent="-380990">
                  <a:buClr>
                    <a:srgbClr val="0066CC"/>
                  </a:buClr>
                  <a:buFont typeface="Wingdings" panose="05000000000000000000" pitchFamily="2" charset="2"/>
                  <a:buChar char="l"/>
                </a:pPr>
                <a14:m>
                  <m:oMath xmlns:m="http://schemas.openxmlformats.org/officeDocument/2006/math">
                    <m:r>
                      <a:rPr lang="zh-CN" altLang="en-US" sz="2667" i="1">
                        <a:solidFill>
                          <a:srgbClr val="C00000"/>
                        </a:solidFill>
                        <a:latin typeface="Cambria Math"/>
                        <a:ea typeface="黑体" panose="02010609060101010101" pitchFamily="49" charset="-122"/>
                        <a:cs typeface="Times New Roman" panose="02020603050405020304" pitchFamily="18" charset="0"/>
                      </a:rPr>
                      <m:t>𝛼</m:t>
                    </m:r>
                  </m:oMath>
                </a14:m>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 为可能解法的最大上界</a:t>
                </a:r>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Clr>
                    <a:srgbClr val="0066CC"/>
                  </a:buClr>
                  <a:buFont typeface="Wingdings" panose="05000000000000000000" pitchFamily="2" charset="2"/>
                  <a:buChar char="l"/>
                </a:pPr>
                <a14:m>
                  <m:oMath xmlns:m="http://schemas.openxmlformats.org/officeDocument/2006/math">
                    <m:r>
                      <a:rPr lang="zh-CN" altLang="en-US" sz="2667" i="1">
                        <a:solidFill>
                          <a:srgbClr val="C00000"/>
                        </a:solidFill>
                        <a:latin typeface="Cambria Math"/>
                        <a:ea typeface="黑体" panose="02010609060101010101" pitchFamily="49" charset="-122"/>
                        <a:cs typeface="Times New Roman" panose="02020603050405020304" pitchFamily="18" charset="0"/>
                      </a:rPr>
                      <m:t>𝛽</m:t>
                    </m:r>
                  </m:oMath>
                </a14:m>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为可能解法的最小下界</a:t>
                </a:r>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Clr>
                    <a:srgbClr val="0066CC"/>
                  </a:buClr>
                  <a:buFont typeface="Wingdings" panose="05000000000000000000" pitchFamily="2" charset="2"/>
                  <a:buChar char="l"/>
                </a:pP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如果节点</a:t>
                </a:r>
                <a14:m>
                  <m:oMath xmlns:m="http://schemas.openxmlformats.org/officeDocument/2006/math">
                    <m:r>
                      <a:rPr lang="en-US" altLang="zh-CN" sz="2667" i="1">
                        <a:latin typeface="Cambria Math"/>
                        <a:ea typeface="黑体" panose="02010609060101010101" pitchFamily="49" charset="-122"/>
                        <a:cs typeface="Times New Roman" panose="02020603050405020304" pitchFamily="18" charset="0"/>
                      </a:rPr>
                      <m:t>𝑁</m:t>
                    </m:r>
                  </m:oMath>
                </a14:m>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是可能解法路径中的一个节点，则其产生的收益一定满足如下条件：</a:t>
                </a:r>
                <a14:m>
                  <m:oMath xmlns:m="http://schemas.openxmlformats.org/officeDocument/2006/math">
                    <m:r>
                      <a:rPr lang="zh-CN" altLang="en-US" sz="2667" i="1">
                        <a:latin typeface="Cambria Math"/>
                        <a:ea typeface="黑体" panose="02010609060101010101" pitchFamily="49" charset="-122"/>
                        <a:cs typeface="Times New Roman" panose="02020603050405020304" pitchFamily="18" charset="0"/>
                      </a:rPr>
                      <m:t>𝛼</m:t>
                    </m:r>
                    <m:r>
                      <a:rPr lang="zh-CN" altLang="en-US" sz="2667" i="1">
                        <a:latin typeface="Cambria Math"/>
                        <a:ea typeface="黑体" panose="02010609060101010101" pitchFamily="49" charset="-122"/>
                        <a:cs typeface="Times New Roman" panose="02020603050405020304" pitchFamily="18" charset="0"/>
                      </a:rPr>
                      <m:t>≤</m:t>
                    </m:r>
                    <m:r>
                      <a:rPr lang="en-US" altLang="zh-CN" sz="2667" i="1">
                        <a:latin typeface="Cambria Math"/>
                        <a:ea typeface="黑体" panose="02010609060101010101" pitchFamily="49" charset="-122"/>
                        <a:cs typeface="Times New Roman" panose="02020603050405020304" pitchFamily="18" charset="0"/>
                      </a:rPr>
                      <m:t>𝑟𝑒𝑤𝑎𝑟𝑑</m:t>
                    </m:r>
                    <m:r>
                      <a:rPr lang="en-US" altLang="zh-CN" sz="2667" i="1">
                        <a:latin typeface="Cambria Math"/>
                        <a:ea typeface="黑体" panose="02010609060101010101" pitchFamily="49" charset="-122"/>
                        <a:cs typeface="Times New Roman" panose="02020603050405020304" pitchFamily="18" charset="0"/>
                      </a:rPr>
                      <m:t>(</m:t>
                    </m:r>
                    <m:r>
                      <a:rPr lang="en-US" altLang="zh-CN" sz="2667" i="1">
                        <a:latin typeface="Cambria Math"/>
                        <a:ea typeface="黑体" panose="02010609060101010101" pitchFamily="49" charset="-122"/>
                        <a:cs typeface="Times New Roman" panose="02020603050405020304" pitchFamily="18" charset="0"/>
                      </a:rPr>
                      <m:t>𝑁</m:t>
                    </m:r>
                    <m:r>
                      <a:rPr lang="en-US" altLang="zh-CN" sz="2667" i="1">
                        <a:latin typeface="Cambria Math"/>
                        <a:ea typeface="黑体" panose="02010609060101010101" pitchFamily="49" charset="-122"/>
                        <a:cs typeface="Times New Roman" panose="02020603050405020304" pitchFamily="18" charset="0"/>
                      </a:rPr>
                      <m:t>)≤</m:t>
                    </m:r>
                    <m:r>
                      <a:rPr lang="zh-CN" altLang="en-US" sz="2667" i="1">
                        <a:latin typeface="Cambria Math"/>
                        <a:ea typeface="Cambria Math"/>
                        <a:cs typeface="Times New Roman" panose="02020603050405020304" pitchFamily="18" charset="0"/>
                      </a:rPr>
                      <m:t>𝛽</m:t>
                    </m:r>
                    <m:r>
                      <a:rPr lang="en-US" altLang="zh-CN" sz="2667" i="1">
                        <a:latin typeface="Cambria Math"/>
                        <a:ea typeface="黑体" panose="02010609060101010101" pitchFamily="49" charset="-122"/>
                        <a:cs typeface="Times New Roman" panose="02020603050405020304" pitchFamily="18" charset="0"/>
                      </a:rPr>
                      <m:t>(</m:t>
                    </m:r>
                    <m:r>
                      <a:rPr lang="zh-CN" altLang="en-US" sz="2667" i="1">
                        <a:latin typeface="Cambria Math"/>
                        <a:ea typeface="黑体" panose="02010609060101010101" pitchFamily="49" charset="-122"/>
                        <a:cs typeface="Times New Roman" panose="02020603050405020304" pitchFamily="18" charset="0"/>
                      </a:rPr>
                      <m:t>其中</m:t>
                    </m:r>
                    <m:r>
                      <a:rPr lang="en-US" altLang="zh-CN" sz="2667" i="1">
                        <a:latin typeface="Cambria Math"/>
                        <a:ea typeface="黑体" panose="02010609060101010101" pitchFamily="49" charset="-122"/>
                        <a:cs typeface="Times New Roman" panose="02020603050405020304" pitchFamily="18" charset="0"/>
                      </a:rPr>
                      <m:t>𝑟𝑒𝑤𝑎𝑟𝑑</m:t>
                    </m:r>
                    <m:r>
                      <a:rPr lang="en-US" altLang="zh-CN" sz="2667" i="1">
                        <a:latin typeface="Cambria Math"/>
                        <a:ea typeface="黑体" panose="02010609060101010101" pitchFamily="49" charset="-122"/>
                        <a:cs typeface="Times New Roman" panose="02020603050405020304" pitchFamily="18" charset="0"/>
                      </a:rPr>
                      <m:t>(</m:t>
                    </m:r>
                    <m:r>
                      <a:rPr lang="en-US" altLang="zh-CN" sz="2667" i="1">
                        <a:latin typeface="Cambria Math"/>
                        <a:ea typeface="黑体" panose="02010609060101010101" pitchFamily="49" charset="-122"/>
                        <a:cs typeface="Times New Roman" panose="02020603050405020304" pitchFamily="18" charset="0"/>
                      </a:rPr>
                      <m:t>𝑁</m:t>
                    </m:r>
                    <m:r>
                      <a:rPr lang="en-US" altLang="zh-CN" sz="2667" i="1">
                        <a:latin typeface="Cambria Math"/>
                        <a:ea typeface="黑体" panose="02010609060101010101" pitchFamily="49" charset="-122"/>
                        <a:cs typeface="Times New Roman" panose="02020603050405020304" pitchFamily="18" charset="0"/>
                      </a:rPr>
                      <m:t>)</m:t>
                    </m:r>
                    <m:r>
                      <a:rPr lang="zh-CN" altLang="en-US" sz="2667" i="1">
                        <a:latin typeface="Cambria Math"/>
                        <a:ea typeface="黑体" panose="02010609060101010101" pitchFamily="49" charset="-122"/>
                        <a:cs typeface="Times New Roman" panose="02020603050405020304" pitchFamily="18" charset="0"/>
                      </a:rPr>
                      <m:t>是节点</m:t>
                    </m:r>
                    <m:r>
                      <a:rPr lang="en-US" altLang="zh-CN" sz="2667" i="1">
                        <a:latin typeface="Cambria Math"/>
                        <a:ea typeface="黑体" panose="02010609060101010101" pitchFamily="49" charset="-122"/>
                        <a:cs typeface="Times New Roman" panose="02020603050405020304" pitchFamily="18" charset="0"/>
                      </a:rPr>
                      <m:t>𝑁</m:t>
                    </m:r>
                    <m:r>
                      <a:rPr lang="zh-CN" altLang="en-US" sz="2667" i="1">
                        <a:latin typeface="Cambria Math"/>
                        <a:ea typeface="黑体" panose="02010609060101010101" pitchFamily="49" charset="-122"/>
                        <a:cs typeface="Times New Roman" panose="02020603050405020304" pitchFamily="18" charset="0"/>
                      </a:rPr>
                      <m:t>产生的收益</m:t>
                    </m:r>
                    <m:r>
                      <a:rPr lang="en-US" altLang="zh-CN" sz="2667" i="1">
                        <a:latin typeface="Cambria Math"/>
                        <a:ea typeface="黑体" panose="02010609060101010101" pitchFamily="49" charset="-122"/>
                        <a:cs typeface="Times New Roman" panose="02020603050405020304" pitchFamily="18" charset="0"/>
                      </a:rPr>
                      <m:t>)</m:t>
                    </m:r>
                  </m:oMath>
                </a14:m>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           </a:t>
                </a:r>
              </a:p>
              <a:p>
                <a:pPr marL="380990" indent="-380990">
                  <a:buClr>
                    <a:srgbClr val="0066CC"/>
                  </a:buClr>
                  <a:buFont typeface="Wingdings" panose="05000000000000000000" pitchFamily="2" charset="2"/>
                  <a:buChar char="l"/>
                </a:pPr>
                <a:endParaRPr lang="en-US" altLang="zh-CN" sz="2667" dirty="0"/>
              </a:p>
            </p:txBody>
          </p:sp>
        </mc:Choice>
        <mc:Fallback>
          <p:sp>
            <p:nvSpPr>
              <p:cNvPr id="4" name="矩形 3"/>
              <p:cNvSpPr>
                <a:spLocks noRot="1" noChangeAspect="1" noMove="1" noResize="1" noEditPoints="1" noAdjustHandles="1" noChangeArrowheads="1" noChangeShapeType="1" noTextEdit="1"/>
              </p:cNvSpPr>
              <p:nvPr/>
            </p:nvSpPr>
            <p:spPr>
              <a:xfrm>
                <a:off x="695400" y="1185076"/>
                <a:ext cx="11255770" cy="2144498"/>
              </a:xfrm>
              <a:prstGeom prst="rect">
                <a:avLst/>
              </a:prstGeom>
              <a:blipFill>
                <a:blip r:embed="rId2"/>
                <a:stretch>
                  <a:fillRect l="-867" t="-3409"/>
                </a:stretch>
              </a:blipFill>
            </p:spPr>
            <p:txBody>
              <a:bodyPr/>
              <a:lstStyle/>
              <a:p>
                <a:r>
                  <a:rPr lang="zh-CN" altLang="en-US">
                    <a:noFill/>
                  </a:rPr>
                  <a:t> </a:t>
                </a:r>
              </a:p>
            </p:txBody>
          </p:sp>
        </mc:Fallback>
      </mc:AlternateContent>
      <p:pic>
        <p:nvPicPr>
          <p:cNvPr id="3074" name="Picture 2" descr="http://web.cs.ucla.edu/~rosen/161/notes/minimax/numlin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018" y="3107800"/>
            <a:ext cx="6897781" cy="907392"/>
          </a:xfrm>
          <a:prstGeom prst="rect">
            <a:avLst/>
          </a:prstGeom>
          <a:solidFill>
            <a:srgbClr val="C00000">
              <a:alpha val="85000"/>
            </a:srgbClr>
          </a:solidFill>
        </p:spPr>
      </p:pic>
      <mc:AlternateContent xmlns:mc="http://schemas.openxmlformats.org/markup-compatibility/2006" xmlns:a14="http://schemas.microsoft.com/office/drawing/2010/main">
        <mc:Choice Requires="a14">
          <p:sp>
            <p:nvSpPr>
              <p:cNvPr id="8" name="矩形 7"/>
              <p:cNvSpPr/>
              <p:nvPr/>
            </p:nvSpPr>
            <p:spPr>
              <a:xfrm>
                <a:off x="174174" y="5806960"/>
                <a:ext cx="11732820" cy="1077026"/>
              </a:xfrm>
              <a:prstGeom prst="rect">
                <a:avLst/>
              </a:prstGeom>
            </p:spPr>
            <p:txBody>
              <a:bodyPr wrap="square">
                <a:spAutoFit/>
              </a:bodyPr>
              <a:lstStyle/>
              <a:p>
                <a:pPr algn="ctr"/>
                <a:r>
                  <a:rPr lang="zh-CN" altLang="en-US" sz="2133" dirty="0">
                    <a:ea typeface="黑体" panose="02010609060101010101" pitchFamily="49" charset="-122"/>
                    <a:cs typeface="Times New Roman" panose="02020603050405020304" pitchFamily="18" charset="0"/>
                  </a:rPr>
                  <a:t>每个节点有两个值，分别是</a:t>
                </a:r>
                <a14:m>
                  <m:oMath xmlns:m="http://schemas.openxmlformats.org/officeDocument/2006/math">
                    <m:r>
                      <a:rPr lang="zh-CN" altLang="en-US" sz="2133" i="1">
                        <a:solidFill>
                          <a:srgbClr val="C00000"/>
                        </a:solidFill>
                        <a:latin typeface="Cambria Math"/>
                        <a:ea typeface="黑体" panose="02010609060101010101" pitchFamily="49" charset="-122"/>
                        <a:cs typeface="Times New Roman" panose="02020603050405020304" pitchFamily="18" charset="0"/>
                      </a:rPr>
                      <m:t>𝛼</m:t>
                    </m:r>
                  </m:oMath>
                </a14:m>
                <a:r>
                  <a:rPr lang="zh-CN" altLang="en-US" sz="2133" dirty="0">
                    <a:ea typeface="黑体" panose="02010609060101010101" pitchFamily="49" charset="-122"/>
                    <a:cs typeface="Times New Roman" panose="02020603050405020304" pitchFamily="18" charset="0"/>
                  </a:rPr>
                  <a:t>和</a:t>
                </a:r>
                <a14:m>
                  <m:oMath xmlns:m="http://schemas.openxmlformats.org/officeDocument/2006/math">
                    <m:r>
                      <a:rPr lang="zh-CN" altLang="en-US" sz="2133" i="1">
                        <a:solidFill>
                          <a:srgbClr val="C00000"/>
                        </a:solidFill>
                        <a:latin typeface="Cambria Math"/>
                        <a:ea typeface="黑体" panose="02010609060101010101" pitchFamily="49" charset="-122"/>
                        <a:cs typeface="Times New Roman" panose="02020603050405020304" pitchFamily="18" charset="0"/>
                      </a:rPr>
                      <m:t>𝛽</m:t>
                    </m:r>
                  </m:oMath>
                </a14:m>
                <a:r>
                  <a:rPr lang="zh-CN" altLang="en-US" sz="2133" dirty="0">
                    <a:ea typeface="黑体" panose="02010609060101010101" pitchFamily="49" charset="-122"/>
                    <a:cs typeface="Times New Roman" panose="02020603050405020304" pitchFamily="18" charset="0"/>
                  </a:rPr>
                  <a:t>。节点的</a:t>
                </a:r>
                <a14:m>
                  <m:oMath xmlns:m="http://schemas.openxmlformats.org/officeDocument/2006/math">
                    <m:r>
                      <a:rPr lang="zh-CN" altLang="en-US" sz="2133" i="1">
                        <a:solidFill>
                          <a:srgbClr val="C00000"/>
                        </a:solidFill>
                        <a:latin typeface="Cambria Math"/>
                        <a:ea typeface="黑体" panose="02010609060101010101" pitchFamily="49" charset="-122"/>
                        <a:cs typeface="Times New Roman" panose="02020603050405020304" pitchFamily="18" charset="0"/>
                      </a:rPr>
                      <m:t>𝛼</m:t>
                    </m:r>
                  </m:oMath>
                </a14:m>
                <a:r>
                  <a:rPr lang="zh-CN" altLang="en-US" sz="2133" dirty="0">
                    <a:ea typeface="黑体" panose="02010609060101010101" pitchFamily="49" charset="-122"/>
                    <a:cs typeface="Times New Roman" panose="02020603050405020304" pitchFamily="18" charset="0"/>
                  </a:rPr>
                  <a:t>和</a:t>
                </a:r>
                <a14:m>
                  <m:oMath xmlns:m="http://schemas.openxmlformats.org/officeDocument/2006/math">
                    <m:r>
                      <a:rPr lang="zh-CN" altLang="en-US" sz="2133" i="1">
                        <a:solidFill>
                          <a:srgbClr val="C00000"/>
                        </a:solidFill>
                        <a:latin typeface="Cambria Math"/>
                        <a:ea typeface="黑体" panose="02010609060101010101" pitchFamily="49" charset="-122"/>
                        <a:cs typeface="Times New Roman" panose="02020603050405020304" pitchFamily="18" charset="0"/>
                      </a:rPr>
                      <m:t>𝛽</m:t>
                    </m:r>
                  </m:oMath>
                </a14:m>
                <a:r>
                  <a:rPr lang="zh-CN" altLang="en-US" sz="2133" dirty="0">
                    <a:ea typeface="黑体" panose="02010609060101010101" pitchFamily="49" charset="-122"/>
                    <a:cs typeface="Times New Roman" panose="02020603050405020304" pitchFamily="18" charset="0"/>
                  </a:rPr>
                  <a:t>值在搜索过程中不断变化。其中，</a:t>
                </a:r>
                <a14:m>
                  <m:oMath xmlns:m="http://schemas.openxmlformats.org/officeDocument/2006/math">
                    <m:r>
                      <a:rPr lang="zh-CN" altLang="en-US" sz="2133" i="1">
                        <a:solidFill>
                          <a:srgbClr val="C00000"/>
                        </a:solidFill>
                        <a:latin typeface="Cambria Math"/>
                        <a:ea typeface="黑体" panose="02010609060101010101" pitchFamily="49" charset="-122"/>
                        <a:cs typeface="Times New Roman" panose="02020603050405020304" pitchFamily="18" charset="0"/>
                      </a:rPr>
                      <m:t>𝛼</m:t>
                    </m:r>
                  </m:oMath>
                </a14:m>
                <a:r>
                  <a:rPr lang="zh-CN" altLang="en-US" sz="2133" dirty="0">
                    <a:latin typeface="Times New Roman" panose="02020603050405020304" pitchFamily="18" charset="0"/>
                    <a:ea typeface="黑体" panose="02010609060101010101" pitchFamily="49" charset="-122"/>
                    <a:cs typeface="Times New Roman" panose="02020603050405020304" pitchFamily="18" charset="0"/>
                  </a:rPr>
                  <a:t>从负无穷大</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133" i="1">
                        <a:solidFill>
                          <a:srgbClr val="C00000"/>
                        </a:solidFill>
                        <a:latin typeface="Cambria Math"/>
                        <a:ea typeface="Cambria Math"/>
                        <a:cs typeface="Times New Roman" panose="02020603050405020304" pitchFamily="18" charset="0"/>
                      </a:rPr>
                      <m:t>−∞</m:t>
                    </m:r>
                  </m:oMath>
                </a14:m>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133" dirty="0">
                    <a:latin typeface="Times New Roman" panose="02020603050405020304" pitchFamily="18" charset="0"/>
                    <a:ea typeface="黑体" panose="02010609060101010101" pitchFamily="49" charset="-122"/>
                    <a:cs typeface="Times New Roman" panose="02020603050405020304" pitchFamily="18" charset="0"/>
                  </a:rPr>
                  <a:t>逐渐增加、</a:t>
                </a:r>
                <a14:m>
                  <m:oMath xmlns:m="http://schemas.openxmlformats.org/officeDocument/2006/math">
                    <m:r>
                      <a:rPr lang="zh-CN" altLang="en-US" sz="2133" i="1">
                        <a:solidFill>
                          <a:srgbClr val="C00000"/>
                        </a:solidFill>
                        <a:latin typeface="Cambria Math"/>
                        <a:ea typeface="黑体" panose="02010609060101010101" pitchFamily="49" charset="-122"/>
                        <a:cs typeface="Times New Roman" panose="02020603050405020304" pitchFamily="18" charset="0"/>
                      </a:rPr>
                      <m:t>𝛽</m:t>
                    </m:r>
                  </m:oMath>
                </a14:m>
                <a:r>
                  <a:rPr lang="zh-CN" altLang="en-US" sz="2133" dirty="0">
                    <a:latin typeface="Times New Roman" panose="02020603050405020304" pitchFamily="18" charset="0"/>
                    <a:ea typeface="黑体" panose="02010609060101010101" pitchFamily="49" charset="-122"/>
                    <a:cs typeface="Times New Roman" panose="02020603050405020304" pitchFamily="18" charset="0"/>
                  </a:rPr>
                  <a:t>从正无穷大</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133" i="1">
                        <a:solidFill>
                          <a:srgbClr val="C00000"/>
                        </a:solidFill>
                        <a:latin typeface="Cambria Math"/>
                        <a:ea typeface="Cambria Math"/>
                        <a:cs typeface="Times New Roman" panose="02020603050405020304" pitchFamily="18" charset="0"/>
                      </a:rPr>
                      <m:t>∞</m:t>
                    </m:r>
                  </m:oMath>
                </a14:m>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133" dirty="0">
                    <a:latin typeface="Times New Roman" panose="02020603050405020304" pitchFamily="18" charset="0"/>
                    <a:ea typeface="黑体" panose="02010609060101010101" pitchFamily="49" charset="-122"/>
                    <a:cs typeface="Times New Roman" panose="02020603050405020304" pitchFamily="18" charset="0"/>
                  </a:rPr>
                  <a:t>逐渐减少。如果一个节点中</a:t>
                </a:r>
                <a14:m>
                  <m:oMath xmlns:m="http://schemas.openxmlformats.org/officeDocument/2006/math">
                    <m:r>
                      <a:rPr lang="zh-CN" altLang="en-US" sz="2133" i="1">
                        <a:latin typeface="Cambria Math"/>
                        <a:ea typeface="黑体" panose="02010609060101010101" pitchFamily="49" charset="-122"/>
                        <a:cs typeface="Times New Roman" panose="02020603050405020304" pitchFamily="18" charset="0"/>
                      </a:rPr>
                      <m:t>𝛼</m:t>
                    </m:r>
                    <m:r>
                      <a:rPr lang="en-US" altLang="zh-CN" sz="2133" i="1">
                        <a:latin typeface="Cambria Math"/>
                        <a:ea typeface="Cambria Math"/>
                        <a:cs typeface="Times New Roman" panose="02020603050405020304" pitchFamily="18" charset="0"/>
                      </a:rPr>
                      <m:t>&gt;</m:t>
                    </m:r>
                    <m:r>
                      <a:rPr lang="zh-CN" altLang="en-US" sz="2133" i="1">
                        <a:latin typeface="Cambria Math"/>
                        <a:ea typeface="Cambria Math"/>
                        <a:cs typeface="Times New Roman" panose="02020603050405020304" pitchFamily="18" charset="0"/>
                      </a:rPr>
                      <m:t>𝛽</m:t>
                    </m:r>
                  </m:oMath>
                </a14:m>
                <a:r>
                  <a:rPr lang="zh-CN" altLang="en-US" sz="2133" dirty="0">
                    <a:latin typeface="Times New Roman" panose="02020603050405020304" pitchFamily="18" charset="0"/>
                    <a:ea typeface="黑体" panose="02010609060101010101" pitchFamily="49" charset="-122"/>
                    <a:cs typeface="Times New Roman" panose="02020603050405020304" pitchFamily="18" charset="0"/>
                  </a:rPr>
                  <a:t>，则该节点的后续节点可剪枝。</a:t>
                </a:r>
                <a:endParaRPr lang="en-US" altLang="zh-CN" sz="2133"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2133"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174174" y="5806960"/>
                <a:ext cx="11732820" cy="1077026"/>
              </a:xfrm>
              <a:prstGeom prst="rect">
                <a:avLst/>
              </a:prstGeom>
              <a:blipFill>
                <a:blip r:embed="rId4"/>
                <a:stretch>
                  <a:fillRect l="-1819" t="-5114" r="-1819"/>
                </a:stretch>
              </a:blipFill>
            </p:spPr>
            <p:txBody>
              <a:bodyPr/>
              <a:lstStyle/>
              <a:p>
                <a:r>
                  <a:rPr lang="zh-CN" altLang="en-US">
                    <a:noFill/>
                  </a:rPr>
                  <a:t> </a:t>
                </a:r>
              </a:p>
            </p:txBody>
          </p:sp>
        </mc:Fallback>
      </mc:AlternateContent>
      <p:sp>
        <p:nvSpPr>
          <p:cNvPr id="10" name="标题 1"/>
          <p:cNvSpPr>
            <a:spLocks noGrp="1"/>
          </p:cNvSpPr>
          <p:nvPr>
            <p:ph type="title"/>
          </p:nvPr>
        </p:nvSpPr>
        <p:spPr>
          <a:xfrm>
            <a:off x="782695" y="348377"/>
            <a:ext cx="11168475" cy="657727"/>
          </a:xfrm>
        </p:spPr>
        <p:txBody>
          <a:bodyPr/>
          <a:lstStyle/>
          <a:p>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对抗搜索：如何利用</a:t>
            </a:r>
            <a:r>
              <a:rPr lang="en-US" altLang="zh-CN" sz="3733"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剪枝</a:t>
            </a:r>
          </a:p>
        </p:txBody>
      </p:sp>
      <p:pic>
        <p:nvPicPr>
          <p:cNvPr id="6" name="Picture 2" descr="http://web.cs.ucla.edu/~rosen/161/notes/minimax/numline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7738" y="4085713"/>
            <a:ext cx="6878061" cy="861391"/>
          </a:xfrm>
          <a:prstGeom prst="rect">
            <a:avLst/>
          </a:prstGeom>
          <a:solidFill>
            <a:srgbClr val="C00000">
              <a:alpha val="81000"/>
            </a:srgbClr>
          </a:solidFill>
        </p:spPr>
      </p:pic>
      <p:pic>
        <p:nvPicPr>
          <p:cNvPr id="7" name="Picture 4" descr="http://web.cs.ucla.edu/~rosen/161/notes/minimax/numline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9404" y="5072369"/>
            <a:ext cx="6846395" cy="733427"/>
          </a:xfrm>
          <a:prstGeom prst="rect">
            <a:avLst/>
          </a:prstGeom>
          <a:solidFill>
            <a:srgbClr val="C00000">
              <a:alpha val="81000"/>
            </a:srgbClr>
          </a:solidFill>
        </p:spPr>
      </p:pic>
    </p:spTree>
    <p:extLst>
      <p:ext uri="{BB962C8B-B14F-4D97-AF65-F5344CB8AC3E}">
        <p14:creationId xmlns:p14="http://schemas.microsoft.com/office/powerpoint/2010/main" val="2787508852"/>
      </p:ext>
    </p:extLst>
  </p:cSld>
  <p:clrMapOvr>
    <a:masterClrMapping/>
  </p:clrMapOvr>
  <p:transition>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67408" y="443975"/>
            <a:ext cx="11168475" cy="657727"/>
          </a:xfrm>
        </p:spPr>
        <p:txBody>
          <a:bodyPr>
            <a:normAutofit/>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剪枝搜索示意</a:t>
            </a: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75" y="1101702"/>
            <a:ext cx="11321144" cy="5536607"/>
          </a:xfrm>
          <a:prstGeom prst="rect">
            <a:avLst/>
          </a:prstGeom>
        </p:spPr>
      </p:pic>
    </p:spTree>
    <p:extLst>
      <p:ext uri="{BB962C8B-B14F-4D97-AF65-F5344CB8AC3E}">
        <p14:creationId xmlns:p14="http://schemas.microsoft.com/office/powerpoint/2010/main" val="867733125"/>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p:cNvSpPr>
          <p:nvPr>
            <p:ph idx="1"/>
          </p:nvPr>
        </p:nvSpPr>
        <p:spPr>
          <a:xfrm>
            <a:off x="514387" y="1181894"/>
            <a:ext cx="10826675" cy="4351338"/>
          </a:xfrm>
          <a:ln/>
        </p:spPr>
        <p:txBody>
          <a:bodyPr vert="horz" wrap="square" lIns="91440" tIns="45720" rIns="91440" bIns="45720" anchor="t"/>
          <a:lstStyle/>
          <a:p>
            <a:pPr marL="0" indent="0">
              <a:spcBef>
                <a:spcPct val="10000"/>
              </a:spcBef>
              <a:buNone/>
            </a:pPr>
            <a:r>
              <a:rPr lang="en-US" altLang="zh-CN" b="1" dirty="0">
                <a:latin typeface="Times New Roman" panose="02020603050405020304" pitchFamily="18" charset="0"/>
              </a:rPr>
              <a:t>1.  </a:t>
            </a:r>
            <a:r>
              <a:rPr lang="zh-CN" altLang="en-US" b="1" dirty="0">
                <a:latin typeface="Times New Roman" panose="02020603050405020304" pitchFamily="18" charset="0"/>
              </a:rPr>
              <a:t>搜索方向</a:t>
            </a:r>
            <a:r>
              <a:rPr lang="zh-CN" altLang="en-US" dirty="0">
                <a:latin typeface="Times New Roman" panose="02020603050405020304" pitchFamily="18" charset="0"/>
              </a:rPr>
              <a:t>：</a:t>
            </a:r>
          </a:p>
          <a:p>
            <a:pPr marL="567055" indent="-567055">
              <a:spcBef>
                <a:spcPct val="10000"/>
              </a:spcBef>
              <a:buNone/>
            </a:pPr>
            <a:r>
              <a:rPr lang="zh-CN" altLang="en-US" dirty="0">
                <a:latin typeface="Times New Roman" panose="02020603050405020304" pitchFamily="18" charset="0"/>
              </a:rPr>
              <a:t>    </a:t>
            </a:r>
            <a:r>
              <a:rPr lang="en-US" altLang="zh-CN" dirty="0">
                <a:latin typeface="Times New Roman" panose="02020603050405020304" pitchFamily="18" charset="0"/>
              </a:rPr>
              <a:t>(1) </a:t>
            </a:r>
            <a:r>
              <a:rPr lang="zh-CN" altLang="en-US" b="1" dirty="0">
                <a:solidFill>
                  <a:schemeClr val="accent2"/>
                </a:solidFill>
                <a:latin typeface="Times New Roman" panose="02020603050405020304" pitchFamily="18" charset="0"/>
              </a:rPr>
              <a:t>数据驱动</a:t>
            </a:r>
            <a:r>
              <a:rPr lang="zh-CN" altLang="en-US" dirty="0">
                <a:latin typeface="Times New Roman" panose="02020603050405020304" pitchFamily="18" charset="0"/>
              </a:rPr>
              <a:t>：从初始状态出发的正向搜索。      </a:t>
            </a:r>
          </a:p>
        </p:txBody>
      </p:sp>
      <p:sp>
        <p:nvSpPr>
          <p:cNvPr id="24578"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8</a:t>
            </a:fld>
            <a:endParaRPr lang="ja-JP" altLang="en-US" dirty="0">
              <a:solidFill>
                <a:srgbClr val="A50021"/>
              </a:solidFill>
              <a:ea typeface="MS PGothic" panose="020B0600070205080204" pitchFamily="34" charset="-128"/>
            </a:endParaRPr>
          </a:p>
        </p:txBody>
      </p:sp>
      <p:sp>
        <p:nvSpPr>
          <p:cNvPr id="9220" name="Text Box 4"/>
          <p:cNvSpPr txBox="1">
            <a:spLocks noChangeArrowheads="1"/>
          </p:cNvSpPr>
          <p:nvPr/>
        </p:nvSpPr>
        <p:spPr bwMode="auto">
          <a:xfrm>
            <a:off x="1487488" y="2045563"/>
            <a:ext cx="9853574" cy="577850"/>
          </a:xfrm>
          <a:prstGeom prst="rect">
            <a:avLst/>
          </a:prstGeom>
          <a:gradFill rotWithShape="0">
            <a:gsLst>
              <a:gs pos="0">
                <a:srgbClr val="CCFFFF"/>
              </a:gs>
              <a:gs pos="50000">
                <a:schemeClr val="bg1"/>
              </a:gs>
              <a:gs pos="100000">
                <a:srgbClr val="CCFFFF"/>
              </a:gs>
            </a:gsLst>
            <a:lin ang="5400000" scaled="1"/>
          </a:gradFill>
          <a:ln w="9525">
            <a:solidFill>
              <a:srgbClr val="008080"/>
            </a:solidFill>
            <a:miter lim="800000"/>
          </a:ln>
          <a:effectLst/>
        </p:spPr>
        <p:txBody>
          <a:bodyPr wrap="square">
            <a:spAutoFit/>
          </a:bodyPr>
          <a:lstStyle/>
          <a:p>
            <a:pPr algn="just">
              <a:lnSpc>
                <a:spcPct val="120000"/>
              </a:lnSpc>
              <a:spcBef>
                <a:spcPct val="40000"/>
              </a:spcBef>
              <a:buClr>
                <a:schemeClr val="accent2"/>
              </a:buClr>
              <a:defRPr/>
            </a:pPr>
            <a:r>
              <a:rPr lang="zh-CN" altLang="en-US" sz="2600" b="1">
                <a:solidFill>
                  <a:schemeClr val="folHlink"/>
                </a:solidFill>
              </a:rPr>
              <a:t>正向搜索</a:t>
            </a:r>
            <a:r>
              <a:rPr lang="en-US" altLang="zh-CN" sz="2600"/>
              <a:t>——</a:t>
            </a:r>
            <a:r>
              <a:rPr lang="zh-CN" altLang="en-US" sz="2600"/>
              <a:t>从问题给出的条件出发。</a:t>
            </a:r>
          </a:p>
        </p:txBody>
      </p:sp>
      <p:sp>
        <p:nvSpPr>
          <p:cNvPr id="9221" name="Text Box 5"/>
          <p:cNvSpPr txBox="1">
            <a:spLocks noChangeArrowheads="1"/>
          </p:cNvSpPr>
          <p:nvPr/>
        </p:nvSpPr>
        <p:spPr bwMode="auto">
          <a:xfrm>
            <a:off x="1498266" y="3346451"/>
            <a:ext cx="9842796" cy="1054100"/>
          </a:xfrm>
          <a:prstGeom prst="rect">
            <a:avLst/>
          </a:prstGeom>
          <a:gradFill rotWithShape="0">
            <a:gsLst>
              <a:gs pos="0">
                <a:srgbClr val="CCFFFF"/>
              </a:gs>
              <a:gs pos="50000">
                <a:schemeClr val="bg1"/>
              </a:gs>
              <a:gs pos="100000">
                <a:srgbClr val="CCFFFF"/>
              </a:gs>
            </a:gsLst>
            <a:lin ang="5400000" scaled="1"/>
          </a:gradFill>
          <a:ln w="9525">
            <a:solidFill>
              <a:srgbClr val="008080"/>
            </a:solidFill>
            <a:miter lim="800000"/>
          </a:ln>
          <a:effectLst/>
        </p:spPr>
        <p:txBody>
          <a:bodyPr wrap="square">
            <a:spAutoFit/>
          </a:bodyPr>
          <a:lstStyle/>
          <a:p>
            <a:pPr algn="just">
              <a:lnSpc>
                <a:spcPct val="120000"/>
              </a:lnSpc>
              <a:spcBef>
                <a:spcPct val="40000"/>
              </a:spcBef>
              <a:buClr>
                <a:schemeClr val="accent2"/>
              </a:buClr>
              <a:defRPr/>
            </a:pPr>
            <a:r>
              <a:rPr lang="zh-CN" altLang="en-US" sz="2600" b="1" dirty="0">
                <a:solidFill>
                  <a:schemeClr val="folHlink"/>
                </a:solidFill>
              </a:rPr>
              <a:t>逆向搜索</a:t>
            </a:r>
            <a:r>
              <a:rPr lang="zh-CN" altLang="en-US" sz="2600" dirty="0"/>
              <a:t>：从想达到的目的入手，看哪些操作算子能产生该目的以及应用这些操作算子产生目的时需要哪些条件。</a:t>
            </a:r>
          </a:p>
        </p:txBody>
      </p:sp>
      <p:sp>
        <p:nvSpPr>
          <p:cNvPr id="9222" name="Text Box 6"/>
          <p:cNvSpPr txBox="1"/>
          <p:nvPr/>
        </p:nvSpPr>
        <p:spPr>
          <a:xfrm>
            <a:off x="514387" y="2666517"/>
            <a:ext cx="8305800" cy="604837"/>
          </a:xfrm>
          <a:prstGeom prst="rect">
            <a:avLst/>
          </a:prstGeom>
          <a:noFill/>
          <a:ln w="9525">
            <a:noFill/>
          </a:ln>
        </p:spPr>
        <p:txBody>
          <a:bodyPr>
            <a:spAutoFit/>
          </a:bodyPr>
          <a:lstStyle/>
          <a:p>
            <a:pPr>
              <a:lnSpc>
                <a:spcPct val="120000"/>
              </a:lnSpc>
              <a:spcBef>
                <a:spcPct val="40000"/>
              </a:spcBef>
              <a:buClr>
                <a:schemeClr val="accent2"/>
              </a:buClr>
              <a:buFont typeface="Wingdings" panose="05000000000000000000" pitchFamily="2" charset="2"/>
              <a:buNone/>
            </a:pPr>
            <a:r>
              <a:rPr lang="en-US" altLang="zh-CN" sz="2800" dirty="0">
                <a:latin typeface="Times New Roman" panose="02020603050405020304" pitchFamily="18" charset="0"/>
              </a:rPr>
              <a:t>    (2) </a:t>
            </a:r>
            <a:r>
              <a:rPr lang="zh-CN" altLang="en-US" sz="2800" b="1" dirty="0">
                <a:solidFill>
                  <a:schemeClr val="accent2"/>
                </a:solidFill>
                <a:latin typeface="Times New Roman" panose="02020603050405020304" pitchFamily="18" charset="0"/>
              </a:rPr>
              <a:t>目的驱动</a:t>
            </a:r>
            <a:r>
              <a:rPr lang="zh-CN" altLang="en-US" sz="2800" dirty="0">
                <a:latin typeface="Times New Roman" panose="02020603050405020304" pitchFamily="18" charset="0"/>
              </a:rPr>
              <a:t>：从目的</a:t>
            </a:r>
            <a:r>
              <a:rPr lang="zh-CN" altLang="en-US" sz="2800" dirty="0"/>
              <a:t>状态出发的逆向搜索。</a:t>
            </a:r>
            <a:endParaRPr lang="zh-CN" altLang="en-US" dirty="0">
              <a:latin typeface="Arial" panose="020B0604020202020204" pitchFamily="34" charset="0"/>
            </a:endParaRPr>
          </a:p>
        </p:txBody>
      </p:sp>
      <p:sp>
        <p:nvSpPr>
          <p:cNvPr id="9223" name="Text Box 7"/>
          <p:cNvSpPr txBox="1">
            <a:spLocks noChangeArrowheads="1"/>
          </p:cNvSpPr>
          <p:nvPr/>
        </p:nvSpPr>
        <p:spPr bwMode="auto">
          <a:xfrm>
            <a:off x="1498266" y="5162782"/>
            <a:ext cx="9842796" cy="1052596"/>
          </a:xfrm>
          <a:prstGeom prst="rect">
            <a:avLst/>
          </a:prstGeom>
          <a:gradFill rotWithShape="0">
            <a:gsLst>
              <a:gs pos="0">
                <a:srgbClr val="CCFFFF"/>
              </a:gs>
              <a:gs pos="50000">
                <a:schemeClr val="bg1"/>
              </a:gs>
              <a:gs pos="100000">
                <a:srgbClr val="CCFFFF"/>
              </a:gs>
            </a:gsLst>
            <a:lin ang="5400000" scaled="1"/>
          </a:gradFill>
          <a:ln w="9525">
            <a:solidFill>
              <a:srgbClr val="008080"/>
            </a:solidFill>
            <a:miter lim="800000"/>
          </a:ln>
          <a:effectLst/>
        </p:spPr>
        <p:txBody>
          <a:bodyPr wrap="square">
            <a:spAutoFit/>
          </a:bodyPr>
          <a:lstStyle/>
          <a:p>
            <a:pPr algn="just">
              <a:lnSpc>
                <a:spcPct val="120000"/>
              </a:lnSpc>
              <a:spcBef>
                <a:spcPct val="40000"/>
              </a:spcBef>
              <a:buClr>
                <a:schemeClr val="accent2"/>
              </a:buClr>
              <a:defRPr/>
            </a:pPr>
            <a:r>
              <a:rPr lang="zh-CN" altLang="en-US" sz="2600" dirty="0"/>
              <a:t>双向搜索：从开始状态出发作正向搜索，同时又从目的状态出发作逆向搜索，直到两条路径在中间的某处汇合为止。</a:t>
            </a:r>
          </a:p>
        </p:txBody>
      </p:sp>
      <p:sp>
        <p:nvSpPr>
          <p:cNvPr id="24585" name="Text Box 8"/>
          <p:cNvSpPr txBox="1"/>
          <p:nvPr/>
        </p:nvSpPr>
        <p:spPr>
          <a:xfrm>
            <a:off x="911424" y="4497872"/>
            <a:ext cx="2141537" cy="519113"/>
          </a:xfrm>
          <a:prstGeom prst="rect">
            <a:avLst/>
          </a:prstGeom>
          <a:noFill/>
          <a:ln w="9525">
            <a:noFill/>
          </a:ln>
        </p:spPr>
        <p:txBody>
          <a:bodyPr wrap="none">
            <a:spAutoFit/>
          </a:bodyPr>
          <a:lstStyle/>
          <a:p>
            <a:r>
              <a:rPr lang="en-US" altLang="zh-CN" sz="2800" dirty="0"/>
              <a:t>(3) </a:t>
            </a:r>
            <a:r>
              <a:rPr lang="zh-CN" altLang="en-US" sz="2800" dirty="0">
                <a:solidFill>
                  <a:srgbClr val="FF0000"/>
                </a:solidFill>
              </a:rPr>
              <a:t>双向搜索</a:t>
            </a:r>
          </a:p>
        </p:txBody>
      </p:sp>
      <p:sp>
        <p:nvSpPr>
          <p:cNvPr id="10" name="Rectangle 4"/>
          <p:cNvSpPr/>
          <p:nvPr/>
        </p:nvSpPr>
        <p:spPr>
          <a:xfrm>
            <a:off x="0" y="1"/>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2.1  </a:t>
            </a:r>
            <a:r>
              <a:rPr lang="zh-CN" altLang="en-US" sz="3600" dirty="0">
                <a:solidFill>
                  <a:schemeClr val="bg1"/>
                </a:solidFill>
                <a:latin typeface="Times New Roman" panose="02020603050405020304" pitchFamily="18" charset="0"/>
                <a:ea typeface="黑体" panose="02010609060101010101" pitchFamily="2" charset="-122"/>
              </a:rPr>
              <a:t>搜索的概念</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slide(fromBottom)">
                                      <p:cBhvr>
                                        <p:cTn id="17" dur="500"/>
                                        <p:tgtEl>
                                          <p:spTgt spid="92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blinds(horizontal)">
                                      <p:cBhvr>
                                        <p:cTn id="22" dur="500"/>
                                        <p:tgtEl>
                                          <p:spTgt spid="922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9221"/>
                                        </p:tgtEl>
                                        <p:attrNameLst>
                                          <p:attrName>style.visibility</p:attrName>
                                        </p:attrNameLst>
                                      </p:cBhvr>
                                      <p:to>
                                        <p:strVal val="visible"/>
                                      </p:to>
                                    </p:set>
                                    <p:animEffect transition="in" filter="slide(fromBottom)">
                                      <p:cBhvr>
                                        <p:cTn id="27" dur="500"/>
                                        <p:tgtEl>
                                          <p:spTgt spid="922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58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9223"/>
                                        </p:tgtEl>
                                        <p:attrNameLst>
                                          <p:attrName>style.visibility</p:attrName>
                                        </p:attrNameLst>
                                      </p:cBhvr>
                                      <p:to>
                                        <p:strVal val="visible"/>
                                      </p:to>
                                    </p:set>
                                    <p:animEffect transition="in" filter="slide(fromBottom)">
                                      <p:cBhvr>
                                        <p:cTn id="36" dur="500"/>
                                        <p:tgtEl>
                                          <p:spTgt spid="9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9220" grpId="0" animBg="1"/>
      <p:bldP spid="9221" grpId="0" animBg="1"/>
      <p:bldP spid="9222" grpId="0"/>
      <p:bldP spid="9223" grpId="0" animBg="1"/>
      <p:bldP spid="2458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82695" y="51501"/>
            <a:ext cx="11168475" cy="657727"/>
          </a:xfrm>
        </p:spPr>
        <p:txBody>
          <a:bodyPr>
            <a:normAutofit/>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剪枝搜索示意</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144" y="627706"/>
            <a:ext cx="10996677" cy="5779031"/>
          </a:xfrm>
          <a:prstGeom prst="rect">
            <a:avLst/>
          </a:prstGeom>
        </p:spPr>
      </p:pic>
    </p:spTree>
    <p:extLst>
      <p:ext uri="{BB962C8B-B14F-4D97-AF65-F5344CB8AC3E}">
        <p14:creationId xmlns:p14="http://schemas.microsoft.com/office/powerpoint/2010/main" val="3786365782"/>
      </p:ext>
    </p:extLst>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027" y="950335"/>
            <a:ext cx="9231088" cy="5592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a:spLocks noGrp="1"/>
          </p:cNvSpPr>
          <p:nvPr>
            <p:ph type="title"/>
          </p:nvPr>
        </p:nvSpPr>
        <p:spPr>
          <a:xfrm>
            <a:off x="782695" y="348377"/>
            <a:ext cx="11168475" cy="657727"/>
          </a:xfrm>
        </p:spPr>
        <p:txBody>
          <a:bodyPr/>
          <a:lstStyle/>
          <a:p>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3733"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剪枝搜索的算法描述</a:t>
            </a:r>
          </a:p>
        </p:txBody>
      </p:sp>
    </p:spTree>
    <p:extLst>
      <p:ext uri="{BB962C8B-B14F-4D97-AF65-F5344CB8AC3E}">
        <p14:creationId xmlns:p14="http://schemas.microsoft.com/office/powerpoint/2010/main" val="1927043098"/>
      </p:ext>
    </p:extLst>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p:txBody>
              <a:bodyPr>
                <a:normAutofit fontScale="92500" lnSpcReduction="20000"/>
              </a:bodyPr>
              <a:lstStyle/>
              <a:p>
                <a:pPr algn="just">
                  <a:lnSpc>
                    <a:spcPct val="90000"/>
                  </a:lnSpc>
                </a:pPr>
                <a:endParaRPr lang="en-US" altLang="zh-CN" sz="2933" dirty="0">
                  <a:latin typeface="Times New Roman" panose="02020603050405020304" pitchFamily="18" charset="0"/>
                  <a:ea typeface="宋体" pitchFamily="2" charset="-122"/>
                  <a:cs typeface="Times New Roman" panose="02020603050405020304" pitchFamily="18" charset="0"/>
                </a:endParaRPr>
              </a:p>
              <a:p>
                <a:pPr>
                  <a:lnSpc>
                    <a:spcPct val="200000"/>
                  </a:lnSpc>
                </a:pP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剪枝本身不影响算法输出结果</a:t>
                </a:r>
                <a:endParaRPr lang="en-US" altLang="zh-CN" sz="32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节点先后次序会影响剪枝效率</a:t>
                </a: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如果节点次序“恰到好处”，</a:t>
                </a: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Alpha-Beta</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剪枝的时间复杂度为</a:t>
                </a: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O(</a:t>
                </a:r>
                <a14:m>
                  <m:oMath xmlns:m="http://schemas.openxmlformats.org/officeDocument/2006/math">
                    <m:sSup>
                      <m:sSupPr>
                        <m:ctrlPr>
                          <a:rPr lang="en-US" altLang="zh-CN" sz="3200" i="1">
                            <a:latin typeface="Cambria Math" panose="02040503050406030204" pitchFamily="18" charset="0"/>
                            <a:ea typeface="黑体" panose="02010609060101010101" pitchFamily="49" charset="-122"/>
                          </a:rPr>
                        </m:ctrlPr>
                      </m:sSupPr>
                      <m:e>
                        <m:r>
                          <a:rPr lang="en-US" altLang="zh-CN" sz="3200">
                            <a:latin typeface="Cambria Math"/>
                            <a:ea typeface="黑体" panose="02010609060101010101" pitchFamily="49" charset="-122"/>
                          </a:rPr>
                          <m:t>𝑏</m:t>
                        </m:r>
                      </m:e>
                      <m:sup>
                        <m:f>
                          <m:fPr>
                            <m:ctrlPr>
                              <a:rPr lang="en-US" altLang="zh-CN" sz="3200" i="1">
                                <a:latin typeface="Cambria Math" panose="02040503050406030204" pitchFamily="18" charset="0"/>
                                <a:ea typeface="黑体" panose="02010609060101010101" pitchFamily="49" charset="-122"/>
                              </a:rPr>
                            </m:ctrlPr>
                          </m:fPr>
                          <m:num>
                            <m:r>
                              <a:rPr lang="en-US" altLang="zh-CN" sz="3200">
                                <a:latin typeface="Cambria Math"/>
                                <a:ea typeface="黑体" panose="02010609060101010101" pitchFamily="49" charset="-122"/>
                              </a:rPr>
                              <m:t>𝑚</m:t>
                            </m:r>
                          </m:num>
                          <m:den>
                            <m:r>
                              <a:rPr lang="en-US" altLang="zh-CN" sz="3200">
                                <a:latin typeface="Cambria Math"/>
                                <a:ea typeface="黑体" panose="02010609060101010101" pitchFamily="49" charset="-122"/>
                              </a:rPr>
                              <m:t>2</m:t>
                            </m:r>
                          </m:den>
                        </m:f>
                      </m:sup>
                    </m:sSup>
                  </m:oMath>
                </a14:m>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，最小最大搜索的时间复杂度为</a:t>
                </a: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O(</a:t>
                </a:r>
                <a14:m>
                  <m:oMath xmlns:m="http://schemas.openxmlformats.org/officeDocument/2006/math">
                    <m:sSup>
                      <m:sSupPr>
                        <m:ctrlPr>
                          <a:rPr lang="en-US" altLang="zh-CN" sz="3200" i="1">
                            <a:latin typeface="Cambria Math" panose="02040503050406030204" pitchFamily="18" charset="0"/>
                            <a:ea typeface="黑体" panose="02010609060101010101" pitchFamily="49" charset="-122"/>
                          </a:rPr>
                        </m:ctrlPr>
                      </m:sSupPr>
                      <m:e>
                        <m:r>
                          <a:rPr lang="en-US" altLang="zh-CN" sz="3200">
                            <a:latin typeface="Cambria Math"/>
                            <a:ea typeface="黑体" panose="02010609060101010101" pitchFamily="49" charset="-122"/>
                          </a:rPr>
                          <m:t>𝑏</m:t>
                        </m:r>
                      </m:e>
                      <m:sup>
                        <m:r>
                          <a:rPr lang="en-US" altLang="zh-CN" sz="3200">
                            <a:latin typeface="Cambria Math"/>
                            <a:ea typeface="黑体" panose="02010609060101010101" pitchFamily="49" charset="-122"/>
                          </a:rPr>
                          <m:t>𝑚</m:t>
                        </m:r>
                      </m:sup>
                    </m:sSup>
                  </m:oMath>
                </a14:m>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blipFill>
                <a:blip r:embed="rId2"/>
                <a:stretch>
                  <a:fillRect l="-1217"/>
                </a:stretch>
              </a:blipFill>
            </p:spPr>
            <p:txBody>
              <a:bodyPr/>
              <a:lstStyle/>
              <a:p>
                <a:r>
                  <a:rPr lang="zh-CN" altLang="en-US">
                    <a:noFill/>
                  </a:rPr>
                  <a:t> </a:t>
                </a:r>
              </a:p>
            </p:txBody>
          </p:sp>
        </mc:Fallback>
      </mc:AlternateContent>
      <p:sp>
        <p:nvSpPr>
          <p:cNvPr id="5" name="标题 1"/>
          <p:cNvSpPr>
            <a:spLocks noGrp="1"/>
          </p:cNvSpPr>
          <p:nvPr>
            <p:ph type="title"/>
          </p:nvPr>
        </p:nvSpPr>
        <p:spPr>
          <a:xfrm>
            <a:off x="782695" y="348377"/>
            <a:ext cx="11168475" cy="657727"/>
          </a:xfrm>
        </p:spPr>
        <p:txBody>
          <a:bodyPr/>
          <a:lstStyle/>
          <a:p>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3733"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3733" dirty="0">
                <a:latin typeface="Times New Roman" panose="02020603050405020304" pitchFamily="18" charset="0"/>
                <a:ea typeface="黑体" panose="02010609060101010101" pitchFamily="49" charset="-122"/>
                <a:cs typeface="Times New Roman" panose="02020603050405020304" pitchFamily="18" charset="0"/>
              </a:rPr>
              <a:t>剪枝搜索的性质</a:t>
            </a:r>
          </a:p>
        </p:txBody>
      </p:sp>
    </p:spTree>
    <p:extLst>
      <p:ext uri="{BB962C8B-B14F-4D97-AF65-F5344CB8AC3E}">
        <p14:creationId xmlns:p14="http://schemas.microsoft.com/office/powerpoint/2010/main" val="356256479"/>
      </p:ext>
    </p:extLst>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074" y="999295"/>
            <a:ext cx="10010275" cy="657727"/>
          </a:xfrm>
        </p:spPr>
        <p:txBody>
          <a:bodyPr>
            <a:normAutofit/>
          </a:bodyPr>
          <a:lstStyle/>
          <a:p>
            <a:r>
              <a:rPr lang="zh-CN" altLang="en-US" sz="2800" b="1" dirty="0"/>
              <a:t>蒙特卡洛规划 </a:t>
            </a:r>
            <a:r>
              <a:rPr lang="en-US" altLang="zh-CN" sz="2800" b="1" dirty="0"/>
              <a:t>(</a:t>
            </a:r>
            <a:r>
              <a:rPr lang="en-US" altLang="zh-CN" sz="2800" b="1" dirty="0">
                <a:latin typeface="Times New Roman" panose="02020603050405020304" pitchFamily="18" charset="0"/>
                <a:cs typeface="Times New Roman" panose="02020603050405020304" pitchFamily="18" charset="0"/>
              </a:rPr>
              <a:t>Monte-Carlo  Planning)</a:t>
            </a:r>
          </a:p>
        </p:txBody>
      </p:sp>
      <p:sp>
        <p:nvSpPr>
          <p:cNvPr id="3" name="矩形 2"/>
          <p:cNvSpPr/>
          <p:nvPr/>
        </p:nvSpPr>
        <p:spPr>
          <a:xfrm>
            <a:off x="407368" y="1772816"/>
            <a:ext cx="11085017" cy="3970318"/>
          </a:xfrm>
          <a:prstGeom prst="rect">
            <a:avLst/>
          </a:prstGeom>
        </p:spPr>
        <p:txBody>
          <a:bodyPr wrap="square">
            <a:spAutoFit/>
          </a:bodyPr>
          <a:lstStyle/>
          <a:p>
            <a:pPr marL="380990" indent="-380990" algn="just">
              <a:lnSpc>
                <a:spcPct val="150000"/>
              </a:lnSpc>
              <a:buFont typeface="Wingdings" panose="05000000000000000000" pitchFamily="2" charset="2"/>
              <a:buChar char="l"/>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单一状态蒙特卡洛规划：</a:t>
            </a:r>
            <a:r>
              <a:rPr lang="en-US" altLang="zh-CN" sz="2800" dirty="0">
                <a:ea typeface="黑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多臂赌博机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(multi-armed bandits)</a:t>
            </a:r>
          </a:p>
          <a:p>
            <a:pPr algn="just">
              <a:lnSpc>
                <a:spcPct val="150000"/>
              </a:lnSpc>
            </a:pP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lnSpc>
                <a:spcPct val="150000"/>
              </a:lnSpc>
              <a:buFont typeface="Wingdings" panose="05000000000000000000" pitchFamily="2" charset="2"/>
              <a:buChar char="l"/>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上限置信区间策略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(Upper Confidence Bound Strategies, UCB)</a:t>
            </a:r>
          </a:p>
          <a:p>
            <a:pPr algn="just">
              <a:lnSpc>
                <a:spcPct val="150000"/>
              </a:lnSpc>
            </a:pP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lnSpc>
                <a:spcPct val="150000"/>
              </a:lnSpc>
              <a:buFont typeface="Wingdings" panose="05000000000000000000" pitchFamily="2" charset="2"/>
              <a:buChar char="l"/>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蒙特卡洛树搜索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(Monte-Carlo Tree Search)</a:t>
            </a:r>
          </a:p>
          <a:p>
            <a:pPr marL="990575" lvl="1" indent="-380990" algn="just">
              <a:lnSpc>
                <a:spcPct val="150000"/>
              </a:lnSpc>
              <a:buFont typeface="Wingdings" panose="05000000000000000000" pitchFamily="2" charset="2"/>
              <a:buChar char="l"/>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UCT (Upper Confidence Bounds on Trees)</a:t>
            </a:r>
          </a:p>
        </p:txBody>
      </p:sp>
      <p:sp>
        <p:nvSpPr>
          <p:cNvPr id="6" name="Rectangle 4"/>
          <p:cNvSpPr/>
          <p:nvPr/>
        </p:nvSpPr>
        <p:spPr>
          <a:xfrm>
            <a:off x="7786" y="-26233"/>
            <a:ext cx="12192000" cy="765175"/>
          </a:xfrm>
          <a:prstGeom prst="rect">
            <a:avLst/>
          </a:prstGeom>
          <a:solidFill>
            <a:srgbClr val="A50021"/>
          </a:solidFill>
          <a:ln w="9525">
            <a:noFill/>
          </a:ln>
        </p:spPr>
        <p:txBody>
          <a:bodyPr anchor="b"/>
          <a:lstStyle/>
          <a:p>
            <a:pPr fontAlgn="auto">
              <a:spcAft>
                <a:spcPts val="0"/>
              </a:spcAft>
            </a:pPr>
            <a:r>
              <a:rPr lang="en-US" altLang="zh-CN" sz="3600" dirty="0" smtClean="0">
                <a:solidFill>
                  <a:schemeClr val="bg1"/>
                </a:solidFill>
                <a:latin typeface="Times New Roman" panose="02020603050405020304" pitchFamily="18" charset="0"/>
                <a:ea typeface="黑体" panose="02010609060101010101" pitchFamily="2" charset="-122"/>
              </a:rPr>
              <a:t>2.6 </a:t>
            </a:r>
            <a:r>
              <a:rPr lang="zh-CN" altLang="en-US" sz="3600" dirty="0">
                <a:solidFill>
                  <a:schemeClr val="bg1"/>
                </a:solidFill>
                <a:latin typeface="Times New Roman" panose="02020603050405020304" pitchFamily="18" charset="0"/>
                <a:ea typeface="黑体" panose="02010609060101010101" pitchFamily="2" charset="-122"/>
              </a:rPr>
              <a:t>蒙特卡洛树搜索</a:t>
            </a:r>
          </a:p>
        </p:txBody>
      </p:sp>
    </p:spTree>
    <p:extLst>
      <p:ext uri="{BB962C8B-B14F-4D97-AF65-F5344CB8AC3E}">
        <p14:creationId xmlns:p14="http://schemas.microsoft.com/office/powerpoint/2010/main" val="1190295790"/>
      </p:ext>
    </p:extLst>
  </p:cSld>
  <p:clrMapOvr>
    <a:masterClrMapping/>
  </p:clrMapOvr>
  <p:transition>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747" y="385880"/>
            <a:ext cx="11813220" cy="536704"/>
          </a:xfrm>
        </p:spPr>
        <p:txBody>
          <a:bodyPr>
            <a:normAutofit fontScale="90000"/>
          </a:bodyPr>
          <a:lstStyle/>
          <a:p>
            <a:r>
              <a:rPr lang="zh-CN" altLang="en-US" sz="3200"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t>单一状态蒙特卡洛规划：</a:t>
            </a:r>
            <a:r>
              <a:rPr lang="en-US" altLang="zh-CN" sz="3200" dirty="0">
                <a:ea typeface="黑体" panose="02010609060101010101" pitchFamily="49" charset="-122"/>
                <a:cs typeface="Times New Roman" panose="02020603050405020304" pitchFamily="18" charset="0"/>
              </a:rPr>
              <a:t> </a:t>
            </a:r>
            <a:r>
              <a:rPr lang="zh-CN" altLang="en-US" sz="3200"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t>多臂赌博机 </a:t>
            </a:r>
            <a:r>
              <a:rPr lang="en-US" altLang="zh-CN" sz="3200" dirty="0">
                <a:solidFill>
                  <a:srgbClr val="C00000"/>
                </a:solidFill>
                <a:latin typeface="Times New Roman" panose="02020603050405020304" pitchFamily="18" charset="0"/>
                <a:cs typeface="Times New Roman" panose="02020603050405020304" pitchFamily="18" charset="0"/>
              </a:rPr>
              <a:t>(multi-armed bandits)</a:t>
            </a:r>
            <a:r>
              <a:rPr lang="en-US" altLang="zh-CN" sz="3200"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t/>
            </a:r>
            <a:br>
              <a:rPr lang="en-US" altLang="zh-CN" sz="3200"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br>
            <a:endParaRPr lang="en-US" altLang="zh-CN" sz="3200" b="1" dirty="0">
              <a:solidFill>
                <a:srgbClr val="C00000"/>
              </a:solidFill>
            </a:endParaRPr>
          </a:p>
        </p:txBody>
      </p:sp>
      <mc:AlternateContent xmlns:mc="http://schemas.openxmlformats.org/markup-compatibility/2006" xmlns:a14="http://schemas.microsoft.com/office/drawing/2010/main">
        <mc:Choice Requires="a14">
          <p:sp>
            <p:nvSpPr>
              <p:cNvPr id="3" name="矩形 2"/>
              <p:cNvSpPr/>
              <p:nvPr/>
            </p:nvSpPr>
            <p:spPr>
              <a:xfrm>
                <a:off x="433424" y="1077523"/>
                <a:ext cx="11433109" cy="3662541"/>
              </a:xfrm>
              <a:prstGeom prst="rect">
                <a:avLst/>
              </a:prstGeom>
            </p:spPr>
            <p:txBody>
              <a:bodyPr wrap="square">
                <a:spAutoFit/>
              </a:bodyPr>
              <a:lstStyle/>
              <a:p>
                <a:pPr marL="609585" indent="-609585" algn="just">
                  <a:lnSpc>
                    <a:spcPct val="150000"/>
                  </a:lnSpc>
                  <a:buFont typeface="Wingdings" panose="05000000000000000000" pitchFamily="2" charset="2"/>
                  <a:buChar char="l"/>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单一状态，</a:t>
                </a:r>
                <a:r>
                  <a:rPr lang="en-US" altLang="zh-CN" sz="2800" dirty="0">
                    <a:ea typeface="黑体" panose="02010609060101010101" pitchFamily="49" charset="-122"/>
                    <a:cs typeface="Times New Roman" panose="02020603050405020304" pitchFamily="18" charset="0"/>
                  </a:rPr>
                  <a:t> </a:t>
                </a:r>
                <a14:m>
                  <m:oMath xmlns:m="http://schemas.openxmlformats.org/officeDocument/2006/math">
                    <m:r>
                      <a:rPr lang="en-US" altLang="zh-CN" sz="2800" i="1">
                        <a:latin typeface="Cambria Math"/>
                        <a:ea typeface="黑体" panose="02010609060101010101" pitchFamily="49" charset="-122"/>
                        <a:cs typeface="Times New Roman" panose="02020603050405020304" pitchFamily="18" charset="0"/>
                      </a:rPr>
                      <m:t>𝑘</m:t>
                    </m:r>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种行动（即有</a:t>
                </a:r>
                <a14:m>
                  <m:oMath xmlns:m="http://schemas.openxmlformats.org/officeDocument/2006/math">
                    <m:r>
                      <a:rPr lang="en-US" altLang="zh-CN" sz="2800" i="1">
                        <a:latin typeface="Cambria Math"/>
                        <a:ea typeface="黑体" panose="02010609060101010101" pitchFamily="49" charset="-122"/>
                        <a:cs typeface="Times New Roman" panose="02020603050405020304" pitchFamily="18" charset="0"/>
                      </a:rPr>
                      <m:t>𝑘</m:t>
                    </m:r>
                    <m:r>
                      <a:rPr lang="en-US" altLang="zh-CN" sz="2800" i="1">
                        <a:latin typeface="Cambria Math"/>
                        <a:ea typeface="黑体" panose="02010609060101010101" pitchFamily="49" charset="-122"/>
                        <a:cs typeface="Times New Roman" panose="02020603050405020304" pitchFamily="18" charset="0"/>
                      </a:rPr>
                      <m:t> </m:t>
                    </m:r>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个摇臂）</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609585" indent="-609585" algn="just">
                  <a:lnSpc>
                    <a:spcPct val="150000"/>
                  </a:lnSpc>
                  <a:buFont typeface="Wingdings" panose="05000000000000000000" pitchFamily="2" charset="2"/>
                  <a:buChar char="l"/>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在摇臂赌博机问题中，每次以随机采样形式采取一种行动</a:t>
                </a:r>
                <a14:m>
                  <m:oMath xmlns:m="http://schemas.openxmlformats.org/officeDocument/2006/math">
                    <m:r>
                      <a:rPr lang="en-US" altLang="zh-CN" sz="2800" i="1">
                        <a:latin typeface="Cambria Math"/>
                        <a:ea typeface="黑体" panose="02010609060101010101" pitchFamily="49" charset="-122"/>
                        <a:cs typeface="Times New Roman" panose="02020603050405020304" pitchFamily="18" charset="0"/>
                      </a:rPr>
                      <m:t>𝑎</m:t>
                    </m:r>
                  </m:oMath>
                </a14:m>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好比随机拉动第</a:t>
                </a:r>
                <a14:m>
                  <m:oMath xmlns:m="http://schemas.openxmlformats.org/officeDocument/2006/math">
                    <m:r>
                      <a:rPr lang="en-US" altLang="zh-CN" sz="2800" i="1">
                        <a:latin typeface="Cambria Math"/>
                        <a:ea typeface="黑体" panose="02010609060101010101" pitchFamily="49" charset="-122"/>
                        <a:cs typeface="Times New Roman" panose="02020603050405020304" pitchFamily="18" charset="0"/>
                      </a:rPr>
                      <m:t>𝑘</m:t>
                    </m:r>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个赌博机的臂膀，得到</a:t>
                </a:r>
                <a14:m>
                  <m:oMath xmlns:m="http://schemas.openxmlformats.org/officeDocument/2006/math">
                    <m:r>
                      <a:rPr lang="en-US" altLang="zh-CN" sz="2800" i="1">
                        <a:latin typeface="Cambria Math"/>
                        <a:ea typeface="黑体" panose="02010609060101010101" pitchFamily="49" charset="-122"/>
                        <a:cs typeface="Times New Roman" panose="02020603050405020304" pitchFamily="18" charset="0"/>
                      </a:rPr>
                      <m:t>𝑅</m:t>
                    </m:r>
                    <m:r>
                      <a:rPr lang="en-US" altLang="zh-CN" sz="2800" i="1">
                        <a:latin typeface="Cambria Math"/>
                        <a:ea typeface="黑体" panose="02010609060101010101" pitchFamily="49" charset="-122"/>
                        <a:cs typeface="Times New Roman" panose="02020603050405020304" pitchFamily="18" charset="0"/>
                      </a:rPr>
                      <m:t>(</m:t>
                    </m:r>
                    <m:r>
                      <a:rPr lang="en-US" altLang="zh-CN" sz="2800" i="1">
                        <a:latin typeface="Cambria Math"/>
                        <a:ea typeface="黑体" panose="02010609060101010101" pitchFamily="49" charset="-122"/>
                        <a:cs typeface="Times New Roman" panose="02020603050405020304" pitchFamily="18" charset="0"/>
                      </a:rPr>
                      <m:t>𝑠</m:t>
                    </m:r>
                    <m:r>
                      <a:rPr lang="en-US" altLang="zh-CN" sz="2800" i="1">
                        <a:latin typeface="Cambria Math"/>
                        <a:ea typeface="黑体" panose="02010609060101010101" pitchFamily="49" charset="-122"/>
                        <a:cs typeface="Times New Roman" panose="02020603050405020304" pitchFamily="18" charset="0"/>
                      </a:rPr>
                      <m:t>,</m:t>
                    </m:r>
                    <m:sSub>
                      <m:sSubPr>
                        <m:ctrlPr>
                          <a:rPr lang="en-US" altLang="zh-CN" sz="28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800" i="1">
                            <a:latin typeface="Cambria Math"/>
                            <a:ea typeface="黑体" panose="02010609060101010101" pitchFamily="49" charset="-122"/>
                            <a:cs typeface="Times New Roman" panose="02020603050405020304" pitchFamily="18" charset="0"/>
                          </a:rPr>
                          <m:t>𝑎</m:t>
                        </m:r>
                      </m:e>
                      <m:sub>
                        <m:r>
                          <a:rPr lang="en-US" altLang="zh-CN" sz="2800" i="1">
                            <a:latin typeface="Cambria Math"/>
                            <a:ea typeface="黑体" panose="02010609060101010101" pitchFamily="49" charset="-122"/>
                            <a:cs typeface="Times New Roman" panose="02020603050405020304" pitchFamily="18" charset="0"/>
                          </a:rPr>
                          <m:t>𝑘</m:t>
                        </m:r>
                      </m:sub>
                    </m:sSub>
                    <m:r>
                      <a:rPr lang="en-US" altLang="zh-CN" sz="2800" i="1">
                        <a:latin typeface="Cambria Math"/>
                        <a:ea typeface="黑体" panose="02010609060101010101" pitchFamily="49" charset="-122"/>
                        <a:cs typeface="Times New Roman" panose="02020603050405020304" pitchFamily="18" charset="0"/>
                      </a:rPr>
                      <m:t>) </m:t>
                    </m:r>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的回报。</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609585" indent="-609585" algn="just">
                  <a:lnSpc>
                    <a:spcPct val="150000"/>
                  </a:lnSpc>
                  <a:buFont typeface="Wingdings" panose="05000000000000000000" pitchFamily="2" charset="2"/>
                  <a:buChar char="l"/>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问题：下一次需要拉动那个赌博机的臂膀，才能获得最大回报呢？</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990575" lvl="1" indent="-380990" algn="just">
                  <a:buFont typeface="Wingdings" panose="05000000000000000000" pitchFamily="2" charset="2"/>
                  <a:buChar char="l"/>
                </a:pPr>
                <a:endParaRPr lang="en-US" altLang="zh-CN" sz="3200" dirty="0"/>
              </a:p>
              <a:p>
                <a:pPr algn="just"/>
                <a:endParaRPr lang="en-US" altLang="zh-CN" sz="3200" dirty="0"/>
              </a:p>
            </p:txBody>
          </p:sp>
        </mc:Choice>
        <mc:Fallback xmlns="">
          <p:sp>
            <p:nvSpPr>
              <p:cNvPr id="3" name="矩形 2"/>
              <p:cNvSpPr>
                <a:spLocks noRot="1" noChangeAspect="1" noMove="1" noResize="1" noEditPoints="1" noAdjustHandles="1" noChangeArrowheads="1" noChangeShapeType="1" noTextEdit="1"/>
              </p:cNvSpPr>
              <p:nvPr/>
            </p:nvSpPr>
            <p:spPr>
              <a:xfrm>
                <a:off x="433424" y="1077523"/>
                <a:ext cx="11433109" cy="3662541"/>
              </a:xfrm>
              <a:prstGeom prst="rect">
                <a:avLst/>
              </a:prstGeom>
              <a:blipFill>
                <a:blip r:embed="rId2"/>
                <a:stretch>
                  <a:fillRect l="-906" r="-1066"/>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6851" y="4577119"/>
            <a:ext cx="3400403" cy="144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894" y="4338452"/>
            <a:ext cx="3251661" cy="1926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4691041"/>
      </p:ext>
    </p:extLst>
  </p:cSld>
  <p:clrMapOvr>
    <a:masterClrMapping/>
  </p:clrMapOvr>
  <p:transition>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7861" y="1172541"/>
            <a:ext cx="11847443" cy="3519169"/>
          </a:xfrm>
          <a:prstGeom prst="rect">
            <a:avLst/>
          </a:prstGeom>
        </p:spPr>
        <p:txBody>
          <a:bodyPr wrap="square">
            <a:spAutoFit/>
          </a:bodyPr>
          <a:lstStyle/>
          <a:p>
            <a:pPr algn="just"/>
            <a:endParaRPr lang="en-US" altLang="zh-CN" dirty="0" smtClean="0"/>
          </a:p>
          <a:p>
            <a:pPr marL="380990" indent="-380990" algn="just">
              <a:lnSpc>
                <a:spcPct val="150000"/>
              </a:lnSpc>
              <a:buFont typeface="Wingdings" panose="05000000000000000000" pitchFamily="2" charset="2"/>
              <a:buChar char="l"/>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多臂赌博机问题是一种序列决策问题，这种问题需要在利用</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(exploitation)</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和探索</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exploration</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之间保持平衡。</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lnSpc>
                <a:spcPct val="150000"/>
              </a:lnSpc>
              <a:buFont typeface="Wingdings" panose="05000000000000000000" pitchFamily="2" charset="2"/>
              <a:buChar char="l"/>
            </a:pPr>
            <a:endParaRPr lang="en-US" altLang="zh-CN" sz="2800" dirty="0"/>
          </a:p>
          <a:p>
            <a:pPr marL="380990" indent="-380990" algn="just">
              <a:lnSpc>
                <a:spcPct val="150000"/>
              </a:lnSpc>
              <a:buFont typeface="Wingdings" panose="05000000000000000000" pitchFamily="2" charset="2"/>
              <a:buChar char="l"/>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利用</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(exploitation) </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：保证在过去决策中得到最佳回报</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lnSpc>
                <a:spcPct val="150000"/>
              </a:lnSpc>
              <a:buFont typeface="Wingdings" panose="05000000000000000000" pitchFamily="2" charset="2"/>
              <a:buChar char="l"/>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探索</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exploration</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：寄希望在未来能够得到更大回报</a:t>
            </a:r>
            <a:endParaRPr lang="en-US" altLang="zh-CN" sz="2800" dirty="0"/>
          </a:p>
        </p:txBody>
      </p:sp>
      <p:sp>
        <p:nvSpPr>
          <p:cNvPr id="6" name="标题 1"/>
          <p:cNvSpPr>
            <a:spLocks noGrp="1"/>
          </p:cNvSpPr>
          <p:nvPr>
            <p:ph type="title"/>
          </p:nvPr>
        </p:nvSpPr>
        <p:spPr>
          <a:xfrm>
            <a:off x="527747" y="385880"/>
            <a:ext cx="11813220" cy="536704"/>
          </a:xfrm>
        </p:spPr>
        <p:txBody>
          <a:bodyPr>
            <a:normAutofit fontScale="90000"/>
          </a:bodyPr>
          <a:lstStyle/>
          <a:p>
            <a:r>
              <a:rPr lang="zh-CN" altLang="en-US" sz="3200"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t>多臂赌博机 </a:t>
            </a:r>
            <a:r>
              <a:rPr lang="en-US" altLang="zh-CN" sz="3200" dirty="0">
                <a:solidFill>
                  <a:srgbClr val="C00000"/>
                </a:solidFill>
                <a:latin typeface="Times New Roman" panose="02020603050405020304" pitchFamily="18" charset="0"/>
                <a:cs typeface="Times New Roman" panose="02020603050405020304" pitchFamily="18" charset="0"/>
              </a:rPr>
              <a:t>(multi-armed bandits)</a:t>
            </a:r>
            <a:r>
              <a:rPr lang="en-US" altLang="zh-CN" sz="3200"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t/>
            </a:r>
            <a:br>
              <a:rPr lang="en-US" altLang="zh-CN" sz="3200"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br>
            <a:endParaRPr lang="en-US" altLang="zh-CN" sz="3200" b="1" dirty="0">
              <a:solidFill>
                <a:srgbClr val="C00000"/>
              </a:solidFill>
            </a:endParaRPr>
          </a:p>
        </p:txBody>
      </p:sp>
    </p:spTree>
    <p:extLst>
      <p:ext uri="{BB962C8B-B14F-4D97-AF65-F5344CB8AC3E}">
        <p14:creationId xmlns:p14="http://schemas.microsoft.com/office/powerpoint/2010/main" val="1205707613"/>
      </p:ext>
    </p:extLst>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68869" y="282391"/>
            <a:ext cx="10010275" cy="657727"/>
          </a:xfrm>
        </p:spPr>
        <p:txBody>
          <a:bodyPr>
            <a:normAutofit fontScale="90000"/>
          </a:bodyPr>
          <a:lstStyle/>
          <a:p>
            <a:r>
              <a:rPr lang="zh-CN" altLang="en-US" sz="3733"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t>多臂赌博机 </a:t>
            </a:r>
            <a:r>
              <a:rPr lang="en-US" altLang="zh-CN" sz="3733" dirty="0">
                <a:solidFill>
                  <a:srgbClr val="C00000"/>
                </a:solidFill>
                <a:latin typeface="Times New Roman" panose="02020603050405020304" pitchFamily="18" charset="0"/>
                <a:cs typeface="Times New Roman" panose="02020603050405020304" pitchFamily="18" charset="0"/>
              </a:rPr>
              <a:t>(multi-armed bandits)</a:t>
            </a:r>
            <a:r>
              <a:rPr lang="en-US" altLang="zh-CN" sz="4267"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t/>
            </a:r>
            <a:br>
              <a:rPr lang="en-US" altLang="zh-CN" sz="4267"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br>
            <a:endParaRPr lang="en-US" altLang="zh-CN" sz="3733" dirty="0">
              <a:solidFill>
                <a:srgbClr val="C00000"/>
              </a:solidFill>
            </a:endParaRPr>
          </a:p>
        </p:txBody>
      </p:sp>
      <mc:AlternateContent xmlns:mc="http://schemas.openxmlformats.org/markup-compatibility/2006" xmlns:a14="http://schemas.microsoft.com/office/drawing/2010/main">
        <mc:Choice Requires="a14">
          <p:sp>
            <p:nvSpPr>
              <p:cNvPr id="2" name="矩形 1"/>
              <p:cNvSpPr/>
              <p:nvPr/>
            </p:nvSpPr>
            <p:spPr>
              <a:xfrm>
                <a:off x="142505" y="1219524"/>
                <a:ext cx="11701153" cy="5126788"/>
              </a:xfrm>
              <a:prstGeom prst="rect">
                <a:avLst/>
              </a:prstGeom>
            </p:spPr>
            <p:txBody>
              <a:bodyPr wrap="square">
                <a:spAutoFit/>
              </a:bodyPr>
              <a:lstStyle/>
              <a:p>
                <a:pPr marL="457189" indent="-457189">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如果有</a:t>
                </a:r>
                <a14:m>
                  <m:oMath xmlns:m="http://schemas.openxmlformats.org/officeDocument/2006/math">
                    <m:r>
                      <a:rPr lang="en-US" altLang="zh-CN" sz="2400" i="1">
                        <a:latin typeface="Cambria Math"/>
                      </a:rPr>
                      <m:t>𝑘</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个赌博机，这</a:t>
                </a:r>
                <a14:m>
                  <m:oMath xmlns:m="http://schemas.openxmlformats.org/officeDocument/2006/math">
                    <m:r>
                      <a:rPr lang="en-US" altLang="zh-CN" sz="2400" i="1">
                        <a:latin typeface="Cambria Math"/>
                      </a:rPr>
                      <m:t>𝑘</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个赌博机产生的操作序列为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𝑋</m:t>
                        </m:r>
                      </m:e>
                      <m:sub>
                        <m:r>
                          <a:rPr lang="en-US" altLang="zh-CN" sz="2400" i="1">
                            <a:latin typeface="Cambria Math"/>
                          </a:rPr>
                          <m:t>𝑖</m:t>
                        </m:r>
                        <m:r>
                          <a:rPr lang="en-US" altLang="zh-CN" sz="2400" i="1">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𝑋</m:t>
                        </m:r>
                      </m:e>
                      <m:sub>
                        <m:r>
                          <a:rPr lang="en-US" altLang="zh-CN" sz="2400" i="1">
                            <a:latin typeface="Cambria Math"/>
                          </a:rPr>
                          <m:t>𝑖</m:t>
                        </m:r>
                        <m:r>
                          <a:rPr lang="en-US" altLang="zh-CN" sz="2400" i="1">
                            <a:latin typeface="Cambria Math"/>
                          </a:rPr>
                          <m:t>,2</m:t>
                        </m:r>
                      </m:sub>
                    </m:sSub>
                    <m:r>
                      <a:rPr lang="en-US" altLang="zh-CN" sz="2400">
                        <a:latin typeface="Cambria Math"/>
                      </a:rPr>
                      <m:t>,…</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m:rPr>
                        <m:sty m:val="p"/>
                      </m:rPr>
                      <a:rPr lang="en-US" altLang="zh-CN" sz="2400">
                        <a:latin typeface="Cambria Math"/>
                      </a:rPr>
                      <m:t>i</m:t>
                    </m:r>
                    <m:r>
                      <a:rPr lang="en-US" altLang="zh-CN" sz="2400">
                        <a:latin typeface="Cambria Math"/>
                      </a:rPr>
                      <m:t>=1,…,</m:t>
                    </m:r>
                    <m:r>
                      <m:rPr>
                        <m:sty m:val="p"/>
                      </m:rPr>
                      <a:rPr lang="en-US" altLang="zh-CN" sz="2400">
                        <a:latin typeface="Cambria Math"/>
                      </a:rPr>
                      <m:t>K</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。在时刻</a:t>
                </a:r>
                <a14:m>
                  <m:oMath xmlns:m="http://schemas.openxmlformats.org/officeDocument/2006/math">
                    <m:r>
                      <a:rPr lang="en-US" altLang="zh-CN" sz="2400" i="1">
                        <a:latin typeface="Cambria Math"/>
                      </a:rPr>
                      <m:t>𝑡</m:t>
                    </m:r>
                    <m:r>
                      <a:rPr lang="en-US" altLang="zh-CN" sz="2400" i="1">
                        <a:latin typeface="Cambria Math"/>
                      </a:rPr>
                      <m:t>=1,2…</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，选择第</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𝐼</m:t>
                        </m:r>
                      </m:e>
                      <m:sub>
                        <m:r>
                          <a:rPr lang="en-US" altLang="zh-CN" sz="2400" i="1">
                            <a:latin typeface="Cambria Math"/>
                          </a:rPr>
                          <m:t>𝑡</m:t>
                        </m:r>
                      </m:sub>
                    </m:sSub>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个赌博机后，可得到奖赏</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𝑋</m:t>
                        </m:r>
                      </m:e>
                      <m:sub>
                        <m:sSub>
                          <m:sSubPr>
                            <m:ctrlPr>
                              <a:rPr lang="zh-CN" altLang="zh-CN" sz="2400" i="1">
                                <a:latin typeface="Cambria Math" panose="02040503050406030204" pitchFamily="18" charset="0"/>
                              </a:rPr>
                            </m:ctrlPr>
                          </m:sSubPr>
                          <m:e>
                            <m:r>
                              <a:rPr lang="en-US" altLang="zh-CN" sz="2400" i="1">
                                <a:latin typeface="Cambria Math"/>
                              </a:rPr>
                              <m:t>𝐼</m:t>
                            </m:r>
                          </m:e>
                          <m:sub>
                            <m:r>
                              <a:rPr lang="en-US" altLang="zh-CN" sz="2400" i="1">
                                <a:latin typeface="Cambria Math"/>
                              </a:rPr>
                              <m:t>𝑡</m:t>
                            </m:r>
                          </m:sub>
                        </m:sSub>
                        <m:r>
                          <a:rPr lang="en-US" altLang="zh-CN" sz="2400" i="1">
                            <a:latin typeface="Cambria Math"/>
                          </a:rPr>
                          <m:t>,</m:t>
                        </m:r>
                        <m:r>
                          <a:rPr lang="en-US" altLang="zh-CN" sz="2400" i="1">
                            <a:latin typeface="Cambria Math"/>
                          </a:rPr>
                          <m:t>𝑡</m:t>
                        </m:r>
                      </m:sub>
                    </m:sSub>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，则在</a:t>
                </a:r>
                <a14:m>
                  <m:oMath xmlns:m="http://schemas.openxmlformats.org/officeDocument/2006/math">
                    <m:r>
                      <a:rPr lang="en-US" altLang="zh-CN" sz="2400" i="1">
                        <a:latin typeface="Cambria Math"/>
                      </a:rPr>
                      <m:t>𝑛</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次操作</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𝐼</m:t>
                        </m:r>
                      </m:e>
                      <m:sub>
                        <m:r>
                          <a:rPr lang="en-US" altLang="zh-CN" sz="2400" i="1">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𝐼</m:t>
                        </m:r>
                      </m:e>
                      <m:sub>
                        <m:r>
                          <a:rPr lang="en-US" altLang="zh-CN" sz="2400" i="1">
                            <a:latin typeface="Cambria Math"/>
                          </a:rPr>
                          <m:t>𝑛</m:t>
                        </m:r>
                      </m:sub>
                    </m:sSub>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后</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，可如下定义悔值函数：</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zh-CN" sz="24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𝑅</m:t>
                        </m:r>
                      </m:e>
                      <m:sub>
                        <m:r>
                          <a:rPr lang="en-US" altLang="zh-CN" sz="2400" i="1">
                            <a:latin typeface="Cambria Math"/>
                          </a:rPr>
                          <m:t>𝑛</m:t>
                        </m:r>
                      </m:sub>
                    </m:sSub>
                    <m:r>
                      <a:rPr lang="en-US" altLang="zh-CN" sz="2400">
                        <a:latin typeface="Cambria Math"/>
                      </a:rPr>
                      <m:t>=</m:t>
                    </m:r>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m:rPr>
                                <m:sty m:val="p"/>
                              </m:rPr>
                              <a:rPr lang="en-US" altLang="zh-CN" sz="2400">
                                <a:latin typeface="Cambria Math"/>
                              </a:rPr>
                              <m:t>max</m:t>
                            </m:r>
                          </m:e>
                          <m:lim>
                            <m:r>
                              <a:rPr lang="en-US" altLang="zh-CN" sz="2400" i="1">
                                <a:latin typeface="Cambria Math"/>
                              </a:rPr>
                              <m:t>𝑖</m:t>
                            </m:r>
                            <m:r>
                              <a:rPr lang="en-US" altLang="zh-CN" sz="2400" i="1">
                                <a:latin typeface="Cambria Math"/>
                              </a:rPr>
                              <m:t>=1,…,</m:t>
                            </m:r>
                            <m:r>
                              <a:rPr lang="en-US" altLang="zh-CN" sz="2400" i="1">
                                <a:latin typeface="Cambria Math"/>
                              </a:rPr>
                              <m:t>𝑘</m:t>
                            </m:r>
                          </m:lim>
                        </m:limLow>
                      </m:fName>
                      <m:e>
                        <m:nary>
                          <m:naryPr>
                            <m:chr m:val="∑"/>
                            <m:limLoc m:val="undOvr"/>
                            <m:ctrlPr>
                              <a:rPr lang="zh-CN" altLang="zh-CN" sz="2400" i="1">
                                <a:latin typeface="Cambria Math" panose="02040503050406030204" pitchFamily="18" charset="0"/>
                              </a:rPr>
                            </m:ctrlPr>
                          </m:naryPr>
                          <m:sub>
                            <m:r>
                              <a:rPr lang="en-US" altLang="zh-CN" sz="2400" i="1">
                                <a:latin typeface="Cambria Math"/>
                              </a:rPr>
                              <m:t>𝑡</m:t>
                            </m:r>
                            <m:r>
                              <a:rPr lang="en-US" altLang="zh-CN" sz="2400" i="1">
                                <a:latin typeface="Cambria Math"/>
                              </a:rPr>
                              <m:t>=1</m:t>
                            </m:r>
                          </m:sub>
                          <m:sup>
                            <m:r>
                              <a:rPr lang="en-US" altLang="zh-CN" sz="2400" i="1">
                                <a:latin typeface="Cambria Math"/>
                              </a:rPr>
                              <m:t>𝑛</m:t>
                            </m:r>
                          </m:sup>
                          <m:e>
                            <m:sSub>
                              <m:sSubPr>
                                <m:ctrlPr>
                                  <a:rPr lang="zh-CN" altLang="zh-CN" sz="2400" i="1">
                                    <a:latin typeface="Cambria Math" panose="02040503050406030204" pitchFamily="18" charset="0"/>
                                  </a:rPr>
                                </m:ctrlPr>
                              </m:sSubPr>
                              <m:e>
                                <m:r>
                                  <a:rPr lang="en-US" altLang="zh-CN" sz="2400" i="1">
                                    <a:latin typeface="Cambria Math"/>
                                  </a:rPr>
                                  <m:t>𝑋</m:t>
                                </m:r>
                              </m:e>
                              <m:sub>
                                <m:r>
                                  <a:rPr lang="en-US" altLang="zh-CN" sz="2400" i="1">
                                    <a:latin typeface="Cambria Math"/>
                                  </a:rPr>
                                  <m:t>𝑖</m:t>
                                </m:r>
                                <m:r>
                                  <a:rPr lang="en-US" altLang="zh-CN" sz="2400" i="1">
                                    <a:latin typeface="Cambria Math"/>
                                  </a:rPr>
                                  <m:t>,</m:t>
                                </m:r>
                                <m:r>
                                  <a:rPr lang="en-US" altLang="zh-CN" sz="2400" i="1">
                                    <a:latin typeface="Cambria Math"/>
                                  </a:rPr>
                                  <m:t>𝑡</m:t>
                                </m:r>
                              </m:sub>
                            </m:sSub>
                          </m:e>
                        </m:nary>
                      </m:e>
                    </m:func>
                    <m:r>
                      <a:rPr lang="en-US" altLang="zh-CN" sz="2400" i="1">
                        <a:latin typeface="Cambria Math"/>
                      </a:rPr>
                      <m:t>−</m:t>
                    </m:r>
                    <m:nary>
                      <m:naryPr>
                        <m:chr m:val="∑"/>
                        <m:limLoc m:val="undOvr"/>
                        <m:ctrlPr>
                          <a:rPr lang="zh-CN" altLang="zh-CN" sz="2400" i="1">
                            <a:latin typeface="Cambria Math" panose="02040503050406030204" pitchFamily="18" charset="0"/>
                          </a:rPr>
                        </m:ctrlPr>
                      </m:naryPr>
                      <m:sub>
                        <m:r>
                          <a:rPr lang="en-US" altLang="zh-CN" sz="2400" i="1">
                            <a:latin typeface="Cambria Math"/>
                          </a:rPr>
                          <m:t>𝑡</m:t>
                        </m:r>
                        <m:r>
                          <a:rPr lang="en-US" altLang="zh-CN" sz="2400" i="1">
                            <a:latin typeface="Cambria Math"/>
                          </a:rPr>
                          <m:t>=1</m:t>
                        </m:r>
                      </m:sub>
                      <m:sup>
                        <m:r>
                          <a:rPr lang="en-US" altLang="zh-CN" sz="2400" i="1">
                            <a:latin typeface="Cambria Math"/>
                          </a:rPr>
                          <m:t>𝑛</m:t>
                        </m:r>
                      </m:sup>
                      <m:e>
                        <m:sSub>
                          <m:sSubPr>
                            <m:ctrlPr>
                              <a:rPr lang="zh-CN" altLang="zh-CN" sz="2400" i="1">
                                <a:latin typeface="Cambria Math" panose="02040503050406030204" pitchFamily="18" charset="0"/>
                              </a:rPr>
                            </m:ctrlPr>
                          </m:sSubPr>
                          <m:e>
                            <m:r>
                              <a:rPr lang="en-US" altLang="zh-CN" sz="2400" i="1">
                                <a:latin typeface="Cambria Math"/>
                              </a:rPr>
                              <m:t>𝑋</m:t>
                            </m:r>
                          </m:e>
                          <m:sub>
                            <m:sSub>
                              <m:sSubPr>
                                <m:ctrlPr>
                                  <a:rPr lang="zh-CN" altLang="zh-CN" sz="2400" i="1">
                                    <a:latin typeface="Cambria Math" panose="02040503050406030204" pitchFamily="18" charset="0"/>
                                  </a:rPr>
                                </m:ctrlPr>
                              </m:sSubPr>
                              <m:e>
                                <m:r>
                                  <a:rPr lang="en-US" altLang="zh-CN" sz="2400" i="1">
                                    <a:latin typeface="Cambria Math"/>
                                  </a:rPr>
                                  <m:t>𝐼</m:t>
                                </m:r>
                              </m:e>
                              <m:sub>
                                <m:r>
                                  <a:rPr lang="en-US" altLang="zh-CN" sz="2400" i="1">
                                    <a:latin typeface="Cambria Math"/>
                                  </a:rPr>
                                  <m:t>𝑡</m:t>
                                </m:r>
                                <m:r>
                                  <a:rPr lang="en-US" altLang="zh-CN" sz="2400" i="1">
                                    <a:latin typeface="Cambria Math"/>
                                  </a:rPr>
                                  <m:t>,</m:t>
                                </m:r>
                                <m:r>
                                  <a:rPr lang="en-US" altLang="zh-CN" sz="2400" i="1">
                                    <a:latin typeface="Cambria Math"/>
                                  </a:rPr>
                                  <m:t>𝑡</m:t>
                                </m:r>
                              </m:sub>
                            </m:sSub>
                          </m:sub>
                        </m:sSub>
                      </m:e>
                    </m:nary>
                  </m:oMath>
                </a14:m>
                <a:endParaRPr lang="zh-CN" altLang="zh-CN" sz="24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p>
              <a:p>
                <a:pPr marL="457189" indent="-457189">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悔值函数表示了如下意思：在第</a:t>
                </a:r>
                <a14:m>
                  <m:oMath xmlns:m="http://schemas.openxmlformats.org/officeDocument/2006/math">
                    <m:r>
                      <a:rPr lang="en-US" altLang="zh-CN" sz="2400" i="1">
                        <a:latin typeface="Cambria Math"/>
                      </a:rPr>
                      <m:t>𝑡</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次对赌博机操作时，假设知道哪个赌博机能够给出最大奖赏（虽然在现实生活中这是不存在的），则将得到的最大奖赏减去实际操作第</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𝐼</m:t>
                        </m:r>
                      </m:e>
                      <m:sub>
                        <m:r>
                          <a:rPr lang="en-US" altLang="zh-CN" sz="2400" i="1">
                            <a:latin typeface="Cambria Math"/>
                          </a:rPr>
                          <m:t>𝑡</m:t>
                        </m:r>
                      </m:sub>
                    </m:sSub>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个赌博机所得到的奖赏。将</a:t>
                </a:r>
                <a14:m>
                  <m:oMath xmlns:m="http://schemas.openxmlformats.org/officeDocument/2006/math">
                    <m:r>
                      <a:rPr lang="en-US" altLang="zh-CN" sz="2400" i="1">
                        <a:latin typeface="Cambria Math"/>
                      </a:rPr>
                      <m:t>𝑛</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次操作的差值累加起来，就是悔值函数的结果。</a:t>
                </a:r>
              </a:p>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p>
              <a:p>
                <a:pPr marL="457189" indent="-457189">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很显然，一个良好的多臂赌博机操作的策略是在不同人进行了多次玩法后，能够让悔值函数的方差最小。</a:t>
                </a:r>
              </a:p>
              <a:p>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2667"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42505" y="1219524"/>
                <a:ext cx="11701153" cy="5126788"/>
              </a:xfrm>
              <a:prstGeom prst="rect">
                <a:avLst/>
              </a:prstGeom>
              <a:blipFill>
                <a:blip r:embed="rId2"/>
                <a:stretch>
                  <a:fillRect l="-677" t="-1427" r="-3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9940685"/>
      </p:ext>
    </p:extLst>
  </p:cSld>
  <p:clrMapOvr>
    <a:masterClrMapping/>
  </p:clrMapOvr>
  <p:transition>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147"/>
            <a:ext cx="10515600" cy="980581"/>
          </a:xfrm>
        </p:spPr>
        <p:txBody>
          <a:bodyPr/>
          <a:lstStyle/>
          <a:p>
            <a:r>
              <a:rPr lang="zh-CN" altLang="en-US" sz="3200" dirty="0">
                <a:latin typeface="Times New Roman" panose="02020603050405020304" pitchFamily="18" charset="0"/>
                <a:cs typeface="Times New Roman" panose="02020603050405020304" pitchFamily="18" charset="0"/>
              </a:rPr>
              <a:t>上限置信区间 </a:t>
            </a:r>
            <a:r>
              <a:rPr lang="en-US" altLang="zh-CN" sz="3200" dirty="0">
                <a:latin typeface="Times New Roman" panose="02020603050405020304" pitchFamily="18" charset="0"/>
                <a:cs typeface="Times New Roman" panose="02020603050405020304" pitchFamily="18" charset="0"/>
              </a:rPr>
              <a:t>(</a:t>
            </a:r>
            <a:r>
              <a:rPr lang="en-US" altLang="zh-CN" sz="3200" dirty="0">
                <a:solidFill>
                  <a:srgbClr val="C00000"/>
                </a:solidFill>
                <a:latin typeface="Times New Roman" panose="02020603050405020304" pitchFamily="18" charset="0"/>
                <a:cs typeface="Times New Roman" panose="02020603050405020304" pitchFamily="18" charset="0"/>
              </a:rPr>
              <a:t>Upper Confidence Bound, UCB)</a:t>
            </a:r>
          </a:p>
        </p:txBody>
      </p:sp>
      <mc:AlternateContent xmlns:mc="http://schemas.openxmlformats.org/markup-compatibility/2006" xmlns:a14="http://schemas.microsoft.com/office/drawing/2010/main">
        <mc:Choice Requires="a14">
          <p:sp>
            <p:nvSpPr>
              <p:cNvPr id="6" name="矩形 5"/>
              <p:cNvSpPr/>
              <p:nvPr/>
            </p:nvSpPr>
            <p:spPr>
              <a:xfrm>
                <a:off x="351249" y="908720"/>
                <a:ext cx="11059885" cy="5840445"/>
              </a:xfrm>
              <a:prstGeom prst="rect">
                <a:avLst/>
              </a:prstGeom>
            </p:spPr>
            <p:txBody>
              <a:bodyPr wrap="square">
                <a:spAutoFit/>
              </a:bodyPr>
              <a:lstStyle/>
              <a:p>
                <a:pPr marL="380990" indent="-380990" algn="just">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在多臂赌博机的研究过程中，上限置信区间（</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Upper Confidence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Bound,</a:t>
                </a: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UCB</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）成为一种较为成功的策略学习方法，因为其在探索</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利用（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exploration-exploitation</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）之间取得平衡。</a:t>
                </a:r>
              </a:p>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Font typeface="Wingdings" panose="05000000000000000000" pitchFamily="2" charset="2"/>
                  <a:buChar char="l"/>
                </a:pPr>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UCB</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方法中，使</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𝑋</m:t>
                        </m:r>
                      </m:e>
                      <m:sub>
                        <m:r>
                          <a:rPr lang="en-US" altLang="zh-CN" sz="2400" i="1">
                            <a:latin typeface="Cambria Math"/>
                          </a:rPr>
                          <m:t>𝑖</m:t>
                        </m:r>
                        <m:r>
                          <a:rPr lang="en-US" altLang="zh-CN" sz="2400" i="1">
                            <a:latin typeface="Cambria Math"/>
                          </a:rPr>
                          <m:t>,</m:t>
                        </m:r>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i="1">
                                <a:latin typeface="Cambria Math"/>
                              </a:rPr>
                              <m:t>𝑖</m:t>
                            </m:r>
                          </m:sub>
                        </m:sSub>
                        <m:r>
                          <a:rPr lang="en-US" altLang="zh-CN" sz="2400" i="1">
                            <a:latin typeface="Cambria Math"/>
                          </a:rPr>
                          <m:t>(</m:t>
                        </m:r>
                        <m:r>
                          <a:rPr lang="en-US" altLang="zh-CN" sz="2400" i="1">
                            <a:latin typeface="Cambria Math"/>
                          </a:rPr>
                          <m:t>𝑡</m:t>
                        </m:r>
                        <m:r>
                          <a:rPr lang="en-US" altLang="zh-CN" sz="2400" i="1">
                            <a:latin typeface="Cambria Math"/>
                          </a:rPr>
                          <m:t>−1)</m:t>
                        </m:r>
                      </m:sub>
                    </m:sSub>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来记录第</a:t>
                </a:r>
                <a14:m>
                  <m:oMath xmlns:m="http://schemas.openxmlformats.org/officeDocument/2006/math">
                    <m:r>
                      <a:rPr lang="en-US" altLang="zh-CN" sz="2400" i="1">
                        <a:latin typeface="Cambria Math"/>
                      </a:rPr>
                      <m:t>𝑖</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个赌博机在过去</a:t>
                </a:r>
                <a14:m>
                  <m:oMath xmlns:m="http://schemas.openxmlformats.org/officeDocument/2006/math">
                    <m:r>
                      <a:rPr lang="en-US" altLang="zh-CN" sz="2400" i="1">
                        <a:latin typeface="Cambria Math"/>
                      </a:rPr>
                      <m:t>𝑡</m:t>
                    </m:r>
                    <m:r>
                      <a:rPr lang="en-US" altLang="zh-CN" sz="2400" i="1">
                        <a:latin typeface="Cambria Math"/>
                      </a:rPr>
                      <m:t>−1</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时刻内的平均奖赏，则在第</a:t>
                </a:r>
                <a14:m>
                  <m:oMath xmlns:m="http://schemas.openxmlformats.org/officeDocument/2006/math">
                    <m:r>
                      <a:rPr lang="en-US" altLang="zh-CN" sz="2400" i="1">
                        <a:latin typeface="Cambria Math"/>
                      </a:rPr>
                      <m:t>𝑡</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时刻，选择使如下具有最佳上限置区间的赌博机：</a:t>
                </a:r>
              </a:p>
              <a:p>
                <a:endParaRPr lang="en-US" altLang="zh-CN" sz="2400" i="1"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𝐼</m:t>
                          </m:r>
                        </m:e>
                        <m:sub>
                          <m:r>
                            <a:rPr lang="en-US" altLang="zh-CN" sz="2400" i="1">
                              <a:latin typeface="Cambria Math"/>
                            </a:rPr>
                            <m:t>𝑡</m:t>
                          </m:r>
                        </m:sub>
                      </m:sSub>
                      <m:r>
                        <a:rPr lang="en-US" altLang="zh-CN" sz="2400" i="1">
                          <a:latin typeface="Cambria Math"/>
                        </a:rPr>
                        <m:t>=</m:t>
                      </m:r>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m:rPr>
                                  <m:sty m:val="p"/>
                                </m:rPr>
                                <a:rPr lang="en-US" altLang="zh-CN" sz="2400">
                                  <a:latin typeface="Cambria Math"/>
                                </a:rPr>
                                <m:t>max</m:t>
                              </m:r>
                            </m:e>
                            <m:lim>
                              <m:r>
                                <a:rPr lang="en-US" altLang="zh-CN" sz="2400" i="1">
                                  <a:latin typeface="Cambria Math"/>
                                </a:rPr>
                                <m:t>𝑖</m:t>
                              </m:r>
                              <m:r>
                                <a:rPr lang="en-US" altLang="zh-CN" sz="2400" i="1">
                                  <a:latin typeface="Cambria Math"/>
                                </a:rPr>
                                <m:t>∈{1,…,</m:t>
                              </m:r>
                              <m:r>
                                <a:rPr lang="en-US" altLang="zh-CN" sz="2400" i="1">
                                  <a:latin typeface="Cambria Math"/>
                                </a:rPr>
                                <m:t>𝑘</m:t>
                              </m:r>
                              <m:r>
                                <a:rPr lang="en-US" altLang="zh-CN" sz="2400" i="1">
                                  <a:latin typeface="Cambria Math"/>
                                </a:rPr>
                                <m:t>}</m:t>
                              </m:r>
                            </m:lim>
                          </m:limLow>
                        </m:fName>
                        <m:e>
                          <m:r>
                            <a:rPr lang="en-US" altLang="zh-CN" sz="2400" i="1">
                              <a:latin typeface="Cambria Math"/>
                            </a:rPr>
                            <m:t>{</m:t>
                          </m:r>
                          <m:acc>
                            <m:accPr>
                              <m:chr m:val="̅"/>
                              <m:ctrlPr>
                                <a:rPr lang="zh-CN" altLang="zh-CN" sz="2400" i="1">
                                  <a:latin typeface="Cambria Math" panose="02040503050406030204" pitchFamily="18" charset="0"/>
                                </a:rPr>
                              </m:ctrlPr>
                            </m:accPr>
                            <m:e>
                              <m:sSub>
                                <m:sSubPr>
                                  <m:ctrlPr>
                                    <a:rPr lang="zh-CN" altLang="zh-CN" sz="2400" i="1">
                                      <a:latin typeface="Cambria Math" panose="02040503050406030204" pitchFamily="18" charset="0"/>
                                    </a:rPr>
                                  </m:ctrlPr>
                                </m:sSubPr>
                                <m:e>
                                  <m:r>
                                    <a:rPr lang="en-US" altLang="zh-CN" sz="2400" i="1">
                                      <a:latin typeface="Cambria Math"/>
                                    </a:rPr>
                                    <m:t>𝑋</m:t>
                                  </m:r>
                                </m:e>
                                <m:sub>
                                  <m:r>
                                    <a:rPr lang="en-US" altLang="zh-CN" sz="2400" i="1">
                                      <a:latin typeface="Cambria Math"/>
                                    </a:rPr>
                                    <m:t>𝑖</m:t>
                                  </m:r>
                                  <m:r>
                                    <a:rPr lang="en-US" altLang="zh-CN" sz="2400" i="1">
                                      <a:latin typeface="Cambria Math"/>
                                    </a:rPr>
                                    <m:t>,</m:t>
                                  </m:r>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i="1">
                                          <a:latin typeface="Cambria Math"/>
                                        </a:rPr>
                                        <m:t>𝑖</m:t>
                                      </m:r>
                                    </m:sub>
                                  </m:sSub>
                                  <m:d>
                                    <m:dPr>
                                      <m:ctrlPr>
                                        <a:rPr lang="zh-CN" altLang="zh-CN" sz="2400" i="1">
                                          <a:latin typeface="Cambria Math" panose="02040503050406030204" pitchFamily="18" charset="0"/>
                                        </a:rPr>
                                      </m:ctrlPr>
                                    </m:dPr>
                                    <m:e>
                                      <m:r>
                                        <a:rPr lang="en-US" altLang="zh-CN" sz="2400" i="1">
                                          <a:latin typeface="Cambria Math"/>
                                        </a:rPr>
                                        <m:t>𝑡</m:t>
                                      </m:r>
                                      <m:r>
                                        <a:rPr lang="en-US" altLang="zh-CN" sz="2400" i="1">
                                          <a:latin typeface="Cambria Math"/>
                                        </a:rPr>
                                        <m:t>−1</m:t>
                                      </m:r>
                                    </m:e>
                                  </m:d>
                                </m:sub>
                              </m:sSub>
                            </m:e>
                          </m:acc>
                          <m:r>
                            <a:rPr lang="en-US" altLang="zh-CN" sz="2400" i="1">
                              <a:latin typeface="Cambria Math"/>
                            </a:rPr>
                            <m:t>+</m:t>
                          </m:r>
                          <m:sSub>
                            <m:sSubPr>
                              <m:ctrlPr>
                                <a:rPr lang="zh-CN" altLang="zh-CN" sz="2400" i="1">
                                  <a:latin typeface="Cambria Math" panose="02040503050406030204" pitchFamily="18" charset="0"/>
                                </a:rPr>
                              </m:ctrlPr>
                            </m:sSubPr>
                            <m:e>
                              <m:r>
                                <a:rPr lang="en-US" altLang="zh-CN" sz="2400" i="1">
                                  <a:latin typeface="Cambria Math"/>
                                </a:rPr>
                                <m:t>𝑐</m:t>
                              </m:r>
                            </m:e>
                            <m:sub>
                              <m:r>
                                <a:rPr lang="en-US" altLang="zh-CN" sz="2400" i="1">
                                  <a:latin typeface="Cambria Math"/>
                                </a:rPr>
                                <m:t>𝑡</m:t>
                              </m:r>
                              <m:r>
                                <a:rPr lang="en-US" altLang="zh-CN" sz="2400" i="1">
                                  <a:latin typeface="Cambria Math"/>
                                </a:rPr>
                                <m:t>−1,</m:t>
                              </m:r>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i="1">
                                      <a:latin typeface="Cambria Math"/>
                                    </a:rPr>
                                    <m:t>𝑖</m:t>
                                  </m:r>
                                </m:sub>
                              </m:sSub>
                              <m:d>
                                <m:dPr>
                                  <m:ctrlPr>
                                    <a:rPr lang="zh-CN" altLang="zh-CN" sz="2400" i="1">
                                      <a:latin typeface="Cambria Math" panose="02040503050406030204" pitchFamily="18" charset="0"/>
                                    </a:rPr>
                                  </m:ctrlPr>
                                </m:dPr>
                                <m:e>
                                  <m:r>
                                    <a:rPr lang="en-US" altLang="zh-CN" sz="2400" i="1">
                                      <a:latin typeface="Cambria Math"/>
                                    </a:rPr>
                                    <m:t>𝑡</m:t>
                                  </m:r>
                                  <m:r>
                                    <a:rPr lang="en-US" altLang="zh-CN" sz="2400" i="1">
                                      <a:latin typeface="Cambria Math"/>
                                    </a:rPr>
                                    <m:t>−1</m:t>
                                  </m:r>
                                </m:e>
                              </m:d>
                            </m:sub>
                          </m:sSub>
                          <m:r>
                            <a:rPr lang="en-US" altLang="zh-CN" sz="2400" i="1">
                              <a:latin typeface="Cambria Math"/>
                            </a:rPr>
                            <m:t>}</m:t>
                          </m:r>
                        </m:e>
                      </m:func>
                    </m:oMath>
                  </m:oMathPara>
                </a14:m>
                <a:endParaRPr lang="zh-CN" altLang="zh-CN" sz="24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a:t>
                </a:r>
              </a:p>
              <a:p>
                <a:r>
                  <a:rPr lang="zh-CN" altLang="zh-CN" sz="2400" dirty="0" smtClean="0">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𝑐</m:t>
                        </m:r>
                      </m:e>
                      <m:sub>
                        <m:r>
                          <a:rPr lang="en-US" altLang="zh-CN" sz="2400" i="1">
                            <a:latin typeface="Cambria Math"/>
                          </a:rPr>
                          <m:t>𝑡</m:t>
                        </m:r>
                        <m:r>
                          <a:rPr lang="en-US" altLang="zh-CN" sz="2400" i="1">
                            <a:latin typeface="Cambria Math"/>
                          </a:rPr>
                          <m:t>,</m:t>
                        </m:r>
                        <m:r>
                          <a:rPr lang="en-US" altLang="zh-CN" sz="2400" i="1">
                            <a:latin typeface="Cambria Math"/>
                          </a:rPr>
                          <m:t>𝑠</m:t>
                        </m:r>
                      </m:sub>
                    </m:sSub>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取值定义如下：</a:t>
                </a:r>
              </a:p>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𝑐</m:t>
                          </m:r>
                        </m:e>
                        <m:sub>
                          <m:r>
                            <a:rPr lang="en-US" altLang="zh-CN" sz="2400" i="1">
                              <a:latin typeface="Cambria Math"/>
                            </a:rPr>
                            <m:t>𝑡</m:t>
                          </m:r>
                          <m:r>
                            <a:rPr lang="en-US" altLang="zh-CN" sz="2400" i="1">
                              <a:latin typeface="Cambria Math"/>
                            </a:rPr>
                            <m:t>,</m:t>
                          </m:r>
                          <m:r>
                            <a:rPr lang="en-US" altLang="zh-CN" sz="2400" i="1">
                              <a:latin typeface="Cambria Math"/>
                            </a:rPr>
                            <m:t>𝑠</m:t>
                          </m:r>
                        </m:sub>
                      </m:sSub>
                      <m:r>
                        <a:rPr lang="en-US" altLang="zh-CN" sz="2400" i="1">
                          <a:latin typeface="Cambria Math"/>
                        </a:rPr>
                        <m:t>=</m:t>
                      </m:r>
                      <m:rad>
                        <m:radPr>
                          <m:degHide m:val="on"/>
                          <m:ctrlPr>
                            <a:rPr lang="zh-CN" altLang="zh-CN" sz="2400" i="1">
                              <a:latin typeface="Cambria Math" panose="02040503050406030204" pitchFamily="18" charset="0"/>
                            </a:rPr>
                          </m:ctrlPr>
                        </m:radPr>
                        <m:deg/>
                        <m:e>
                          <m:f>
                            <m:fPr>
                              <m:ctrlPr>
                                <a:rPr lang="zh-CN" altLang="zh-CN" sz="2400" i="1">
                                  <a:latin typeface="Cambria Math" panose="02040503050406030204" pitchFamily="18" charset="0"/>
                                </a:rPr>
                              </m:ctrlPr>
                            </m:fPr>
                            <m:num>
                              <m:r>
                                <a:rPr lang="en-US" altLang="zh-CN" sz="2400" i="1">
                                  <a:latin typeface="Cambria Math"/>
                                </a:rPr>
                                <m:t>2</m:t>
                              </m:r>
                              <m:r>
                                <a:rPr lang="en-US" altLang="zh-CN" sz="2400" i="1">
                                  <a:latin typeface="Cambria Math"/>
                                </a:rPr>
                                <m:t>𝐼𝑛𝑡</m:t>
                              </m:r>
                            </m:num>
                            <m:den>
                              <m:r>
                                <a:rPr lang="en-US" altLang="zh-CN" sz="2400" i="1">
                                  <a:latin typeface="Cambria Math"/>
                                </a:rPr>
                                <m:t>𝑠</m:t>
                              </m:r>
                            </m:den>
                          </m:f>
                        </m:e>
                      </m:rad>
                    </m:oMath>
                  </m:oMathPara>
                </a14:m>
                <a:endParaRPr lang="zh-CN" altLang="zh-CN" sz="24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i="1">
                            <a:latin typeface="Cambria Math"/>
                          </a:rPr>
                          <m:t>𝑖</m:t>
                        </m:r>
                      </m:sub>
                    </m:sSub>
                    <m:d>
                      <m:dPr>
                        <m:ctrlPr>
                          <a:rPr lang="zh-CN" altLang="zh-CN" sz="2400" i="1">
                            <a:latin typeface="Cambria Math" panose="02040503050406030204" pitchFamily="18" charset="0"/>
                          </a:rPr>
                        </m:ctrlPr>
                      </m:dPr>
                      <m:e>
                        <m:r>
                          <a:rPr lang="en-US" altLang="zh-CN" sz="2400" i="1">
                            <a:latin typeface="Cambria Math"/>
                          </a:rPr>
                          <m:t>𝑡</m:t>
                        </m:r>
                      </m:e>
                    </m:d>
                    <m:r>
                      <a:rPr lang="en-US" altLang="zh-CN" sz="2400" i="1">
                        <a:latin typeface="Cambria Math"/>
                      </a:rPr>
                      <m:t>=</m:t>
                    </m:r>
                    <m:nary>
                      <m:naryPr>
                        <m:chr m:val="∑"/>
                        <m:limLoc m:val="undOvr"/>
                        <m:ctrlPr>
                          <a:rPr lang="zh-CN" altLang="zh-CN" sz="2400" i="1">
                            <a:latin typeface="Cambria Math" panose="02040503050406030204" pitchFamily="18" charset="0"/>
                          </a:rPr>
                        </m:ctrlPr>
                      </m:naryPr>
                      <m:sub>
                        <m:r>
                          <a:rPr lang="en-US" altLang="zh-CN" sz="2400" i="1">
                            <a:latin typeface="Cambria Math"/>
                          </a:rPr>
                          <m:t>𝑠</m:t>
                        </m:r>
                        <m:r>
                          <a:rPr lang="en-US" altLang="zh-CN" sz="2400" i="1">
                            <a:latin typeface="Cambria Math"/>
                          </a:rPr>
                          <m:t>=1</m:t>
                        </m:r>
                      </m:sub>
                      <m:sup>
                        <m:r>
                          <a:rPr lang="en-US" altLang="zh-CN" sz="2400" i="1">
                            <a:latin typeface="Cambria Math"/>
                          </a:rPr>
                          <m:t>𝑡</m:t>
                        </m:r>
                      </m:sup>
                      <m:e>
                        <m:nary>
                          <m:naryPr>
                            <m:chr m:val="∏"/>
                            <m:limLoc m:val="undOvr"/>
                            <m:subHide m:val="on"/>
                            <m:supHide m:val="on"/>
                            <m:ctrlPr>
                              <a:rPr lang="zh-CN" altLang="zh-CN" sz="2400" i="1">
                                <a:latin typeface="Cambria Math" panose="02040503050406030204" pitchFamily="18" charset="0"/>
                              </a:rPr>
                            </m:ctrlPr>
                          </m:naryPr>
                          <m:sub/>
                          <m:sup/>
                          <m:e>
                            <m:r>
                              <a:rPr lang="en-US" altLang="zh-CN" sz="2400" i="1">
                                <a:latin typeface="Cambria Math"/>
                              </a:rPr>
                              <m:t>(</m:t>
                            </m:r>
                            <m:sSub>
                              <m:sSubPr>
                                <m:ctrlPr>
                                  <a:rPr lang="zh-CN" altLang="zh-CN" sz="2400" i="1">
                                    <a:latin typeface="Cambria Math" panose="02040503050406030204" pitchFamily="18" charset="0"/>
                                  </a:rPr>
                                </m:ctrlPr>
                              </m:sSubPr>
                              <m:e>
                                <m:r>
                                  <a:rPr lang="en-US" altLang="zh-CN" sz="2400" i="1">
                                    <a:latin typeface="Cambria Math"/>
                                  </a:rPr>
                                  <m:t>𝐼</m:t>
                                </m:r>
                              </m:e>
                              <m:sub>
                                <m:r>
                                  <a:rPr lang="en-US" altLang="zh-CN" sz="2400" i="1">
                                    <a:latin typeface="Cambria Math"/>
                                  </a:rPr>
                                  <m:t>𝑠</m:t>
                                </m:r>
                              </m:sub>
                            </m:sSub>
                            <m:r>
                              <a:rPr lang="en-US" altLang="zh-CN" sz="2400" i="1">
                                <a:latin typeface="Cambria Math"/>
                              </a:rPr>
                              <m:t>=</m:t>
                            </m:r>
                            <m:r>
                              <a:rPr lang="en-US" altLang="zh-CN" sz="2400" i="1">
                                <a:latin typeface="Cambria Math"/>
                              </a:rPr>
                              <m:t>𝑖</m:t>
                            </m:r>
                            <m:r>
                              <a:rPr lang="en-US" altLang="zh-CN" sz="2400" i="1">
                                <a:latin typeface="Cambria Math"/>
                              </a:rPr>
                              <m:t>)</m:t>
                            </m:r>
                          </m:e>
                        </m:nary>
                      </m:e>
                    </m:nary>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为在过去时刻（初始时刻到</a:t>
                </a:r>
                <a14:m>
                  <m:oMath xmlns:m="http://schemas.openxmlformats.org/officeDocument/2006/math">
                    <m:r>
                      <a:rPr lang="en-US" altLang="zh-CN" sz="2400" i="1">
                        <a:latin typeface="Cambria Math"/>
                      </a:rPr>
                      <m:t>𝑡</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时刻）过程中选择第</a:t>
                </a:r>
                <a14:m>
                  <m:oMath xmlns:m="http://schemas.openxmlformats.org/officeDocument/2006/math">
                    <m:r>
                      <a:rPr lang="en-US" altLang="zh-CN" sz="2400" i="1">
                        <a:latin typeface="Cambria Math"/>
                      </a:rPr>
                      <m:t>𝑖</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个赌博机的次数总和。</a:t>
                </a:r>
              </a:p>
            </p:txBody>
          </p:sp>
        </mc:Choice>
        <mc:Fallback xmlns="">
          <p:sp>
            <p:nvSpPr>
              <p:cNvPr id="6" name="矩形 5"/>
              <p:cNvSpPr>
                <a:spLocks noRot="1" noChangeAspect="1" noMove="1" noResize="1" noEditPoints="1" noAdjustHandles="1" noChangeArrowheads="1" noChangeShapeType="1" noTextEdit="1"/>
              </p:cNvSpPr>
              <p:nvPr/>
            </p:nvSpPr>
            <p:spPr>
              <a:xfrm>
                <a:off x="351249" y="908720"/>
                <a:ext cx="11059885" cy="5840445"/>
              </a:xfrm>
              <a:prstGeom prst="rect">
                <a:avLst/>
              </a:prstGeom>
              <a:blipFill>
                <a:blip r:embed="rId3"/>
                <a:stretch>
                  <a:fillRect l="-882" t="-1148" r="-827" b="-85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3119132"/>
      </p:ext>
    </p:extLst>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416" y="188640"/>
            <a:ext cx="10515600" cy="1325563"/>
          </a:xfrm>
        </p:spPr>
        <p:txBody>
          <a:bodyPr/>
          <a:lstStyle/>
          <a:p>
            <a:r>
              <a:rPr lang="zh-CN" altLang="en-US" sz="3200" dirty="0">
                <a:latin typeface="Times New Roman" panose="02020603050405020304" pitchFamily="18" charset="0"/>
                <a:cs typeface="Times New Roman" panose="02020603050405020304" pitchFamily="18" charset="0"/>
              </a:rPr>
              <a:t>上限置信区间 </a:t>
            </a:r>
            <a:r>
              <a:rPr lang="en-US" altLang="zh-CN" sz="3200" dirty="0">
                <a:latin typeface="Times New Roman" panose="02020603050405020304" pitchFamily="18" charset="0"/>
                <a:cs typeface="Times New Roman" panose="02020603050405020304" pitchFamily="18" charset="0"/>
              </a:rPr>
              <a:t>(</a:t>
            </a:r>
            <a:r>
              <a:rPr lang="en-US" altLang="zh-CN" sz="3200" dirty="0">
                <a:solidFill>
                  <a:srgbClr val="C00000"/>
                </a:solidFill>
                <a:latin typeface="Times New Roman" panose="02020603050405020304" pitchFamily="18" charset="0"/>
                <a:cs typeface="Times New Roman" panose="02020603050405020304" pitchFamily="18" charset="0"/>
              </a:rPr>
              <a:t>Upper Confidence Bound, UCB)</a:t>
            </a:r>
          </a:p>
        </p:txBody>
      </p:sp>
      <mc:AlternateContent xmlns:mc="http://schemas.openxmlformats.org/markup-compatibility/2006" xmlns:a14="http://schemas.microsoft.com/office/drawing/2010/main">
        <mc:Choice Requires="a14">
          <p:sp>
            <p:nvSpPr>
              <p:cNvPr id="3" name="矩形 2"/>
              <p:cNvSpPr/>
              <p:nvPr/>
            </p:nvSpPr>
            <p:spPr>
              <a:xfrm>
                <a:off x="623392" y="1340768"/>
                <a:ext cx="11051969" cy="4204484"/>
              </a:xfrm>
              <a:prstGeom prst="rect">
                <a:avLst/>
              </a:prstGeom>
            </p:spPr>
            <p:txBody>
              <a:bodyPr wrap="square">
                <a:spAutoFit/>
              </a:bodyPr>
              <a:lstStyle/>
              <a:p>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也就是说，在第</a:t>
                </a:r>
                <a14:m>
                  <m:oMath xmlns:m="http://schemas.openxmlformats.org/officeDocument/2006/math">
                    <m:r>
                      <a:rPr lang="en-US" altLang="zh-CN" sz="2400" b="0" i="1">
                        <a:latin typeface="Cambria Math"/>
                      </a:rPr>
                      <m:t>𝑡</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时刻，</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UCB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算法一般</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会选择具有如下最大值的第</a:t>
                </a:r>
                <a14:m>
                  <m:oMath xmlns:m="http://schemas.openxmlformats.org/officeDocument/2006/math">
                    <m:r>
                      <a:rPr lang="en-US" altLang="zh-CN" sz="2400" b="0" i="1">
                        <a:latin typeface="Cambria Math"/>
                      </a:rPr>
                      <m:t>𝑗</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个赌博机：</a:t>
                </a:r>
              </a:p>
              <a:p>
                <a:pPr algn="ctr"/>
                <a14:m>
                  <m:oMath xmlns:m="http://schemas.openxmlformats.org/officeDocument/2006/math">
                    <m:r>
                      <a:rPr lang="en-US" altLang="zh-CN" sz="2400" b="0" i="1">
                        <a:latin typeface="Cambria Math"/>
                      </a:rPr>
                      <m:t>𝑈𝐶𝐵</m:t>
                    </m:r>
                    <m:r>
                      <a:rPr lang="en-US" altLang="zh-CN" sz="2400" b="0" i="1">
                        <a:latin typeface="Cambria Math"/>
                      </a:rPr>
                      <m:t>=</m:t>
                    </m:r>
                    <m:acc>
                      <m:accPr>
                        <m:chr m:val="̅"/>
                        <m:ctrlPr>
                          <a:rPr lang="zh-CN" altLang="zh-CN" sz="2400" i="1">
                            <a:latin typeface="Cambria Math" panose="02040503050406030204" pitchFamily="18" charset="0"/>
                          </a:rPr>
                        </m:ctrlPr>
                      </m:accPr>
                      <m:e>
                        <m:sSub>
                          <m:sSubPr>
                            <m:ctrlPr>
                              <a:rPr lang="zh-CN" altLang="zh-CN" sz="2400" i="1">
                                <a:latin typeface="Cambria Math" panose="02040503050406030204" pitchFamily="18" charset="0"/>
                              </a:rPr>
                            </m:ctrlPr>
                          </m:sSubPr>
                          <m:e>
                            <m:r>
                              <a:rPr lang="en-US" altLang="zh-CN" sz="2400" b="0" i="1">
                                <a:latin typeface="Cambria Math"/>
                              </a:rPr>
                              <m:t>𝑋</m:t>
                            </m:r>
                          </m:e>
                          <m:sub>
                            <m:r>
                              <a:rPr lang="en-US" altLang="zh-CN" sz="2400" b="0" i="1">
                                <a:latin typeface="Cambria Math"/>
                              </a:rPr>
                              <m:t>𝑗</m:t>
                            </m:r>
                          </m:sub>
                        </m:sSub>
                      </m:e>
                    </m:acc>
                    <m:r>
                      <a:rPr lang="en-US" altLang="zh-CN" sz="2400" b="0" i="1">
                        <a:latin typeface="Cambria Math"/>
                      </a:rPr>
                      <m:t>+</m:t>
                    </m:r>
                    <m:rad>
                      <m:radPr>
                        <m:degHide m:val="on"/>
                        <m:ctrlPr>
                          <a:rPr lang="zh-CN" altLang="zh-CN" sz="2400" i="1">
                            <a:latin typeface="Cambria Math" panose="02040503050406030204" pitchFamily="18" charset="0"/>
                          </a:rPr>
                        </m:ctrlPr>
                      </m:radPr>
                      <m:deg/>
                      <m:e>
                        <m:f>
                          <m:fPr>
                            <m:ctrlPr>
                              <a:rPr lang="zh-CN" altLang="zh-CN" sz="2400" i="1">
                                <a:latin typeface="Cambria Math" panose="02040503050406030204" pitchFamily="18" charset="0"/>
                              </a:rPr>
                            </m:ctrlPr>
                          </m:fPr>
                          <m:num>
                            <m:r>
                              <a:rPr lang="en-US" altLang="zh-CN" sz="2400" b="0" i="1">
                                <a:latin typeface="Cambria Math"/>
                              </a:rPr>
                              <m:t>2</m:t>
                            </m:r>
                            <m:r>
                              <a:rPr lang="en-US" altLang="zh-CN" sz="2400" b="0" i="1">
                                <a:latin typeface="Cambria Math"/>
                              </a:rPr>
                              <m:t>𝐼𝑛</m:t>
                            </m:r>
                            <m:r>
                              <a:rPr lang="en-US" altLang="zh-CN" sz="2400" b="0" i="1">
                                <a:latin typeface="Cambria Math"/>
                              </a:rPr>
                              <m:t> </m:t>
                            </m:r>
                            <m:r>
                              <a:rPr lang="en-US" altLang="zh-CN" sz="2400" b="0" i="1">
                                <a:latin typeface="Cambria Math"/>
                              </a:rPr>
                              <m:t>𝑛</m:t>
                            </m:r>
                          </m:num>
                          <m:den>
                            <m:sSub>
                              <m:sSubPr>
                                <m:ctrlPr>
                                  <a:rPr lang="zh-CN" altLang="zh-CN" sz="2400" i="1">
                                    <a:latin typeface="Cambria Math" panose="02040503050406030204" pitchFamily="18" charset="0"/>
                                  </a:rPr>
                                </m:ctrlPr>
                              </m:sSubPr>
                              <m:e>
                                <m:r>
                                  <a:rPr lang="en-US" altLang="zh-CN" sz="2400" b="0" i="1">
                                    <a:latin typeface="Cambria Math"/>
                                  </a:rPr>
                                  <m:t>𝑛</m:t>
                                </m:r>
                              </m:e>
                              <m:sub>
                                <m:r>
                                  <a:rPr lang="en-US" altLang="zh-CN" sz="2400" b="0" i="1">
                                    <a:latin typeface="Cambria Math"/>
                                  </a:rPr>
                                  <m:t>𝑗</m:t>
                                </m:r>
                              </m:sub>
                            </m:sSub>
                          </m:den>
                        </m:f>
                      </m:e>
                    </m:rad>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或者 </a:t>
                </a:r>
                <a14:m>
                  <m:oMath xmlns:m="http://schemas.openxmlformats.org/officeDocument/2006/math">
                    <m:r>
                      <a:rPr lang="en-US" altLang="zh-CN" sz="2400" b="0" i="1">
                        <a:latin typeface="Cambria Math"/>
                      </a:rPr>
                      <m:t>𝑈𝐶𝐵</m:t>
                    </m:r>
                    <m:r>
                      <a:rPr lang="en-US" altLang="zh-CN" sz="2400" b="0" i="1">
                        <a:latin typeface="Cambria Math"/>
                      </a:rPr>
                      <m:t>=</m:t>
                    </m:r>
                    <m:acc>
                      <m:accPr>
                        <m:chr m:val="̅"/>
                        <m:ctrlPr>
                          <a:rPr lang="zh-CN" altLang="zh-CN" sz="2400" i="1">
                            <a:latin typeface="Cambria Math" panose="02040503050406030204" pitchFamily="18" charset="0"/>
                          </a:rPr>
                        </m:ctrlPr>
                      </m:accPr>
                      <m:e>
                        <m:sSub>
                          <m:sSubPr>
                            <m:ctrlPr>
                              <a:rPr lang="zh-CN" altLang="zh-CN" sz="2400" i="1">
                                <a:latin typeface="Cambria Math" panose="02040503050406030204" pitchFamily="18" charset="0"/>
                              </a:rPr>
                            </m:ctrlPr>
                          </m:sSubPr>
                          <m:e>
                            <m:r>
                              <a:rPr lang="en-US" altLang="zh-CN" sz="2400" b="0" i="1">
                                <a:latin typeface="Cambria Math"/>
                              </a:rPr>
                              <m:t>𝑋</m:t>
                            </m:r>
                          </m:e>
                          <m:sub>
                            <m:r>
                              <a:rPr lang="en-US" altLang="zh-CN" sz="2400" b="0" i="1">
                                <a:latin typeface="Cambria Math"/>
                              </a:rPr>
                              <m:t>𝑗</m:t>
                            </m:r>
                          </m:sub>
                        </m:sSub>
                      </m:e>
                    </m:acc>
                    <m:r>
                      <a:rPr lang="en-US" altLang="zh-CN" sz="2400" b="0" i="1">
                        <a:latin typeface="Cambria Math"/>
                      </a:rPr>
                      <m:t>+</m:t>
                    </m:r>
                    <m:r>
                      <a:rPr lang="en-US" altLang="zh-CN" sz="2400" b="0" i="1">
                        <a:latin typeface="Cambria Math"/>
                      </a:rPr>
                      <m:t>𝐶</m:t>
                    </m:r>
                    <m:r>
                      <a:rPr lang="en-US" altLang="zh-CN" sz="2400" b="0" i="1">
                        <a:latin typeface="Cambria Math"/>
                        <a:ea typeface="Cambria Math"/>
                      </a:rPr>
                      <m:t>×</m:t>
                    </m:r>
                    <m:rad>
                      <m:radPr>
                        <m:degHide m:val="on"/>
                        <m:ctrlPr>
                          <a:rPr lang="zh-CN" altLang="zh-CN" sz="2400" i="1">
                            <a:latin typeface="Cambria Math" panose="02040503050406030204" pitchFamily="18" charset="0"/>
                          </a:rPr>
                        </m:ctrlPr>
                      </m:radPr>
                      <m:deg/>
                      <m:e>
                        <m:f>
                          <m:fPr>
                            <m:ctrlPr>
                              <a:rPr lang="zh-CN" altLang="zh-CN" sz="2400" i="1">
                                <a:latin typeface="Cambria Math" panose="02040503050406030204" pitchFamily="18" charset="0"/>
                              </a:rPr>
                            </m:ctrlPr>
                          </m:fPr>
                          <m:num>
                            <m:r>
                              <a:rPr lang="en-US" altLang="zh-CN" sz="2400" b="0" i="1">
                                <a:latin typeface="Cambria Math"/>
                              </a:rPr>
                              <m:t>2</m:t>
                            </m:r>
                            <m:r>
                              <a:rPr lang="en-US" altLang="zh-CN" sz="2400" b="0" i="1">
                                <a:latin typeface="Cambria Math"/>
                              </a:rPr>
                              <m:t>𝐼𝑛</m:t>
                            </m:r>
                            <m:r>
                              <a:rPr lang="en-US" altLang="zh-CN" sz="2400" b="0" i="1">
                                <a:latin typeface="Cambria Math"/>
                              </a:rPr>
                              <m:t> </m:t>
                            </m:r>
                            <m:r>
                              <a:rPr lang="en-US" altLang="zh-CN" sz="2400" b="0" i="1">
                                <a:latin typeface="Cambria Math"/>
                              </a:rPr>
                              <m:t>𝑛</m:t>
                            </m:r>
                          </m:num>
                          <m:den>
                            <m:sSub>
                              <m:sSubPr>
                                <m:ctrlPr>
                                  <a:rPr lang="zh-CN" altLang="zh-CN" sz="2400" i="1">
                                    <a:latin typeface="Cambria Math" panose="02040503050406030204" pitchFamily="18" charset="0"/>
                                  </a:rPr>
                                </m:ctrlPr>
                              </m:sSubPr>
                              <m:e>
                                <m:r>
                                  <a:rPr lang="en-US" altLang="zh-CN" sz="2400" b="0" i="1">
                                    <a:latin typeface="Cambria Math"/>
                                  </a:rPr>
                                  <m:t>𝑛</m:t>
                                </m:r>
                              </m:e>
                              <m:sub>
                                <m:r>
                                  <a:rPr lang="en-US" altLang="zh-CN" sz="2400" b="0" i="1">
                                    <a:latin typeface="Cambria Math"/>
                                  </a:rPr>
                                  <m:t>𝑗</m:t>
                                </m:r>
                              </m:sub>
                            </m:sSub>
                          </m:den>
                        </m:f>
                      </m:e>
                    </m:rad>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2400" dirty="0">
                  <a:latin typeface="Times New Roman" panose="02020603050405020304" pitchFamily="18" charset="0"/>
                  <a:ea typeface="黑体" panose="02010609060101010101" pitchFamily="49" charset="-122"/>
                  <a:cs typeface="Times New Roman" panose="02020603050405020304" pitchFamily="18" charset="0"/>
                </a:endParaRPr>
              </a:p>
              <a:p>
                <a14:m>
                  <m:oMath xmlns:m="http://schemas.openxmlformats.org/officeDocument/2006/math">
                    <m:acc>
                      <m:accPr>
                        <m:chr m:val="̅"/>
                        <m:ctrlPr>
                          <a:rPr lang="zh-CN" altLang="zh-CN" sz="2400" i="1">
                            <a:latin typeface="Cambria Math" panose="02040503050406030204" pitchFamily="18" charset="0"/>
                          </a:rPr>
                        </m:ctrlPr>
                      </m:accPr>
                      <m:e>
                        <m:sSub>
                          <m:sSubPr>
                            <m:ctrlPr>
                              <a:rPr lang="zh-CN" altLang="zh-CN" sz="2400" i="1">
                                <a:latin typeface="Cambria Math" panose="02040503050406030204" pitchFamily="18" charset="0"/>
                              </a:rPr>
                            </m:ctrlPr>
                          </m:sSubPr>
                          <m:e>
                            <m:r>
                              <a:rPr lang="en-US" altLang="zh-CN" sz="2400" b="0" i="1">
                                <a:latin typeface="Cambria Math"/>
                              </a:rPr>
                              <m:t>𝑋</m:t>
                            </m:r>
                          </m:e>
                          <m:sub>
                            <m:r>
                              <a:rPr lang="en-US" altLang="zh-CN" sz="2400" b="0" i="1">
                                <a:latin typeface="Cambria Math"/>
                              </a:rPr>
                              <m:t>𝑗</m:t>
                            </m:r>
                          </m:sub>
                        </m:sSub>
                      </m:e>
                    </m:acc>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是第</a:t>
                </a:r>
                <a14:m>
                  <m:oMath xmlns:m="http://schemas.openxmlformats.org/officeDocument/2006/math">
                    <m:r>
                      <a:rPr lang="en-US" altLang="zh-CN" sz="2400" b="0" i="1">
                        <a:latin typeface="Cambria Math"/>
                      </a:rPr>
                      <m:t>𝑗</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个赌博机在过去时间内所获得的平均奖赏值，</a:t>
                </a:r>
                <a14:m>
                  <m:oMath xmlns:m="http://schemas.openxmlformats.org/officeDocument/2006/math">
                    <m:sSub>
                      <m:sSubPr>
                        <m:ctrlPr>
                          <a:rPr lang="zh-CN" altLang="zh-CN" sz="2400" i="1">
                            <a:latin typeface="Cambria Math" panose="02040503050406030204" pitchFamily="18" charset="0"/>
                          </a:rPr>
                        </m:ctrlPr>
                      </m:sSubPr>
                      <m:e>
                        <m:r>
                          <a:rPr lang="en-US" altLang="zh-CN" sz="2400" b="0" i="1">
                            <a:latin typeface="Cambria Math"/>
                          </a:rPr>
                          <m:t>𝑛</m:t>
                        </m:r>
                      </m:e>
                      <m:sub>
                        <m:r>
                          <a:rPr lang="en-US" altLang="zh-CN" sz="2400" b="0" i="1">
                            <a:latin typeface="Cambria Math"/>
                          </a:rPr>
                          <m:t>𝑗</m:t>
                        </m:r>
                      </m:sub>
                    </m:sSub>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是在过去时间内拉动第</a:t>
                </a:r>
                <a14:m>
                  <m:oMath xmlns:m="http://schemas.openxmlformats.org/officeDocument/2006/math">
                    <m:r>
                      <a:rPr lang="en-US" altLang="zh-CN" sz="2400" b="0" i="1">
                        <a:latin typeface="Cambria Math"/>
                      </a:rPr>
                      <m:t>𝑗</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个赌博机臂膀的总次数，</a:t>
                </a:r>
                <a14:m>
                  <m:oMath xmlns:m="http://schemas.openxmlformats.org/officeDocument/2006/math">
                    <m:r>
                      <a:rPr lang="en-US" altLang="zh-CN" sz="2400" b="0" i="1">
                        <a:latin typeface="Cambria Math"/>
                      </a:rPr>
                      <m:t>𝑛</m:t>
                    </m:r>
                  </m:oMath>
                </a14:m>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是过去时间内拉动所有赌博机臂膀的总次数</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400" b="0" i="1">
                        <a:latin typeface="Cambria Math"/>
                      </a:rPr>
                      <m:t>𝐶</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是一个平衡因子，其决定着在选择时偏重探索还是利用。</a:t>
                </a:r>
                <a:endParaRPr lang="zh-CN"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从这里可看出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UCB</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算法如何在探索</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利用（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exploration-exploitation</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）之间寻找平衡：既需要拉动在过去时间内获得最大平均奖赏的赌博机，又希望去选择</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那些</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拉动臂膀次数最少的赌博机。</a:t>
                </a:r>
              </a:p>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623392" y="1340768"/>
                <a:ext cx="11051969" cy="4204484"/>
              </a:xfrm>
              <a:prstGeom prst="rect">
                <a:avLst/>
              </a:prstGeom>
              <a:blipFill>
                <a:blip r:embed="rId3"/>
                <a:stretch>
                  <a:fillRect l="-827" t="-1594" r="-18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674359"/>
      </p:ext>
    </p:extLst>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7861" y="1172541"/>
            <a:ext cx="12024139" cy="861774"/>
          </a:xfrm>
          <a:prstGeom prst="rect">
            <a:avLst/>
          </a:prstGeom>
        </p:spPr>
        <p:txBody>
          <a:bodyPr wrap="square">
            <a:spAutoFit/>
          </a:bodyPr>
          <a:lstStyle/>
          <a:p>
            <a:pPr algn="just"/>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gn="just">
              <a:buFont typeface="Wingdings" panose="05000000000000000000" pitchFamily="2" charset="2"/>
              <a:buChar char="l"/>
            </a:pP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UCB</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算法描述</a:t>
            </a:r>
            <a:endParaRPr lang="en-US" altLang="zh-CN" sz="3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300" y="2459106"/>
            <a:ext cx="8214691" cy="3133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a:spLocks noGrp="1"/>
          </p:cNvSpPr>
          <p:nvPr>
            <p:ph type="title"/>
          </p:nvPr>
        </p:nvSpPr>
        <p:spPr>
          <a:xfrm>
            <a:off x="868869" y="282391"/>
            <a:ext cx="10010275" cy="657727"/>
          </a:xfrm>
        </p:spPr>
        <p:txBody>
          <a:bodyPr/>
          <a:lstStyle/>
          <a:p>
            <a:r>
              <a:rPr lang="zh-CN" altLang="en-US" sz="3200" dirty="0">
                <a:latin typeface="Times New Roman" panose="02020603050405020304" pitchFamily="18" charset="0"/>
                <a:cs typeface="Times New Roman" panose="02020603050405020304" pitchFamily="18" charset="0"/>
              </a:rPr>
              <a:t>上限置信区间 </a:t>
            </a:r>
            <a:r>
              <a:rPr lang="en-US" altLang="zh-CN" sz="3200" dirty="0">
                <a:latin typeface="Times New Roman" panose="02020603050405020304" pitchFamily="18" charset="0"/>
                <a:cs typeface="Times New Roman" panose="02020603050405020304" pitchFamily="18" charset="0"/>
              </a:rPr>
              <a:t>(</a:t>
            </a:r>
            <a:r>
              <a:rPr lang="en-US" altLang="zh-CN" sz="3200" dirty="0">
                <a:solidFill>
                  <a:srgbClr val="C00000"/>
                </a:solidFill>
                <a:latin typeface="Times New Roman" panose="02020603050405020304" pitchFamily="18" charset="0"/>
                <a:cs typeface="Times New Roman" panose="02020603050405020304" pitchFamily="18" charset="0"/>
              </a:rPr>
              <a:t>Upper Confidence Bound, UCB)</a:t>
            </a:r>
          </a:p>
        </p:txBody>
      </p:sp>
    </p:spTree>
    <p:extLst>
      <p:ext uri="{BB962C8B-B14F-4D97-AF65-F5344CB8AC3E}">
        <p14:creationId xmlns:p14="http://schemas.microsoft.com/office/powerpoint/2010/main" val="676194620"/>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p:cNvSpPr>
          <p:nvPr>
            <p:ph idx="1"/>
          </p:nvPr>
        </p:nvSpPr>
        <p:spPr>
          <a:xfrm>
            <a:off x="623392" y="1125539"/>
            <a:ext cx="10945215" cy="5400675"/>
          </a:xfrm>
          <a:ln/>
        </p:spPr>
        <p:txBody>
          <a:bodyPr vert="horz" wrap="square" lIns="91440" tIns="45720" rIns="91440" bIns="45720" anchor="t"/>
          <a:lstStyle/>
          <a:p>
            <a:pPr marL="0" indent="0" algn="just">
              <a:lnSpc>
                <a:spcPct val="150000"/>
              </a:lnSpc>
              <a:buNone/>
            </a:pPr>
            <a:r>
              <a:rPr lang="en-US" altLang="zh-CN" b="1" dirty="0">
                <a:latin typeface="Times New Roman" panose="02020603050405020304" pitchFamily="18" charset="0"/>
              </a:rPr>
              <a:t>2.  </a:t>
            </a:r>
            <a:r>
              <a:rPr lang="zh-CN" altLang="en-US" b="1" dirty="0">
                <a:latin typeface="Times New Roman" panose="02020603050405020304" pitchFamily="18" charset="0"/>
              </a:rPr>
              <a:t>盲目搜索与启发式搜索</a:t>
            </a:r>
            <a:r>
              <a:rPr lang="en-US" altLang="zh-CN" b="1" dirty="0">
                <a:latin typeface="Times New Roman" panose="02020603050405020304" pitchFamily="18" charset="0"/>
              </a:rPr>
              <a:t>:</a:t>
            </a:r>
          </a:p>
          <a:p>
            <a:pPr marL="533400" indent="-533400" algn="just">
              <a:lnSpc>
                <a:spcPct val="150000"/>
              </a:lnSpc>
              <a:buNone/>
            </a:pPr>
            <a:r>
              <a:rPr lang="zh-CN" altLang="en-US" b="1" dirty="0">
                <a:solidFill>
                  <a:schemeClr val="accent2"/>
                </a:solidFill>
                <a:latin typeface="Times New Roman" panose="02020603050405020304" pitchFamily="18" charset="0"/>
              </a:rPr>
              <a:t>（</a:t>
            </a:r>
            <a:r>
              <a:rPr lang="en-US" altLang="zh-CN" b="1" dirty="0">
                <a:solidFill>
                  <a:schemeClr val="accent2"/>
                </a:solidFill>
                <a:latin typeface="Times New Roman" panose="02020603050405020304" pitchFamily="18" charset="0"/>
              </a:rPr>
              <a:t>1</a:t>
            </a:r>
            <a:r>
              <a:rPr lang="zh-CN" altLang="en-US" b="1" dirty="0">
                <a:solidFill>
                  <a:schemeClr val="accent2"/>
                </a:solidFill>
                <a:latin typeface="Times New Roman" panose="02020603050405020304" pitchFamily="18" charset="0"/>
              </a:rPr>
              <a:t>）盲目搜索</a:t>
            </a:r>
            <a:r>
              <a:rPr lang="zh-CN" altLang="en-US" dirty="0">
                <a:latin typeface="Times New Roman" panose="02020603050405020304" pitchFamily="18" charset="0"/>
              </a:rPr>
              <a:t>：在不具有对特定问题的任何有关信息的条件下，按固定的步骤（依次或随机调用操作算子）进行的搜索。 </a:t>
            </a:r>
          </a:p>
          <a:p>
            <a:pPr marL="533400" indent="-533400" algn="just">
              <a:lnSpc>
                <a:spcPct val="150000"/>
              </a:lnSpc>
              <a:buNone/>
            </a:pPr>
            <a:r>
              <a:rPr lang="zh-CN" altLang="en-US" b="1" dirty="0">
                <a:solidFill>
                  <a:schemeClr val="accent2"/>
                </a:solidFill>
                <a:latin typeface="Times New Roman" panose="02020603050405020304" pitchFamily="18" charset="0"/>
              </a:rPr>
              <a:t>（</a:t>
            </a:r>
            <a:r>
              <a:rPr lang="en-US" altLang="zh-CN" b="1" dirty="0">
                <a:solidFill>
                  <a:schemeClr val="accent2"/>
                </a:solidFill>
                <a:latin typeface="Times New Roman" panose="02020603050405020304" pitchFamily="18" charset="0"/>
              </a:rPr>
              <a:t>2</a:t>
            </a:r>
            <a:r>
              <a:rPr lang="zh-CN" altLang="en-US" b="1" dirty="0">
                <a:solidFill>
                  <a:schemeClr val="accent2"/>
                </a:solidFill>
                <a:latin typeface="Times New Roman" panose="02020603050405020304" pitchFamily="18" charset="0"/>
              </a:rPr>
              <a:t>）启发式搜索</a:t>
            </a:r>
            <a:r>
              <a:rPr lang="zh-CN" altLang="en-US" dirty="0">
                <a:latin typeface="Times New Roman" panose="02020603050405020304" pitchFamily="18" charset="0"/>
              </a:rPr>
              <a:t>：考虑特定问题领域可应用的知识，动态地确定调用操作算子的步骤，优先选择较适合的操作算子，尽量减少不必要的搜索，以求尽快地到达结束</a:t>
            </a:r>
            <a:r>
              <a:rPr lang="zh-CN" altLang="en-US" dirty="0"/>
              <a:t>状态。</a:t>
            </a:r>
          </a:p>
        </p:txBody>
      </p:sp>
      <p:sp>
        <p:nvSpPr>
          <p:cNvPr id="25602" name="灯片编号占位符 3"/>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a:t>
            </a:fld>
            <a:endParaRPr lang="ja-JP" altLang="en-US" dirty="0">
              <a:solidFill>
                <a:srgbClr val="A50021"/>
              </a:solidFill>
              <a:ea typeface="MS PGothic" panose="020B0600070205080204" pitchFamily="34" charset="-128"/>
            </a:endParaRPr>
          </a:p>
        </p:txBody>
      </p:sp>
      <p:sp>
        <p:nvSpPr>
          <p:cNvPr id="5" name="Rectangle 4"/>
          <p:cNvSpPr/>
          <p:nvPr/>
        </p:nvSpPr>
        <p:spPr>
          <a:xfrm>
            <a:off x="0" y="1"/>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2.1  </a:t>
            </a:r>
            <a:r>
              <a:rPr lang="zh-CN" altLang="en-US" sz="3600" dirty="0">
                <a:solidFill>
                  <a:schemeClr val="bg1"/>
                </a:solidFill>
                <a:latin typeface="Times New Roman" panose="02020603050405020304" pitchFamily="18" charset="0"/>
                <a:ea typeface="黑体" panose="02010609060101010101" pitchFamily="2" charset="-122"/>
              </a:rPr>
              <a:t>搜索的概念</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2200" y="345727"/>
            <a:ext cx="10010275" cy="657727"/>
          </a:xfrm>
        </p:spPr>
        <p:txBody>
          <a:bodyPr/>
          <a:lstStyle/>
          <a:p>
            <a:r>
              <a:rPr lang="zh-CN" altLang="en-US" sz="3733" dirty="0">
                <a:solidFill>
                  <a:srgbClr val="C00000"/>
                </a:solidFill>
              </a:rPr>
              <a:t>蒙特卡洛树搜索</a:t>
            </a:r>
          </a:p>
        </p:txBody>
      </p:sp>
      <p:sp>
        <p:nvSpPr>
          <p:cNvPr id="4" name="内容占位符 3"/>
          <p:cNvSpPr>
            <a:spLocks noGrp="1"/>
          </p:cNvSpPr>
          <p:nvPr>
            <p:ph idx="1"/>
          </p:nvPr>
        </p:nvSpPr>
        <p:spPr>
          <a:xfrm>
            <a:off x="285007" y="1139216"/>
            <a:ext cx="11747415" cy="2154208"/>
          </a:xfrm>
        </p:spPr>
        <p:txBody>
          <a:bodyPr>
            <a:normAutofit fontScale="85000" lnSpcReduction="10000"/>
          </a:bodyPr>
          <a:lstStyle/>
          <a:p>
            <a:pPr>
              <a:lnSpc>
                <a:spcPct val="150000"/>
              </a:lnSpc>
            </a:pP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将上限置信区间算法</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UCB</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应用于游戏树的搜索方法，由</a:t>
            </a:r>
            <a:r>
              <a:rPr lang="en-US" altLang="zh-CN" sz="2667" dirty="0" err="1">
                <a:latin typeface="Times New Roman" panose="02020603050405020304" pitchFamily="18" charset="0"/>
                <a:ea typeface="黑体" panose="02010609060101010101" pitchFamily="49" charset="-122"/>
                <a:cs typeface="Times New Roman" panose="02020603050405020304" pitchFamily="18" charset="0"/>
              </a:rPr>
              <a:t>Kocsis</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667" dirty="0" err="1">
                <a:latin typeface="Times New Roman" panose="02020603050405020304" pitchFamily="18" charset="0"/>
                <a:ea typeface="黑体" panose="02010609060101010101" pitchFamily="49" charset="-122"/>
                <a:cs typeface="Times New Roman" panose="02020603050405020304" pitchFamily="18" charset="0"/>
              </a:rPr>
              <a:t>Szepesvari</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2006</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年提出</a:t>
            </a:r>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包括了四个步骤：</a:t>
            </a:r>
            <a:r>
              <a:rPr lang="zh-CN" altLang="en-US" sz="2667" dirty="0" smtClean="0">
                <a:latin typeface="Times New Roman" panose="02020603050405020304" pitchFamily="18" charset="0"/>
                <a:ea typeface="黑体" panose="02010609060101010101" pitchFamily="49" charset="-122"/>
                <a:cs typeface="Times New Roman" panose="02020603050405020304" pitchFamily="18" charset="0"/>
              </a:rPr>
              <a:t>选</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择</a:t>
            </a:r>
            <a:r>
              <a:rPr lang="en-US" altLang="zh-CN" sz="2667" dirty="0" smtClean="0">
                <a:latin typeface="Times New Roman" panose="02020603050405020304" pitchFamily="18" charset="0"/>
                <a:ea typeface="黑体" panose="02010609060101010101" pitchFamily="49" charset="-122"/>
                <a:cs typeface="Times New Roman" panose="02020603050405020304" pitchFamily="18" charset="0"/>
              </a:rPr>
              <a:t>(selection</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，扩展</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(expansion)</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，模拟</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(simulation)</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，反向传播</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(Back-Propagation)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920" y="2759726"/>
            <a:ext cx="6286005" cy="3334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269175" y="6094404"/>
            <a:ext cx="11291712"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L. </a:t>
            </a:r>
            <a:r>
              <a:rPr lang="en-US" altLang="zh-CN" dirty="0" err="1">
                <a:latin typeface="Times New Roman" panose="02020603050405020304" pitchFamily="18" charset="0"/>
                <a:cs typeface="Times New Roman" panose="02020603050405020304" pitchFamily="18" charset="0"/>
              </a:rPr>
              <a:t>Kocsis</a:t>
            </a:r>
            <a:r>
              <a:rPr lang="en-US" altLang="zh-CN" dirty="0">
                <a:latin typeface="Times New Roman" panose="02020603050405020304" pitchFamily="18" charset="0"/>
                <a:cs typeface="Times New Roman" panose="02020603050405020304" pitchFamily="18" charset="0"/>
              </a:rPr>
              <a:t> and C. </a:t>
            </a:r>
            <a:r>
              <a:rPr lang="en-US" altLang="zh-CN" dirty="0" err="1">
                <a:latin typeface="Times New Roman" panose="02020603050405020304" pitchFamily="18" charset="0"/>
                <a:cs typeface="Times New Roman" panose="02020603050405020304" pitchFamily="18" charset="0"/>
              </a:rPr>
              <a:t>Szepesvari</a:t>
            </a:r>
            <a:r>
              <a:rPr lang="en-US" altLang="zh-CN" dirty="0">
                <a:latin typeface="Times New Roman" panose="02020603050405020304" pitchFamily="18" charset="0"/>
                <a:cs typeface="Times New Roman" panose="02020603050405020304" pitchFamily="18" charset="0"/>
              </a:rPr>
              <a:t>, Bandit based Monte-Carlo Planning</a:t>
            </a:r>
            <a:r>
              <a:rPr lang="en-US" altLang="zh-CN" dirty="0" smtClean="0">
                <a:latin typeface="Times New Roman" panose="02020603050405020304" pitchFamily="18" charset="0"/>
                <a:cs typeface="Times New Roman" panose="02020603050405020304" pitchFamily="18" charset="0"/>
              </a:rPr>
              <a:t>, </a:t>
            </a:r>
            <a:r>
              <a:rPr lang="en-US" altLang="zh-CN" b="1" i="1" dirty="0" smtClean="0">
                <a:solidFill>
                  <a:srgbClr val="0066CC"/>
                </a:solidFill>
                <a:latin typeface="Times New Roman" panose="02020603050405020304" pitchFamily="18" charset="0"/>
                <a:cs typeface="Times New Roman" panose="02020603050405020304" pitchFamily="18" charset="0"/>
              </a:rPr>
              <a:t>ECML</a:t>
            </a:r>
            <a:r>
              <a:rPr lang="en-US" altLang="zh-CN" dirty="0" smtClean="0">
                <a:latin typeface="Times New Roman" panose="02020603050405020304" pitchFamily="18" charset="0"/>
                <a:cs typeface="Times New Roman" panose="02020603050405020304" pitchFamily="18" charset="0"/>
              </a:rPr>
              <a:t>, 2006:282–293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610575"/>
      </p:ext>
    </p:extLst>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3691" y="1728757"/>
            <a:ext cx="6241484" cy="3375796"/>
          </a:xfrm>
          <a:prstGeom prst="rect">
            <a:avLst/>
          </a:prstGeom>
        </p:spPr>
        <p:txBody>
          <a:bodyPr wrap="square">
            <a:spAutoFit/>
          </a:bodyPr>
          <a:lstStyle/>
          <a:p>
            <a:pPr marL="380990" indent="-380990">
              <a:buFont typeface="Wingdings" panose="05000000000000000000" pitchFamily="2" charset="2"/>
              <a:buChar char="l"/>
            </a:pPr>
            <a:r>
              <a:rPr lang="zh-CN" altLang="en-US"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选择：</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 </a:t>
            </a:r>
          </a:p>
          <a:p>
            <a:pPr marL="990575" lvl="1" indent="-380990">
              <a:buFont typeface="Wingdings" panose="05000000000000000000" pitchFamily="2" charset="2"/>
              <a:buChar char="l"/>
            </a:pP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从根节点 </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R </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开始，向下递归选择子节点，直至选择一个叶子节点</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L</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pPr marL="990575" lvl="1" indent="-380990">
              <a:buFont typeface="Wingdings" panose="05000000000000000000" pitchFamily="2" charset="2"/>
              <a:buChar char="l"/>
            </a:pPr>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pPr marL="990575" lvl="1" indent="-380990">
              <a:buFont typeface="Wingdings" panose="05000000000000000000" pitchFamily="2" charset="2"/>
              <a:buChar char="l"/>
            </a:pP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具体来说，通常用</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UCB1</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Upper Confidence Bound</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，上限置信区间）选择最具“潜力”的后续节点</a:t>
            </a:r>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标题 1"/>
          <p:cNvSpPr>
            <a:spLocks noGrp="1"/>
          </p:cNvSpPr>
          <p:nvPr>
            <p:ph type="title"/>
          </p:nvPr>
        </p:nvSpPr>
        <p:spPr>
          <a:xfrm>
            <a:off x="742200" y="345727"/>
            <a:ext cx="10010275" cy="657727"/>
          </a:xfrm>
        </p:spPr>
        <p:txBody>
          <a:bodyPr/>
          <a:lstStyle/>
          <a:p>
            <a:r>
              <a:rPr lang="zh-CN" altLang="en-US" sz="3733" dirty="0">
                <a:solidFill>
                  <a:srgbClr val="C00000"/>
                </a:solidFill>
              </a:rPr>
              <a:t>蒙特卡洛树搜索</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679" y="2210507"/>
            <a:ext cx="5525984" cy="3334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矩形 3"/>
              <p:cNvSpPr/>
              <p:nvPr/>
            </p:nvSpPr>
            <p:spPr>
              <a:xfrm>
                <a:off x="2773389" y="5134817"/>
                <a:ext cx="220509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𝑈𝐶𝐵</m:t>
                      </m:r>
                      <m:r>
                        <a:rPr lang="en-US" altLang="zh-CN" i="1">
                          <a:latin typeface="Cambria Math"/>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𝑗</m:t>
                              </m:r>
                            </m:sub>
                          </m:sSub>
                        </m:e>
                      </m:acc>
                      <m:r>
                        <a:rPr lang="en-US" altLang="zh-CN" i="1">
                          <a:latin typeface="Cambria Math"/>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a:rPr>
                                <m:t>2</m:t>
                              </m:r>
                              <m:r>
                                <a:rPr lang="en-US" altLang="zh-CN" i="1">
                                  <a:latin typeface="Cambria Math"/>
                                </a:rPr>
                                <m:t>𝐼𝑛</m:t>
                              </m:r>
                              <m:r>
                                <a:rPr lang="en-US" altLang="zh-CN" i="1">
                                  <a:latin typeface="Cambria Math"/>
                                </a:rPr>
                                <m:t> </m:t>
                              </m:r>
                              <m:r>
                                <a:rPr lang="en-US" altLang="zh-CN" i="1">
                                  <a:latin typeface="Cambria Math"/>
                                </a:rPr>
                                <m:t>𝑛</m:t>
                              </m:r>
                            </m:num>
                            <m:den>
                              <m:sSub>
                                <m:sSubPr>
                                  <m:ctrlPr>
                                    <a:rPr lang="zh-CN" altLang="zh-CN" i="1">
                                      <a:latin typeface="Cambria Math" panose="02040503050406030204" pitchFamily="18" charset="0"/>
                                    </a:rPr>
                                  </m:ctrlPr>
                                </m:sSubPr>
                                <m:e>
                                  <m:r>
                                    <a:rPr lang="en-US" altLang="zh-CN" i="1">
                                      <a:latin typeface="Cambria Math"/>
                                    </a:rPr>
                                    <m:t>𝑛</m:t>
                                  </m:r>
                                </m:e>
                                <m:sub>
                                  <m:r>
                                    <a:rPr lang="en-US" altLang="zh-CN" i="1">
                                      <a:latin typeface="Cambria Math"/>
                                    </a:rPr>
                                    <m:t>𝑗</m:t>
                                  </m:r>
                                </m:sub>
                              </m:sSub>
                            </m:den>
                          </m:f>
                        </m:e>
                      </m:rad>
                    </m:oMath>
                  </m:oMathPara>
                </a14:m>
                <a:endParaRPr lang="zh-CN"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773389" y="5134817"/>
                <a:ext cx="2205091" cy="91069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120740"/>
      </p:ext>
    </p:extLst>
  </p:cSld>
  <p:clrMapOvr>
    <a:masterClrMapping/>
  </p:clrMapOvr>
  <p:transition>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3692" y="1728756"/>
            <a:ext cx="5718969" cy="2554930"/>
          </a:xfrm>
          <a:prstGeom prst="rect">
            <a:avLst/>
          </a:prstGeom>
        </p:spPr>
        <p:txBody>
          <a:bodyPr wrap="square">
            <a:spAutoFit/>
          </a:bodyPr>
          <a:lstStyle/>
          <a:p>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buFont typeface="Wingdings" panose="05000000000000000000" pitchFamily="2" charset="2"/>
              <a:buChar char="l"/>
            </a:pPr>
            <a:r>
              <a:rPr lang="zh-CN" altLang="en-US"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扩展 ：</a:t>
            </a:r>
            <a:endParaRPr lang="en-US" altLang="zh-CN"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990575" lvl="1" indent="-380990">
              <a:buFont typeface="Wingdings" panose="05000000000000000000" pitchFamily="2" charset="2"/>
              <a:buChar char="l"/>
            </a:pP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如果 </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L </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不是一个终止节点（即博弈游戏不），则随机创建其后的一个未被访问节点，选择该节点作为后续子节点</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6" name="标题 1"/>
          <p:cNvSpPr>
            <a:spLocks noGrp="1"/>
          </p:cNvSpPr>
          <p:nvPr>
            <p:ph type="title"/>
          </p:nvPr>
        </p:nvSpPr>
        <p:spPr>
          <a:xfrm>
            <a:off x="742200" y="345727"/>
            <a:ext cx="10010275" cy="657727"/>
          </a:xfrm>
        </p:spPr>
        <p:txBody>
          <a:bodyPr/>
          <a:lstStyle/>
          <a:p>
            <a:r>
              <a:rPr lang="zh-CN" altLang="en-US" sz="3733" dirty="0">
                <a:solidFill>
                  <a:srgbClr val="C00000"/>
                </a:solidFill>
              </a:rPr>
              <a:t>蒙特卡洛树搜索</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175" y="2210507"/>
            <a:ext cx="5525984" cy="3334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2215713"/>
      </p:ext>
    </p:extLst>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3691" y="1307821"/>
            <a:ext cx="6178148" cy="5201424"/>
          </a:xfrm>
          <a:prstGeom prst="rect">
            <a:avLst/>
          </a:prstGeom>
        </p:spPr>
        <p:txBody>
          <a:bodyPr wrap="square">
            <a:spAutoFit/>
          </a:bodyPr>
          <a:lstStyle/>
          <a:p>
            <a:pPr marL="457189" indent="-457189">
              <a:lnSpc>
                <a:spcPts val="4480"/>
              </a:lnSpc>
              <a:buFont typeface="Wingdings" panose="05000000000000000000" pitchFamily="2" charset="2"/>
              <a:buChar char="l"/>
            </a:pPr>
            <a:r>
              <a:rPr lang="zh-CN" altLang="en-US"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模拟：</a:t>
            </a:r>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pPr marL="1066773" lvl="1" indent="-457189">
              <a:lnSpc>
                <a:spcPts val="4480"/>
              </a:lnSpc>
              <a:buFont typeface="Wingdings" panose="05000000000000000000" pitchFamily="2" charset="2"/>
              <a:buChar char="l"/>
            </a:pP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从节点 </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出发，对游戏进行模拟，直到博弈游戏结束。</a:t>
            </a:r>
          </a:p>
          <a:p>
            <a:pPr>
              <a:lnSpc>
                <a:spcPts val="4480"/>
              </a:lnSpc>
            </a:pPr>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pPr marL="457189" indent="-457189">
              <a:lnSpc>
                <a:spcPts val="4480"/>
              </a:lnSpc>
              <a:buFont typeface="Wingdings" panose="05000000000000000000" pitchFamily="2" charset="2"/>
              <a:buChar char="l"/>
            </a:pPr>
            <a:r>
              <a:rPr lang="zh-CN" altLang="en-US" sz="2667"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反向传播</a:t>
            </a:r>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pPr marL="1066773" lvl="1" indent="-457189">
              <a:lnSpc>
                <a:spcPts val="4480"/>
              </a:lnSpc>
              <a:buFont typeface="Wingdings" panose="05000000000000000000" pitchFamily="2" charset="2"/>
              <a:buChar char="l"/>
            </a:pP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用模拟所得结果来回溯更新导致这个结果的每个节点中获胜次数和访问次数。</a:t>
            </a:r>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pPr marL="457189" indent="-457189">
              <a:buFont typeface="Wingdings" panose="05000000000000000000" pitchFamily="2" charset="2"/>
              <a:buChar char="l"/>
            </a:pPr>
            <a:endParaRPr lang="en-US" altLang="zh-CN" sz="32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175" y="2210507"/>
            <a:ext cx="5525984" cy="3334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742200" y="345727"/>
            <a:ext cx="10010275" cy="657727"/>
          </a:xfrm>
        </p:spPr>
        <p:txBody>
          <a:bodyPr/>
          <a:lstStyle/>
          <a:p>
            <a:r>
              <a:rPr lang="zh-CN" altLang="en-US" sz="3733" dirty="0">
                <a:solidFill>
                  <a:srgbClr val="C00000"/>
                </a:solidFill>
              </a:rPr>
              <a:t>蒙特卡洛树搜索</a:t>
            </a:r>
          </a:p>
        </p:txBody>
      </p:sp>
    </p:spTree>
    <p:extLst>
      <p:ext uri="{BB962C8B-B14F-4D97-AF65-F5344CB8AC3E}">
        <p14:creationId xmlns:p14="http://schemas.microsoft.com/office/powerpoint/2010/main" val="3587507137"/>
      </p:ext>
    </p:extLst>
  </p:cSld>
  <p:clrMapOvr>
    <a:masterClrMapping/>
  </p:clrMapOvr>
  <p:transition>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3691" y="1188500"/>
            <a:ext cx="7161407" cy="4402103"/>
          </a:xfrm>
          <a:prstGeom prst="rect">
            <a:avLst/>
          </a:prstGeom>
        </p:spPr>
        <p:txBody>
          <a:bodyPr wrap="square">
            <a:spAutoFit/>
          </a:bodyPr>
          <a:lstStyle/>
          <a:p>
            <a:pPr>
              <a:lnSpc>
                <a:spcPct val="150000"/>
              </a:lnSpc>
            </a:pPr>
            <a:r>
              <a:rPr lang="zh-CN" altLang="en-US" sz="2667" dirty="0">
                <a:latin typeface="黑体" panose="02010609060101010101" pitchFamily="49" charset="-122"/>
                <a:ea typeface="黑体" panose="02010609060101010101" pitchFamily="49" charset="-122"/>
                <a:cs typeface="Times New Roman" panose="02020603050405020304" pitchFamily="18" charset="0"/>
              </a:rPr>
              <a:t>两种策略学习机制：</a:t>
            </a:r>
            <a:endParaRPr lang="en-US" altLang="zh-CN" sz="2667" dirty="0">
              <a:latin typeface="黑体" panose="02010609060101010101" pitchFamily="49" charset="-122"/>
              <a:ea typeface="黑体" panose="02010609060101010101" pitchFamily="49" charset="-122"/>
              <a:cs typeface="Times New Roman" panose="02020603050405020304" pitchFamily="18" charset="0"/>
            </a:endParaRPr>
          </a:p>
          <a:p>
            <a:pPr marL="457189" indent="-457189" algn="just">
              <a:lnSpc>
                <a:spcPct val="150000"/>
              </a:lnSpc>
              <a:buFont typeface="Wingdings" panose="05000000000000000000" pitchFamily="2" charset="2"/>
              <a:buChar char="l"/>
            </a:pPr>
            <a:r>
              <a:rPr lang="zh-CN" altLang="en-US" sz="2667"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t>搜索树策略</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从已有的搜索树中选择或创建一个叶子结点（即蒙特卡洛中选择和拓展两个步骤）</a:t>
            </a:r>
            <a:r>
              <a:rPr lang="en-US" altLang="zh-CN" sz="2667"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搜索树策略需要在利用和探索之间保持平衡。</a:t>
            </a:r>
            <a:endParaRPr lang="en-US" altLang="zh-CN" sz="2667" dirty="0">
              <a:latin typeface="Times New Roman" panose="02020603050405020304" pitchFamily="18" charset="0"/>
              <a:ea typeface="黑体" panose="02010609060101010101" pitchFamily="49" charset="-122"/>
              <a:cs typeface="Times New Roman" panose="02020603050405020304" pitchFamily="18" charset="0"/>
            </a:endParaRPr>
          </a:p>
          <a:p>
            <a:pPr marL="457189" indent="-457189" algn="just">
              <a:lnSpc>
                <a:spcPct val="150000"/>
              </a:lnSpc>
              <a:buFont typeface="Wingdings" panose="05000000000000000000" pitchFamily="2" charset="2"/>
              <a:buChar char="l"/>
            </a:pPr>
            <a:r>
              <a:rPr lang="zh-CN" altLang="en-US" sz="2667"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rPr>
              <a:t>模拟策略：</a:t>
            </a:r>
            <a:r>
              <a:rPr lang="zh-CN" altLang="en-US" sz="2667" dirty="0">
                <a:latin typeface="Times New Roman" panose="02020603050405020304" pitchFamily="18" charset="0"/>
                <a:ea typeface="黑体" panose="02010609060101010101" pitchFamily="49" charset="-122"/>
                <a:cs typeface="Times New Roman" panose="02020603050405020304" pitchFamily="18" charset="0"/>
              </a:rPr>
              <a:t>从非叶子结点出发模拟游戏，得到游戏仿真结果。</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5098" y="2663597"/>
            <a:ext cx="4575764" cy="3244007"/>
          </a:xfrm>
          <a:prstGeom prst="rect">
            <a:avLst/>
          </a:prstGeom>
        </p:spPr>
      </p:pic>
      <p:sp>
        <p:nvSpPr>
          <p:cNvPr id="8" name="标题 1"/>
          <p:cNvSpPr>
            <a:spLocks noGrp="1"/>
          </p:cNvSpPr>
          <p:nvPr>
            <p:ph type="title"/>
          </p:nvPr>
        </p:nvSpPr>
        <p:spPr>
          <a:xfrm>
            <a:off x="742200" y="345727"/>
            <a:ext cx="10010275" cy="657727"/>
          </a:xfrm>
        </p:spPr>
        <p:txBody>
          <a:bodyPr/>
          <a:lstStyle/>
          <a:p>
            <a:r>
              <a:rPr lang="zh-CN" altLang="en-US" sz="3733" dirty="0">
                <a:solidFill>
                  <a:srgbClr val="C00000"/>
                </a:solidFill>
              </a:rPr>
              <a:t>蒙特卡洛树搜索</a:t>
            </a:r>
          </a:p>
        </p:txBody>
      </p:sp>
    </p:spTree>
    <p:extLst>
      <p:ext uri="{BB962C8B-B14F-4D97-AF65-F5344CB8AC3E}">
        <p14:creationId xmlns:p14="http://schemas.microsoft.com/office/powerpoint/2010/main" val="3200353624"/>
      </p:ext>
    </p:extLst>
  </p:cSld>
  <p:clrMapOvr>
    <a:masterClrMapping/>
  </p:clrMapOvr>
  <p:transition>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742200" y="345727"/>
            <a:ext cx="10010275" cy="657727"/>
          </a:xfrm>
        </p:spPr>
        <p:txBody>
          <a:bodyPr/>
          <a:lstStyle/>
          <a:p>
            <a:r>
              <a:rPr lang="zh-CN" altLang="en-US" sz="3733" dirty="0">
                <a:solidFill>
                  <a:srgbClr val="C00000"/>
                </a:solidFill>
              </a:rPr>
              <a:t>蒙特卡洛树搜索：例子</a:t>
            </a:r>
          </a:p>
        </p:txBody>
      </p:sp>
      <p:sp>
        <p:nvSpPr>
          <p:cNvPr id="5" name="矩形 4"/>
          <p:cNvSpPr/>
          <p:nvPr/>
        </p:nvSpPr>
        <p:spPr>
          <a:xfrm>
            <a:off x="157362" y="1159512"/>
            <a:ext cx="4624436" cy="3727239"/>
          </a:xfrm>
          <a:prstGeom prst="rect">
            <a:avLst/>
          </a:prstGeom>
        </p:spPr>
        <p:txBody>
          <a:bodyPr wrap="square">
            <a:spAutoFit/>
          </a:bodyPr>
          <a:lstStyle/>
          <a:p>
            <a:pPr marL="380990" indent="-380990">
              <a:lnSpc>
                <a:spcPct val="150000"/>
              </a:lnSpc>
              <a:buFont typeface="Wingdings" panose="05000000000000000000" pitchFamily="2" charset="2"/>
              <a:buChar char="l"/>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以围棋为例，假设根节点是执黑棋方。</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80990" indent="-380990">
              <a:lnSpc>
                <a:spcPct val="150000"/>
              </a:lnSpc>
              <a:buFont typeface="Wingdings" panose="05000000000000000000" pitchFamily="2" charset="2"/>
              <a:buChar char="l"/>
            </a:pPr>
            <a:r>
              <a:rPr lang="zh-CN" altLang="zh-CN" sz="2000" dirty="0" smtClean="0">
                <a:latin typeface="Times New Roman" panose="02020603050405020304" pitchFamily="18" charset="0"/>
                <a:ea typeface="黑体" panose="02010609060101010101" pitchFamily="49" charset="-122"/>
                <a:cs typeface="Times New Roman" panose="02020603050405020304" pitchFamily="18" charset="0"/>
              </a:rPr>
              <a:t>图</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中每一个节点都代表一个局面，每一个局面记录两个值</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A/B</a:t>
            </a:r>
            <a:r>
              <a:rPr lang="zh-CN" altLang="zh-CN" sz="20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：该局面被访问中黑棋胜利次数。对于黑棋表示己方胜利次数，对于白棋表示己方失败次数（对方胜利次数）；</a:t>
            </a:r>
          </a:p>
          <a:p>
            <a:pPr>
              <a:lnSpc>
                <a:spcPct val="150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B</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：该局面被访问的总次数。</a:t>
            </a:r>
          </a:p>
        </p:txBody>
      </p:sp>
      <p:pic>
        <p:nvPicPr>
          <p:cNvPr id="6" name="Picture 1" descr="/Users/ericzhang/Desktop/MCPlan_Example_2018101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5133" y="2153393"/>
            <a:ext cx="7082367" cy="3456124"/>
          </a:xfrm>
          <a:prstGeom prst="rect">
            <a:avLst/>
          </a:prstGeom>
          <a:noFill/>
          <a:ln>
            <a:noFill/>
          </a:ln>
        </p:spPr>
      </p:pic>
    </p:spTree>
    <p:extLst>
      <p:ext uri="{BB962C8B-B14F-4D97-AF65-F5344CB8AC3E}">
        <p14:creationId xmlns:p14="http://schemas.microsoft.com/office/powerpoint/2010/main" val="2172759977"/>
      </p:ext>
    </p:extLst>
  </p:cSld>
  <p:clrMapOvr>
    <a:masterClrMapping/>
  </p:clrMapOvr>
  <p:transition>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742200" y="345727"/>
            <a:ext cx="10010275" cy="657727"/>
          </a:xfrm>
        </p:spPr>
        <p:txBody>
          <a:bodyPr/>
          <a:lstStyle/>
          <a:p>
            <a:r>
              <a:rPr lang="zh-CN" altLang="en-US" sz="3733" dirty="0">
                <a:solidFill>
                  <a:srgbClr val="C00000"/>
                </a:solidFill>
              </a:rPr>
              <a:t>蒙特卡洛树搜索：例子</a:t>
            </a:r>
          </a:p>
        </p:txBody>
      </p:sp>
      <p:pic>
        <p:nvPicPr>
          <p:cNvPr id="6" name="Picture 1" descr="/Users/ericzhang/Desktop/MCPlan_Example_2018101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9634" y="2438401"/>
            <a:ext cx="7082367" cy="3456124"/>
          </a:xfrm>
          <a:prstGeom prst="rect">
            <a:avLst/>
          </a:prstGeom>
          <a:noFill/>
          <a:ln>
            <a:noFill/>
          </a:ln>
        </p:spPr>
      </p:pic>
      <mc:AlternateContent xmlns:mc="http://schemas.openxmlformats.org/markup-compatibility/2006" xmlns:a14="http://schemas.microsoft.com/office/drawing/2010/main">
        <mc:Choice Requires="a14">
          <p:sp>
            <p:nvSpPr>
              <p:cNvPr id="2" name="矩形 1"/>
              <p:cNvSpPr/>
              <p:nvPr/>
            </p:nvSpPr>
            <p:spPr>
              <a:xfrm>
                <a:off x="220695" y="1250879"/>
                <a:ext cx="5155225" cy="5467779"/>
              </a:xfrm>
              <a:prstGeom prst="rect">
                <a:avLst/>
              </a:prstGeom>
            </p:spPr>
            <p:txBody>
              <a:bodyPr wrap="square">
                <a:spAutoFit/>
              </a:bodyPr>
              <a:lstStyle/>
              <a:p>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该图刻画了蒙特卡洛树搜索四个步骤，假设根结点由黑棋行棋，为了选择根节点后续节点，需要由</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UCB1</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公式来计算根节点后续节点如下值，取一个值最大的节点作为后续节点：</a:t>
                </a:r>
              </a:p>
              <a:p>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左</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7/10</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对应的局面奖赏值为</a:t>
                </a:r>
                <a14:m>
                  <m:oMath xmlns:m="http://schemas.openxmlformats.org/officeDocument/2006/math">
                    <m:f>
                      <m:fPr>
                        <m:ctrlPr>
                          <a:rPr lang="zh-CN" altLang="zh-CN" sz="2133" i="1">
                            <a:latin typeface="Cambria Math" panose="02040503050406030204" pitchFamily="18" charset="0"/>
                          </a:rPr>
                        </m:ctrlPr>
                      </m:fPr>
                      <m:num>
                        <m:r>
                          <a:rPr lang="en-US" altLang="zh-CN" sz="2133" i="1">
                            <a:latin typeface="Cambria Math"/>
                          </a:rPr>
                          <m:t>7</m:t>
                        </m:r>
                      </m:num>
                      <m:den>
                        <m:r>
                          <a:rPr lang="en-US" altLang="zh-CN" sz="2133" i="1">
                            <a:latin typeface="Cambria Math"/>
                          </a:rPr>
                          <m:t>10</m:t>
                        </m:r>
                      </m:den>
                    </m:f>
                    <m:r>
                      <a:rPr lang="en-US" altLang="zh-CN" sz="2133" i="1">
                        <a:latin typeface="Cambria Math"/>
                      </a:rPr>
                      <m:t>+</m:t>
                    </m:r>
                    <m:rad>
                      <m:radPr>
                        <m:degHide m:val="on"/>
                        <m:ctrlPr>
                          <a:rPr lang="en-US" altLang="zh-CN" sz="2133" i="1">
                            <a:latin typeface="Cambria Math" panose="02040503050406030204" pitchFamily="18" charset="0"/>
                          </a:rPr>
                        </m:ctrlPr>
                      </m:radPr>
                      <m:deg/>
                      <m:e>
                        <m:f>
                          <m:fPr>
                            <m:ctrlPr>
                              <a:rPr lang="en-US" altLang="zh-CN" sz="2133" i="1">
                                <a:latin typeface="Cambria Math" panose="02040503050406030204" pitchFamily="18" charset="0"/>
                              </a:rPr>
                            </m:ctrlPr>
                          </m:fPr>
                          <m:num>
                            <m:r>
                              <m:rPr>
                                <m:sty m:val="p"/>
                              </m:rPr>
                              <a:rPr lang="en-US" altLang="zh-CN" sz="2133">
                                <a:latin typeface="Cambria Math"/>
                              </a:rPr>
                              <m:t>log</m:t>
                            </m:r>
                            <m:r>
                              <a:rPr lang="en-US" altLang="zh-CN" sz="2133" i="1">
                                <a:latin typeface="Cambria Math"/>
                              </a:rPr>
                              <m:t>⁡(21)</m:t>
                            </m:r>
                          </m:num>
                          <m:den>
                            <m:r>
                              <a:rPr lang="en-US" altLang="zh-CN" sz="2133" i="1">
                                <a:latin typeface="Cambria Math"/>
                              </a:rPr>
                              <m:t>10</m:t>
                            </m:r>
                          </m:den>
                        </m:f>
                      </m:e>
                    </m:rad>
                    <m:r>
                      <a:rPr lang="en-US" altLang="zh-CN" sz="2133" i="1">
                        <a:latin typeface="Cambria Math"/>
                      </a:rPr>
                      <m:t>=1.252</m:t>
                    </m:r>
                  </m:oMath>
                </a14:m>
                <a:endParaRPr lang="zh-CN" altLang="zh-CN" sz="2133"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左</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5/8</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对应的局面奖赏值为</a:t>
                </a:r>
                <a14:m>
                  <m:oMath xmlns:m="http://schemas.openxmlformats.org/officeDocument/2006/math">
                    <m:f>
                      <m:fPr>
                        <m:ctrlPr>
                          <a:rPr lang="zh-CN" altLang="zh-CN" sz="2133" i="1">
                            <a:latin typeface="Cambria Math" panose="02040503050406030204" pitchFamily="18" charset="0"/>
                          </a:rPr>
                        </m:ctrlPr>
                      </m:fPr>
                      <m:num>
                        <m:r>
                          <a:rPr lang="en-US" altLang="zh-CN" sz="2133" i="1">
                            <a:latin typeface="Cambria Math"/>
                          </a:rPr>
                          <m:t>5</m:t>
                        </m:r>
                      </m:num>
                      <m:den>
                        <m:r>
                          <a:rPr lang="en-US" altLang="zh-CN" sz="2133" i="1">
                            <a:latin typeface="Cambria Math"/>
                          </a:rPr>
                          <m:t>8</m:t>
                        </m:r>
                      </m:den>
                    </m:f>
                    <m:r>
                      <a:rPr lang="en-US" altLang="zh-CN" sz="2133" i="1">
                        <a:latin typeface="Cambria Math"/>
                      </a:rPr>
                      <m:t>+</m:t>
                    </m:r>
                    <m:rad>
                      <m:radPr>
                        <m:degHide m:val="on"/>
                        <m:ctrlPr>
                          <a:rPr lang="en-US" altLang="zh-CN" sz="2133" i="1">
                            <a:latin typeface="Cambria Math" panose="02040503050406030204" pitchFamily="18" charset="0"/>
                          </a:rPr>
                        </m:ctrlPr>
                      </m:radPr>
                      <m:deg/>
                      <m:e>
                        <m:f>
                          <m:fPr>
                            <m:ctrlPr>
                              <a:rPr lang="en-US" altLang="zh-CN" sz="2133" i="1">
                                <a:latin typeface="Cambria Math" panose="02040503050406030204" pitchFamily="18" charset="0"/>
                              </a:rPr>
                            </m:ctrlPr>
                          </m:fPr>
                          <m:num>
                            <m:r>
                              <m:rPr>
                                <m:sty m:val="p"/>
                              </m:rPr>
                              <a:rPr lang="en-US" altLang="zh-CN" sz="2133">
                                <a:latin typeface="Cambria Math"/>
                              </a:rPr>
                              <m:t>log</m:t>
                            </m:r>
                            <m:r>
                              <a:rPr lang="en-US" altLang="zh-CN" sz="2133" i="1">
                                <a:latin typeface="Cambria Math"/>
                              </a:rPr>
                              <m:t>⁡(21)</m:t>
                            </m:r>
                          </m:num>
                          <m:den>
                            <m:r>
                              <a:rPr lang="en-US" altLang="zh-CN" sz="2133" i="1">
                                <a:latin typeface="Cambria Math"/>
                              </a:rPr>
                              <m:t>8</m:t>
                            </m:r>
                          </m:den>
                        </m:f>
                      </m:e>
                    </m:rad>
                    <m:r>
                      <a:rPr lang="en-US" altLang="zh-CN" sz="2133" i="1">
                        <a:latin typeface="Cambria Math"/>
                      </a:rPr>
                      <m:t>=1.243</m:t>
                    </m:r>
                  </m:oMath>
                </a14:m>
                <a:endParaRPr lang="zh-CN" altLang="zh-CN" sz="2133"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左</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3</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0/3</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对应的局面评估分数为</a:t>
                </a:r>
                <a14:m>
                  <m:oMath xmlns:m="http://schemas.openxmlformats.org/officeDocument/2006/math">
                    <m:f>
                      <m:fPr>
                        <m:ctrlPr>
                          <a:rPr lang="zh-CN" altLang="zh-CN" sz="2133" i="1">
                            <a:latin typeface="Cambria Math" panose="02040503050406030204" pitchFamily="18" charset="0"/>
                          </a:rPr>
                        </m:ctrlPr>
                      </m:fPr>
                      <m:num>
                        <m:r>
                          <a:rPr lang="en-US" altLang="zh-CN" sz="2133" i="1">
                            <a:latin typeface="Cambria Math"/>
                          </a:rPr>
                          <m:t>0</m:t>
                        </m:r>
                      </m:num>
                      <m:den>
                        <m:r>
                          <a:rPr lang="en-US" altLang="zh-CN" sz="2133" i="1">
                            <a:latin typeface="Cambria Math"/>
                          </a:rPr>
                          <m:t>3</m:t>
                        </m:r>
                      </m:den>
                    </m:f>
                    <m:r>
                      <a:rPr lang="en-US" altLang="zh-CN" sz="2133" i="1">
                        <a:latin typeface="Cambria Math"/>
                      </a:rPr>
                      <m:t>+</m:t>
                    </m:r>
                    <m:rad>
                      <m:radPr>
                        <m:degHide m:val="on"/>
                        <m:ctrlPr>
                          <a:rPr lang="en-US" altLang="zh-CN" sz="2133" i="1">
                            <a:latin typeface="Cambria Math" panose="02040503050406030204" pitchFamily="18" charset="0"/>
                          </a:rPr>
                        </m:ctrlPr>
                      </m:radPr>
                      <m:deg/>
                      <m:e>
                        <m:f>
                          <m:fPr>
                            <m:ctrlPr>
                              <a:rPr lang="en-US" altLang="zh-CN" sz="2133" i="1">
                                <a:latin typeface="Cambria Math" panose="02040503050406030204" pitchFamily="18" charset="0"/>
                              </a:rPr>
                            </m:ctrlPr>
                          </m:fPr>
                          <m:num>
                            <m:r>
                              <m:rPr>
                                <m:sty m:val="p"/>
                              </m:rPr>
                              <a:rPr lang="en-US" altLang="zh-CN" sz="2133">
                                <a:latin typeface="Cambria Math"/>
                              </a:rPr>
                              <m:t>log</m:t>
                            </m:r>
                            <m:r>
                              <a:rPr lang="en-US" altLang="zh-CN" sz="2133" i="1">
                                <a:latin typeface="Cambria Math"/>
                              </a:rPr>
                              <m:t>⁡(21)</m:t>
                            </m:r>
                          </m:num>
                          <m:den>
                            <m:r>
                              <a:rPr lang="en-US" altLang="zh-CN" sz="2133" i="1">
                                <a:latin typeface="Cambria Math"/>
                              </a:rPr>
                              <m:t>3</m:t>
                            </m:r>
                          </m:den>
                        </m:f>
                      </m:e>
                    </m:rad>
                    <m:r>
                      <a:rPr lang="en-US" altLang="zh-CN" sz="2133" i="1">
                        <a:latin typeface="Cambria Math"/>
                      </a:rPr>
                      <m:t>=1.007</m:t>
                    </m:r>
                  </m:oMath>
                </a14:m>
                <a:endParaRPr lang="zh-CN" altLang="zh-CN" sz="2133"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由此可见，黑棋会选择局面</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7/10</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进行行棋。</a:t>
                </a:r>
                <a:endParaRPr lang="zh-CN" altLang="en-US" sz="2133"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20695" y="1250879"/>
                <a:ext cx="5155225" cy="5467779"/>
              </a:xfrm>
              <a:prstGeom prst="rect">
                <a:avLst/>
              </a:prstGeom>
              <a:blipFill>
                <a:blip r:embed="rId3"/>
                <a:stretch>
                  <a:fillRect l="-1418" t="-669" r="-3783" b="-13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161465"/>
      </p:ext>
    </p:extLst>
  </p:cSld>
  <p:clrMapOvr>
    <a:masterClrMapping/>
  </p:clrMapOvr>
  <p:transition>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742200" y="345727"/>
            <a:ext cx="10010275" cy="657727"/>
          </a:xfrm>
        </p:spPr>
        <p:txBody>
          <a:bodyPr/>
          <a:lstStyle/>
          <a:p>
            <a:r>
              <a:rPr lang="zh-CN" altLang="en-US" sz="3733" dirty="0">
                <a:solidFill>
                  <a:srgbClr val="C00000"/>
                </a:solidFill>
              </a:rPr>
              <a:t>蒙特卡洛树搜索：例子</a:t>
            </a:r>
          </a:p>
        </p:txBody>
      </p:sp>
      <p:pic>
        <p:nvPicPr>
          <p:cNvPr id="6" name="Picture 1" descr="/Users/ericzhang/Desktop/MCPlan_Example_2018101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5143" y="2960916"/>
            <a:ext cx="6412676" cy="3001177"/>
          </a:xfrm>
          <a:prstGeom prst="rect">
            <a:avLst/>
          </a:prstGeom>
          <a:noFill/>
          <a:ln>
            <a:noFill/>
          </a:ln>
        </p:spPr>
      </p:pic>
      <mc:AlternateContent xmlns:mc="http://schemas.openxmlformats.org/markup-compatibility/2006" xmlns:a14="http://schemas.microsoft.com/office/drawing/2010/main">
        <mc:Choice Requires="a14">
          <p:sp>
            <p:nvSpPr>
              <p:cNvPr id="3" name="矩形 2"/>
              <p:cNvSpPr/>
              <p:nvPr/>
            </p:nvSpPr>
            <p:spPr>
              <a:xfrm>
                <a:off x="220695" y="922546"/>
                <a:ext cx="5004447" cy="5961697"/>
              </a:xfrm>
              <a:prstGeom prst="rect">
                <a:avLst/>
              </a:prstGeom>
            </p:spPr>
            <p:txBody>
              <a:bodyPr wrap="square">
                <a:spAutoFit/>
              </a:bodyPr>
              <a:lstStyle/>
              <a:p>
                <a:pPr>
                  <a:lnSpc>
                    <a:spcPct val="150000"/>
                  </a:lnSpc>
                </a:pP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在节点</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7/10</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，由白棋行棋，评估该节点下面的两个局面，由</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UCB1</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公式可得（注意：此时</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记录的的是白棋失败的次数，所以第一项为</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1-A/B</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pP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左</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2/4</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对应的局面奖赏为 </a:t>
                </a:r>
                <a14:m>
                  <m:oMath xmlns:m="http://schemas.openxmlformats.org/officeDocument/2006/math">
                    <m:r>
                      <a:rPr lang="en-US" altLang="zh-CN" sz="2133">
                        <a:latin typeface="Cambria Math"/>
                      </a:rPr>
                      <m:t>1</m:t>
                    </m:r>
                    <m:r>
                      <a:rPr lang="en-US" altLang="zh-CN" sz="2133" i="1">
                        <a:latin typeface="Cambria Math"/>
                      </a:rPr>
                      <m:t>−</m:t>
                    </m:r>
                    <m:f>
                      <m:fPr>
                        <m:ctrlPr>
                          <a:rPr lang="zh-CN" altLang="zh-CN" sz="2133" i="1">
                            <a:latin typeface="Cambria Math" panose="02040503050406030204" pitchFamily="18" charset="0"/>
                          </a:rPr>
                        </m:ctrlPr>
                      </m:fPr>
                      <m:num>
                        <m:r>
                          <a:rPr lang="en-US" altLang="zh-CN" sz="2133" i="1">
                            <a:latin typeface="Cambria Math"/>
                          </a:rPr>
                          <m:t>2</m:t>
                        </m:r>
                      </m:num>
                      <m:den>
                        <m:r>
                          <a:rPr lang="en-US" altLang="zh-CN" sz="2133" i="1">
                            <a:latin typeface="Cambria Math"/>
                          </a:rPr>
                          <m:t>4</m:t>
                        </m:r>
                      </m:den>
                    </m:f>
                    <m:r>
                      <a:rPr lang="en-US" altLang="zh-CN" sz="2133" i="1">
                        <a:latin typeface="Cambria Math"/>
                      </a:rPr>
                      <m:t>+</m:t>
                    </m:r>
                    <m:rad>
                      <m:radPr>
                        <m:degHide m:val="on"/>
                        <m:ctrlPr>
                          <a:rPr lang="en-US" altLang="zh-CN" sz="2133" i="1">
                            <a:latin typeface="Cambria Math" panose="02040503050406030204" pitchFamily="18" charset="0"/>
                          </a:rPr>
                        </m:ctrlPr>
                      </m:radPr>
                      <m:deg/>
                      <m:e>
                        <m:f>
                          <m:fPr>
                            <m:ctrlPr>
                              <a:rPr lang="en-US" altLang="zh-CN" sz="2133" i="1">
                                <a:latin typeface="Cambria Math" panose="02040503050406030204" pitchFamily="18" charset="0"/>
                              </a:rPr>
                            </m:ctrlPr>
                          </m:fPr>
                          <m:num>
                            <m:r>
                              <m:rPr>
                                <m:sty m:val="p"/>
                              </m:rPr>
                              <a:rPr lang="en-US" altLang="zh-CN" sz="2133">
                                <a:latin typeface="Cambria Math"/>
                              </a:rPr>
                              <m:t>log</m:t>
                            </m:r>
                            <m:r>
                              <a:rPr lang="en-US" altLang="zh-CN" sz="2133" i="1">
                                <a:latin typeface="Cambria Math"/>
                              </a:rPr>
                              <m:t>⁡(10)</m:t>
                            </m:r>
                          </m:num>
                          <m:den>
                            <m:r>
                              <a:rPr lang="en-US" altLang="zh-CN" sz="2133" i="1">
                                <a:latin typeface="Cambria Math"/>
                              </a:rPr>
                              <m:t>4</m:t>
                            </m:r>
                          </m:den>
                        </m:f>
                      </m:e>
                    </m:rad>
                    <m:r>
                      <a:rPr lang="en-US" altLang="zh-CN" sz="2133" i="1">
                        <a:latin typeface="Cambria Math"/>
                      </a:rPr>
                      <m:t>=1.26</m:t>
                    </m:r>
                  </m:oMath>
                </a14:m>
                <a:endParaRPr lang="zh-CN" altLang="zh-CN" sz="2133"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左</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5/6</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对应的局面奖赏为 </a:t>
                </a:r>
                <a14:m>
                  <m:oMath xmlns:m="http://schemas.openxmlformats.org/officeDocument/2006/math">
                    <m:r>
                      <a:rPr lang="en-US" altLang="zh-CN" sz="2133" i="1">
                        <a:latin typeface="Cambria Math"/>
                      </a:rPr>
                      <m:t>1−</m:t>
                    </m:r>
                    <m:f>
                      <m:fPr>
                        <m:ctrlPr>
                          <a:rPr lang="zh-CN" altLang="zh-CN" sz="2133" i="1">
                            <a:latin typeface="Cambria Math" panose="02040503050406030204" pitchFamily="18" charset="0"/>
                          </a:rPr>
                        </m:ctrlPr>
                      </m:fPr>
                      <m:num>
                        <m:r>
                          <a:rPr lang="en-US" altLang="zh-CN" sz="2133" i="1">
                            <a:latin typeface="Cambria Math"/>
                          </a:rPr>
                          <m:t>5</m:t>
                        </m:r>
                      </m:num>
                      <m:den>
                        <m:r>
                          <a:rPr lang="en-US" altLang="zh-CN" sz="2133" i="1">
                            <a:latin typeface="Cambria Math"/>
                          </a:rPr>
                          <m:t>6</m:t>
                        </m:r>
                      </m:den>
                    </m:f>
                    <m:r>
                      <a:rPr lang="en-US" altLang="zh-CN" sz="2133" i="1">
                        <a:latin typeface="Cambria Math"/>
                      </a:rPr>
                      <m:t>+</m:t>
                    </m:r>
                    <m:rad>
                      <m:radPr>
                        <m:degHide m:val="on"/>
                        <m:ctrlPr>
                          <a:rPr lang="en-US" altLang="zh-CN" sz="2133" i="1">
                            <a:latin typeface="Cambria Math" panose="02040503050406030204" pitchFamily="18" charset="0"/>
                          </a:rPr>
                        </m:ctrlPr>
                      </m:radPr>
                      <m:deg/>
                      <m:e>
                        <m:f>
                          <m:fPr>
                            <m:ctrlPr>
                              <a:rPr lang="en-US" altLang="zh-CN" sz="2133" i="1">
                                <a:latin typeface="Cambria Math" panose="02040503050406030204" pitchFamily="18" charset="0"/>
                              </a:rPr>
                            </m:ctrlPr>
                          </m:fPr>
                          <m:num>
                            <m:r>
                              <m:rPr>
                                <m:sty m:val="p"/>
                              </m:rPr>
                              <a:rPr lang="en-US" altLang="zh-CN" sz="2133">
                                <a:latin typeface="Cambria Math"/>
                              </a:rPr>
                              <m:t>log</m:t>
                            </m:r>
                            <m:r>
                              <a:rPr lang="en-US" altLang="zh-CN" sz="2133" i="1">
                                <a:latin typeface="Cambria Math"/>
                              </a:rPr>
                              <m:t>⁡(10)</m:t>
                            </m:r>
                          </m:num>
                          <m:den>
                            <m:r>
                              <a:rPr lang="en-US" altLang="zh-CN" sz="2133" i="1">
                                <a:latin typeface="Cambria Math"/>
                              </a:rPr>
                              <m:t>6</m:t>
                            </m:r>
                          </m:den>
                        </m:f>
                      </m:e>
                    </m:rad>
                    <m:r>
                      <a:rPr lang="en-US" altLang="zh-CN" sz="2133" i="1">
                        <a:latin typeface="Cambria Math"/>
                      </a:rPr>
                      <m:t>=0.786</m:t>
                    </m:r>
                  </m:oMath>
                </a14:m>
                <a:endParaRPr lang="zh-CN" altLang="zh-CN" sz="2133"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由此可见，白棋会选择局面</a:t>
                </a:r>
                <a:r>
                  <a:rPr lang="en-US" altLang="zh-CN" sz="2133" dirty="0">
                    <a:latin typeface="Times New Roman" panose="02020603050405020304" pitchFamily="18" charset="0"/>
                    <a:ea typeface="黑体" panose="02010609060101010101" pitchFamily="49" charset="-122"/>
                    <a:cs typeface="Times New Roman" panose="02020603050405020304" pitchFamily="18" charset="0"/>
                  </a:rPr>
                  <a:t>2/4</a:t>
                </a:r>
                <a:r>
                  <a:rPr lang="zh-CN" altLang="zh-CN" sz="2133" dirty="0">
                    <a:latin typeface="Times New Roman" panose="02020603050405020304" pitchFamily="18" charset="0"/>
                    <a:ea typeface="黑体" panose="02010609060101010101" pitchFamily="49" charset="-122"/>
                    <a:cs typeface="Times New Roman" panose="02020603050405020304" pitchFamily="18" charset="0"/>
                  </a:rPr>
                  <a:t>进行行棋。</a:t>
                </a:r>
              </a:p>
            </p:txBody>
          </p:sp>
        </mc:Choice>
        <mc:Fallback xmlns="">
          <p:sp>
            <p:nvSpPr>
              <p:cNvPr id="3" name="矩形 2"/>
              <p:cNvSpPr>
                <a:spLocks noRot="1" noChangeAspect="1" noMove="1" noResize="1" noEditPoints="1" noAdjustHandles="1" noChangeArrowheads="1" noChangeShapeType="1" noTextEdit="1"/>
              </p:cNvSpPr>
              <p:nvPr/>
            </p:nvSpPr>
            <p:spPr>
              <a:xfrm>
                <a:off x="220695" y="922546"/>
                <a:ext cx="5004447" cy="5961697"/>
              </a:xfrm>
              <a:prstGeom prst="rect">
                <a:avLst/>
              </a:prstGeom>
              <a:blipFill>
                <a:blip r:embed="rId3"/>
                <a:stretch>
                  <a:fillRect l="-1462" r="-4263" b="-2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9319310"/>
      </p:ext>
    </p:extLst>
  </p:cSld>
  <p:clrMapOvr>
    <a:masterClrMapping/>
  </p:clrMapOvr>
  <p:transition>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742200" y="345727"/>
            <a:ext cx="10010275" cy="657727"/>
          </a:xfrm>
        </p:spPr>
        <p:txBody>
          <a:bodyPr/>
          <a:lstStyle/>
          <a:p>
            <a:r>
              <a:rPr lang="zh-CN" altLang="en-US" sz="3733" dirty="0">
                <a:solidFill>
                  <a:srgbClr val="C00000"/>
                </a:solidFill>
              </a:rPr>
              <a:t>蒙特卡洛树搜索：例子</a:t>
            </a:r>
          </a:p>
        </p:txBody>
      </p:sp>
      <p:pic>
        <p:nvPicPr>
          <p:cNvPr id="6" name="Picture 1" descr="/Users/ericzhang/Desktop/MCPlan_Example_2018101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9326" y="2594717"/>
            <a:ext cx="6238493" cy="3001177"/>
          </a:xfrm>
          <a:prstGeom prst="rect">
            <a:avLst/>
          </a:prstGeom>
          <a:noFill/>
          <a:ln>
            <a:noFill/>
          </a:ln>
        </p:spPr>
      </p:pic>
      <mc:AlternateContent xmlns:mc="http://schemas.openxmlformats.org/markup-compatibility/2006" xmlns:a14="http://schemas.microsoft.com/office/drawing/2010/main">
        <mc:Choice Requires="a14">
          <p:sp>
            <p:nvSpPr>
              <p:cNvPr id="2" name="矩形 1"/>
              <p:cNvSpPr/>
              <p:nvPr/>
            </p:nvSpPr>
            <p:spPr>
              <a:xfrm>
                <a:off x="245423" y="1340768"/>
                <a:ext cx="5533903" cy="3445430"/>
              </a:xfrm>
              <a:prstGeom prst="rect">
                <a:avLst/>
              </a:prstGeom>
            </p:spPr>
            <p:txBody>
              <a:bodyPr wrap="square">
                <a:spAutoFit/>
              </a:bodyPr>
              <a:lstStyle/>
              <a:p>
                <a:pPr>
                  <a:lnSpc>
                    <a:spcPct val="150000"/>
                  </a:lnSpc>
                </a:pPr>
                <a:r>
                  <a:rPr lang="zh-CN" altLang="zh-CN" dirty="0" smtClean="0">
                    <a:latin typeface="Times New Roman" panose="02020603050405020304" pitchFamily="18" charset="0"/>
                    <a:ea typeface="黑体" panose="02010609060101010101" pitchFamily="49" charset="-122"/>
                    <a:cs typeface="Times New Roman" panose="02020603050405020304" pitchFamily="18" charset="0"/>
                  </a:rPr>
                  <a:t>在节点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2/4</a:t>
                </a:r>
                <a:r>
                  <a:rPr lang="zh-CN" altLang="zh-CN" dirty="0">
                    <a:latin typeface="Times New Roman" panose="02020603050405020304" pitchFamily="18" charset="0"/>
                    <a:ea typeface="黑体" panose="02010609060101010101" pitchFamily="49" charset="-122"/>
                    <a:cs typeface="Times New Roman" panose="02020603050405020304" pitchFamily="18" charset="0"/>
                  </a:rPr>
                  <a:t>，黑棋评估下面的两个局面，由</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UCB1</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公式可得：</a:t>
                </a:r>
              </a:p>
              <a:p>
                <a:pPr>
                  <a:lnSpc>
                    <a:spcPct val="150000"/>
                  </a:lnSpc>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对应的局面奖赏为</a:t>
                </a:r>
                <a14:m>
                  <m:oMath xmlns:m="http://schemas.openxmlformats.org/officeDocument/2006/math">
                    <m:f>
                      <m:fPr>
                        <m:ctrlPr>
                          <a:rPr lang="zh-CN" altLang="zh-CN"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a:latin typeface="Cambria Math" panose="02040503050406030204" pitchFamily="18" charset="0"/>
                            <a:ea typeface="黑体" panose="02010609060101010101" pitchFamily="49" charset="-122"/>
                            <a:cs typeface="Times New Roman" panose="02020603050405020304" pitchFamily="18" charset="0"/>
                          </a:rPr>
                          <m:t>1</m:t>
                        </m:r>
                      </m:num>
                      <m:den>
                        <m:r>
                          <a:rPr lang="en-US" altLang="zh-CN">
                            <a:latin typeface="Cambria Math" panose="02040503050406030204" pitchFamily="18" charset="0"/>
                            <a:ea typeface="黑体" panose="02010609060101010101" pitchFamily="49" charset="-122"/>
                            <a:cs typeface="Times New Roman" panose="02020603050405020304" pitchFamily="18" charset="0"/>
                          </a:rPr>
                          <m:t>3</m:t>
                        </m:r>
                      </m:den>
                    </m:f>
                    <m:r>
                      <a:rPr lang="en-US" altLang="zh-CN">
                        <a:latin typeface="Cambria Math" panose="02040503050406030204" pitchFamily="18" charset="0"/>
                        <a:ea typeface="黑体" panose="02010609060101010101" pitchFamily="49" charset="-122"/>
                        <a:cs typeface="Times New Roman" panose="02020603050405020304" pitchFamily="18" charset="0"/>
                      </a:rPr>
                      <m:t>+</m:t>
                    </m:r>
                    <m:rad>
                      <m:radPr>
                        <m:degHide m:val="on"/>
                        <m:ctrlPr>
                          <a:rPr lang="en-US" altLang="zh-CN" i="1">
                            <a:latin typeface="Cambria Math" panose="02040503050406030204" pitchFamily="18" charset="0"/>
                            <a:ea typeface="黑体" panose="02010609060101010101" pitchFamily="49" charset="-122"/>
                            <a:cs typeface="Times New Roman" panose="02020603050405020304" pitchFamily="18" charset="0"/>
                          </a:rPr>
                        </m:ctrlPr>
                      </m:radPr>
                      <m:deg/>
                      <m:e>
                        <m:f>
                          <m:f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fPr>
                          <m:num>
                            <m:r>
                              <m:rPr>
                                <m:sty m:val="p"/>
                              </m:rPr>
                              <a:rPr lang="en-US" altLang="zh-CN">
                                <a:latin typeface="Cambria Math" panose="02040503050406030204" pitchFamily="18" charset="0"/>
                                <a:ea typeface="黑体" panose="02010609060101010101" pitchFamily="49" charset="-122"/>
                                <a:cs typeface="Times New Roman" panose="02020603050405020304" pitchFamily="18" charset="0"/>
                              </a:rPr>
                              <m:t>log</m:t>
                            </m:r>
                            <m:r>
                              <a:rPr lang="en-US" altLang="zh-CN">
                                <a:latin typeface="Cambria Math" panose="02040503050406030204" pitchFamily="18" charset="0"/>
                                <a:ea typeface="黑体" panose="02010609060101010101" pitchFamily="49" charset="-122"/>
                                <a:cs typeface="Times New Roman" panose="02020603050405020304" pitchFamily="18" charset="0"/>
                              </a:rPr>
                              <m:t>(4)</m:t>
                            </m:r>
                          </m:num>
                          <m:den>
                            <m:r>
                              <a:rPr lang="en-US" altLang="zh-CN">
                                <a:latin typeface="Cambria Math" panose="02040503050406030204" pitchFamily="18" charset="0"/>
                                <a:ea typeface="黑体" panose="02010609060101010101" pitchFamily="49" charset="-122"/>
                                <a:cs typeface="Times New Roman" panose="02020603050405020304" pitchFamily="18" charset="0"/>
                              </a:rPr>
                              <m:t>3</m:t>
                            </m:r>
                          </m:den>
                        </m:f>
                      </m:e>
                    </m:rad>
                    <m:r>
                      <a:rPr lang="en-US" altLang="zh-CN">
                        <a:latin typeface="Cambria Math" panose="02040503050406030204" pitchFamily="18" charset="0"/>
                        <a:ea typeface="黑体" panose="02010609060101010101" pitchFamily="49" charset="-122"/>
                        <a:cs typeface="Times New Roman" panose="02020603050405020304" pitchFamily="18" charset="0"/>
                      </a:rPr>
                      <m:t>=1.</m:t>
                    </m:r>
                    <m:r>
                      <a:rPr lang="en-US" altLang="zh-CN">
                        <a:latin typeface="Cambria Math"/>
                        <a:ea typeface="黑体" panose="02010609060101010101" pitchFamily="49" charset="-122"/>
                        <a:cs typeface="Times New Roman" panose="02020603050405020304" pitchFamily="18" charset="0"/>
                      </a:rPr>
                      <m:t>01</m:t>
                    </m:r>
                  </m:oMath>
                </a14:m>
                <a:endParaRPr lang="zh-CN"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1/1</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对应的局面奖赏</a:t>
                </a:r>
                <a14:m>
                  <m:oMath xmlns:m="http://schemas.openxmlformats.org/officeDocument/2006/math">
                    <m:f>
                      <m:fPr>
                        <m:ctrlPr>
                          <a:rPr lang="zh-CN" altLang="zh-CN"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a:latin typeface="Cambria Math" panose="02040503050406030204" pitchFamily="18" charset="0"/>
                            <a:ea typeface="黑体" panose="02010609060101010101" pitchFamily="49" charset="-122"/>
                            <a:cs typeface="Times New Roman" panose="02020603050405020304" pitchFamily="18" charset="0"/>
                          </a:rPr>
                          <m:t>1</m:t>
                        </m:r>
                      </m:num>
                      <m:den>
                        <m:r>
                          <a:rPr lang="en-US" altLang="zh-CN">
                            <a:latin typeface="Cambria Math" panose="02040503050406030204" pitchFamily="18" charset="0"/>
                            <a:ea typeface="黑体" panose="02010609060101010101" pitchFamily="49" charset="-122"/>
                            <a:cs typeface="Times New Roman" panose="02020603050405020304" pitchFamily="18" charset="0"/>
                          </a:rPr>
                          <m:t>1</m:t>
                        </m:r>
                      </m:den>
                    </m:f>
                    <m:r>
                      <a:rPr lang="en-US" altLang="zh-CN">
                        <a:latin typeface="Cambria Math" panose="02040503050406030204" pitchFamily="18" charset="0"/>
                        <a:ea typeface="黑体" panose="02010609060101010101" pitchFamily="49" charset="-122"/>
                        <a:cs typeface="Times New Roman" panose="02020603050405020304" pitchFamily="18" charset="0"/>
                      </a:rPr>
                      <m:t>+</m:t>
                    </m:r>
                    <m:rad>
                      <m:radPr>
                        <m:degHide m:val="on"/>
                        <m:ctrlPr>
                          <a:rPr lang="en-US" altLang="zh-CN" i="1">
                            <a:latin typeface="Cambria Math" panose="02040503050406030204" pitchFamily="18" charset="0"/>
                            <a:ea typeface="黑体" panose="02010609060101010101" pitchFamily="49" charset="-122"/>
                            <a:cs typeface="Times New Roman" panose="02020603050405020304" pitchFamily="18" charset="0"/>
                          </a:rPr>
                        </m:ctrlPr>
                      </m:radPr>
                      <m:deg/>
                      <m:e>
                        <m:f>
                          <m:f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fPr>
                          <m:num>
                            <m:r>
                              <m:rPr>
                                <m:sty m:val="p"/>
                              </m:rPr>
                              <a:rPr lang="en-US" altLang="zh-CN">
                                <a:latin typeface="Cambria Math" panose="02040503050406030204" pitchFamily="18" charset="0"/>
                                <a:ea typeface="黑体" panose="02010609060101010101" pitchFamily="49" charset="-122"/>
                                <a:cs typeface="Times New Roman" panose="02020603050405020304" pitchFamily="18" charset="0"/>
                              </a:rPr>
                              <m:t>log</m:t>
                            </m:r>
                            <m:r>
                              <a:rPr lang="en-US" altLang="zh-CN">
                                <a:latin typeface="Cambria Math" panose="02040503050406030204" pitchFamily="18" charset="0"/>
                                <a:ea typeface="黑体" panose="02010609060101010101" pitchFamily="49" charset="-122"/>
                                <a:cs typeface="Times New Roman" panose="02020603050405020304" pitchFamily="18" charset="0"/>
                              </a:rPr>
                              <m:t>(4)</m:t>
                            </m:r>
                          </m:num>
                          <m:den>
                            <m:r>
                              <a:rPr lang="en-US" altLang="zh-CN">
                                <a:latin typeface="Cambria Math" panose="02040503050406030204" pitchFamily="18" charset="0"/>
                                <a:ea typeface="黑体" panose="02010609060101010101" pitchFamily="49" charset="-122"/>
                                <a:cs typeface="Times New Roman" panose="02020603050405020304" pitchFamily="18" charset="0"/>
                              </a:rPr>
                              <m:t>1</m:t>
                            </m:r>
                          </m:den>
                        </m:f>
                      </m:e>
                    </m:rad>
                    <m:r>
                      <a:rPr lang="en-US" altLang="zh-CN">
                        <a:latin typeface="Cambria Math" panose="02040503050406030204" pitchFamily="18" charset="0"/>
                        <a:ea typeface="黑体" panose="02010609060101010101" pitchFamily="49" charset="-122"/>
                        <a:cs typeface="Times New Roman" panose="02020603050405020304" pitchFamily="18" charset="0"/>
                      </a:rPr>
                      <m:t>=2.</m:t>
                    </m:r>
                    <m:r>
                      <a:rPr lang="en-US" altLang="zh-CN">
                        <a:latin typeface="Cambria Math"/>
                        <a:ea typeface="黑体" panose="02010609060101010101" pitchFamily="49" charset="-122"/>
                        <a:cs typeface="Times New Roman" panose="02020603050405020304" pitchFamily="18" charset="0"/>
                      </a:rPr>
                      <m:t>18</m:t>
                    </m:r>
                  </m:oMath>
                </a14:m>
                <a:endParaRPr lang="zh-CN"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dirty="0">
                    <a:latin typeface="Times New Roman" panose="02020603050405020304" pitchFamily="18" charset="0"/>
                    <a:ea typeface="黑体" panose="02010609060101010101" pitchFamily="49" charset="-122"/>
                    <a:cs typeface="Times New Roman" panose="02020603050405020304" pitchFamily="18" charset="0"/>
                  </a:rPr>
                  <a:t>由此可见，黑棋会选择局面</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1/1</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进行行棋。此时已经到达叶子结点，需要进行扩展。</a:t>
                </a:r>
              </a:p>
            </p:txBody>
          </p:sp>
        </mc:Choice>
        <mc:Fallback xmlns="">
          <p:sp>
            <p:nvSpPr>
              <p:cNvPr id="2" name="矩形 1"/>
              <p:cNvSpPr>
                <a:spLocks noRot="1" noChangeAspect="1" noMove="1" noResize="1" noEditPoints="1" noAdjustHandles="1" noChangeArrowheads="1" noChangeShapeType="1" noTextEdit="1"/>
              </p:cNvSpPr>
              <p:nvPr/>
            </p:nvSpPr>
            <p:spPr>
              <a:xfrm>
                <a:off x="245423" y="1340768"/>
                <a:ext cx="5533903" cy="3445430"/>
              </a:xfrm>
              <a:prstGeom prst="rect">
                <a:avLst/>
              </a:prstGeom>
              <a:blipFill>
                <a:blip r:embed="rId3"/>
                <a:stretch>
                  <a:fillRect l="-881" r="-7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9242619"/>
      </p:ext>
    </p:extLst>
  </p:cSld>
  <p:clrMapOvr>
    <a:masterClrMapping/>
  </p:clrMapOvr>
  <p:transition>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742200" y="345727"/>
            <a:ext cx="10010275" cy="657727"/>
          </a:xfrm>
        </p:spPr>
        <p:txBody>
          <a:bodyPr/>
          <a:lstStyle/>
          <a:p>
            <a:r>
              <a:rPr lang="zh-CN" altLang="en-US" sz="3733" dirty="0">
                <a:solidFill>
                  <a:srgbClr val="C00000"/>
                </a:solidFill>
              </a:rPr>
              <a:t>蒙特卡洛树搜索：例子</a:t>
            </a:r>
          </a:p>
        </p:txBody>
      </p:sp>
      <p:pic>
        <p:nvPicPr>
          <p:cNvPr id="6" name="Picture 1" descr="/Users/ericzhang/Desktop/MCPlan_Example_2018101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5143" y="2594717"/>
            <a:ext cx="6792676" cy="3001177"/>
          </a:xfrm>
          <a:prstGeom prst="rect">
            <a:avLst/>
          </a:prstGeom>
          <a:noFill/>
          <a:ln>
            <a:noFill/>
          </a:ln>
        </p:spPr>
      </p:pic>
      <p:sp>
        <p:nvSpPr>
          <p:cNvPr id="3" name="矩形 2"/>
          <p:cNvSpPr/>
          <p:nvPr/>
        </p:nvSpPr>
        <p:spPr>
          <a:xfrm>
            <a:off x="118753" y="1399284"/>
            <a:ext cx="4995553" cy="3000821"/>
          </a:xfrm>
          <a:prstGeom prst="rect">
            <a:avLst/>
          </a:prstGeom>
        </p:spPr>
        <p:txBody>
          <a:bodyPr wrap="square">
            <a:spAutoFit/>
          </a:bodyPr>
          <a:lstStyle/>
          <a:p>
            <a:pPr>
              <a:lnSpc>
                <a:spcPct val="150000"/>
              </a:lnSpc>
            </a:pPr>
            <a:r>
              <a:rPr lang="zh-CN" altLang="zh-CN" dirty="0">
                <a:latin typeface="Times New Roman" panose="02020603050405020304" pitchFamily="18" charset="0"/>
                <a:ea typeface="黑体" panose="02010609060101010101" pitchFamily="49" charset="-122"/>
                <a:cs typeface="Times New Roman" panose="02020603050405020304" pitchFamily="18" charset="0"/>
              </a:rPr>
              <a:t>随机扩展一个新节点。由于该新节点未被访问，所以初始化为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0/0</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，接着在该节点下进行模拟。假设经过一系列仿真行棋后，最终白棋获胜。根据仿真结果来更新该仿真路径上每个节点的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A/B</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值，该新节点的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A/B</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值被更新为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0/1</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，并向上回溯到该仿真路径上新节点的所有父辈节点，即所有父辈节点的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不变，</a:t>
            </a:r>
            <a:r>
              <a:rPr lang="en-US" altLang="zh-CN" dirty="0">
                <a:latin typeface="Times New Roman" panose="02020603050405020304" pitchFamily="18" charset="0"/>
                <a:ea typeface="黑体" panose="02010609060101010101" pitchFamily="49" charset="-122"/>
                <a:cs typeface="Times New Roman" panose="02020603050405020304" pitchFamily="18" charset="0"/>
              </a:rPr>
              <a:t>B</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值加</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537083353"/>
      </p:ext>
    </p:extLst>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2825</TotalTime>
  <Words>7403</Words>
  <Application>Microsoft Office PowerPoint</Application>
  <PresentationFormat>宽屏</PresentationFormat>
  <Paragraphs>1406</Paragraphs>
  <Slides>131</Slides>
  <Notes>19</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4</vt:i4>
      </vt:variant>
      <vt:variant>
        <vt:lpstr>幻灯片标题</vt:lpstr>
      </vt:variant>
      <vt:variant>
        <vt:i4>131</vt:i4>
      </vt:variant>
    </vt:vector>
  </HeadingPairs>
  <TitlesOfParts>
    <vt:vector size="152" baseType="lpstr">
      <vt:lpstr>MS PGothic</vt:lpstr>
      <vt:lpstr>MT Extra</vt:lpstr>
      <vt:lpstr>等线</vt:lpstr>
      <vt:lpstr>等线 Light</vt:lpstr>
      <vt:lpstr>黑体</vt:lpstr>
      <vt:lpstr>华文新魏</vt:lpstr>
      <vt:lpstr>宋体</vt:lpstr>
      <vt:lpstr>微软雅黑</vt:lpstr>
      <vt:lpstr>Arial</vt:lpstr>
      <vt:lpstr>Calibri</vt:lpstr>
      <vt:lpstr>Calibri Light</vt:lpstr>
      <vt:lpstr>Cambria Math</vt:lpstr>
      <vt:lpstr>Tahoma</vt:lpstr>
      <vt:lpstr>Times New Roman</vt:lpstr>
      <vt:lpstr>Wingdings</vt:lpstr>
      <vt:lpstr>wasedaSample5</vt:lpstr>
      <vt:lpstr>1_wasedaSample5</vt:lpstr>
      <vt:lpstr>Equation.3</vt:lpstr>
      <vt:lpstr>Bitmap Image</vt:lpstr>
      <vt:lpstr>Equation.DSMT4</vt:lpstr>
      <vt:lpstr>Visio.Drawing.11</vt:lpstr>
      <vt:lpstr>  第 2 章   搜索求解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对抗搜索：minimax算法</vt:lpstr>
      <vt:lpstr>对抗搜索：minimax算法</vt:lpstr>
      <vt:lpstr>对抗搜索：minimax算法</vt:lpstr>
      <vt:lpstr>对抗搜索：minimax算法</vt:lpstr>
      <vt:lpstr>对抗搜索：Alpha-Beta 剪枝搜索</vt:lpstr>
      <vt:lpstr>对抗搜索：Alpha-Beta 剪枝搜索</vt:lpstr>
      <vt:lpstr>对抗搜索：Alpha-Beta 剪枝搜索</vt:lpstr>
      <vt:lpstr>PowerPoint 演示文稿</vt:lpstr>
      <vt:lpstr>对抗搜索：如何利用Alpha-Beta 剪枝</vt:lpstr>
      <vt:lpstr>对抗搜索：如何利用Alpha-Beta 剪枝</vt:lpstr>
      <vt:lpstr>对抗搜索：Alpha-Beta 剪枝搜索示意</vt:lpstr>
      <vt:lpstr>对抗搜索：Alpha-Beta 剪枝搜索示意</vt:lpstr>
      <vt:lpstr>对抗搜索：Alpha-Beta 剪枝搜索的算法描述</vt:lpstr>
      <vt:lpstr>对抗搜索：Alpha-Beta 剪枝搜索的性质</vt:lpstr>
      <vt:lpstr>蒙特卡洛规划 (Monte-Carlo  Planning)</vt:lpstr>
      <vt:lpstr>单一状态蒙特卡洛规划： 多臂赌博机 (multi-armed bandits) </vt:lpstr>
      <vt:lpstr>多臂赌博机 (multi-armed bandits) </vt:lpstr>
      <vt:lpstr>多臂赌博机 (multi-armed bandits) </vt:lpstr>
      <vt:lpstr>上限置信区间 (Upper Confidence Bound, UCB)</vt:lpstr>
      <vt:lpstr>上限置信区间 (Upper Confidence Bound, UCB)</vt:lpstr>
      <vt:lpstr>上限置信区间 (Upper Confidence Bound, UCB)</vt:lpstr>
      <vt:lpstr>蒙特卡洛树搜索</vt:lpstr>
      <vt:lpstr>蒙特卡洛树搜索</vt:lpstr>
      <vt:lpstr>蒙特卡洛树搜索</vt:lpstr>
      <vt:lpstr>蒙特卡洛树搜索</vt:lpstr>
      <vt:lpstr>蒙特卡洛树搜索</vt:lpstr>
      <vt:lpstr>蒙特卡洛树搜索：例子</vt:lpstr>
      <vt:lpstr>蒙特卡洛树搜索：例子</vt:lpstr>
      <vt:lpstr>蒙特卡洛树搜索：例子</vt:lpstr>
      <vt:lpstr>蒙特卡洛树搜索：例子</vt:lpstr>
      <vt:lpstr>蒙特卡洛树搜索：例子</vt:lpstr>
      <vt:lpstr>使用蒙特卡洛树搜索的原因</vt:lpstr>
      <vt:lpstr>蒙特卡洛树搜索算法 (Upper Confidence Bounds on Trees , UCT)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zjut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搜索求解策略</dc:title>
  <dc:creator>heng</dc:creator>
  <cp:lastModifiedBy>MJ</cp:lastModifiedBy>
  <cp:revision>502</cp:revision>
  <dcterms:created xsi:type="dcterms:W3CDTF">2005-06-29T02:39:03Z</dcterms:created>
  <dcterms:modified xsi:type="dcterms:W3CDTF">2019-09-05T05:52:57Z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